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45"/>
  </p:notesMasterIdLst>
  <p:sldIdLst>
    <p:sldId id="256" r:id="rId5"/>
    <p:sldId id="257" r:id="rId6"/>
    <p:sldId id="295"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Lst>
  <p:sldSz cx="9144000" cy="6858000" type="screen4x3"/>
  <p:notesSz cx="6858000" cy="9144000"/>
  <p:defaultTextStyle>
    <a:defPPr>
      <a:defRPr lang="en-US"/>
    </a:defPPr>
    <a:lvl1pPr algn="ctr" rtl="0" fontAlgn="base">
      <a:spcBef>
        <a:spcPct val="0"/>
      </a:spcBef>
      <a:spcAft>
        <a:spcPct val="0"/>
      </a:spcAft>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4800" kern="1200">
        <a:solidFill>
          <a:schemeClr val="tx2"/>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1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27768-94C4-407B-8E4C-D176B382D3E6}" type="datetimeFigureOut">
              <a:rPr lang="en-IE" smtClean="0"/>
              <a:t>11/09/2011</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3627C-BB22-4C79-9629-387ED66B547B}" type="slidenum">
              <a:rPr lang="en-IE" smtClean="0"/>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25</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26</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27</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28</a:t>
            </a:fld>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29</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a:t>
            </a:fld>
            <a:endParaRPr lang="en-I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30</a:t>
            </a:fld>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31</a:t>
            </a:fld>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32</a:t>
            </a:fld>
            <a:endParaRPr lang="en-I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33</a:t>
            </a:fld>
            <a:endParaRPr lang="en-I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34</a:t>
            </a:fld>
            <a:endParaRPr lang="en-I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35</a:t>
            </a:fld>
            <a:endParaRPr lang="en-I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36</a:t>
            </a:fld>
            <a:endParaRPr lang="en-I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37</a:t>
            </a:fld>
            <a:endParaRPr lang="en-I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38</a:t>
            </a:fld>
            <a:endParaRPr lang="en-I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39</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4</a:t>
            </a:fld>
            <a:endParaRPr lang="en-I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40</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D243627C-BB22-4C79-9629-387ED66B547B}" type="slidenum">
              <a:rPr lang="en-IE" smtClean="0"/>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0"/>
            <a:ext cx="9159875" cy="6858000"/>
            <a:chOff x="0" y="0"/>
            <a:chExt cx="5770" cy="4320"/>
          </a:xfrm>
        </p:grpSpPr>
        <p:sp>
          <p:nvSpPr>
            <p:cNvPr id="2048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IE"/>
            </a:p>
          </p:txBody>
        </p:sp>
        <p:sp>
          <p:nvSpPr>
            <p:cNvPr id="2048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2048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20486"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IE"/>
            </a:p>
          </p:txBody>
        </p:sp>
        <p:sp>
          <p:nvSpPr>
            <p:cNvPr id="2048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2048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2048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IE"/>
            </a:p>
          </p:txBody>
        </p:sp>
        <p:sp>
          <p:nvSpPr>
            <p:cNvPr id="2049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IE"/>
            </a:p>
          </p:txBody>
        </p:sp>
        <p:sp>
          <p:nvSpPr>
            <p:cNvPr id="2049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2049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20493"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IE"/>
            </a:p>
          </p:txBody>
        </p:sp>
        <p:sp>
          <p:nvSpPr>
            <p:cNvPr id="20494"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IE"/>
            </a:p>
          </p:txBody>
        </p:sp>
        <p:sp>
          <p:nvSpPr>
            <p:cNvPr id="2049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IE"/>
            </a:p>
          </p:txBody>
        </p:sp>
        <p:sp>
          <p:nvSpPr>
            <p:cNvPr id="2049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IE"/>
            </a:p>
          </p:txBody>
        </p:sp>
        <p:sp>
          <p:nvSpPr>
            <p:cNvPr id="2049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IE"/>
            </a:p>
          </p:txBody>
        </p:sp>
        <p:sp>
          <p:nvSpPr>
            <p:cNvPr id="2049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2049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IE"/>
            </a:p>
          </p:txBody>
        </p:sp>
        <p:sp>
          <p:nvSpPr>
            <p:cNvPr id="2050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2050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20502"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IE"/>
            </a:p>
          </p:txBody>
        </p:sp>
        <p:sp>
          <p:nvSpPr>
            <p:cNvPr id="20503"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IE"/>
            </a:p>
          </p:txBody>
        </p:sp>
      </p:grpSp>
      <p:sp>
        <p:nvSpPr>
          <p:cNvPr id="20504"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2050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0506"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20507" name="Rectangle 27"/>
          <p:cNvSpPr>
            <a:spLocks noGrp="1" noChangeArrowheads="1"/>
          </p:cNvSpPr>
          <p:nvPr>
            <p:ph type="ftr" sz="quarter" idx="3"/>
          </p:nvPr>
        </p:nvSpPr>
        <p:spPr/>
        <p:txBody>
          <a:bodyPr/>
          <a:lstStyle>
            <a:lvl1pPr>
              <a:defRPr/>
            </a:lvl1pPr>
          </a:lstStyle>
          <a:p>
            <a:endParaRPr lang="en-US"/>
          </a:p>
        </p:txBody>
      </p:sp>
      <p:sp>
        <p:nvSpPr>
          <p:cNvPr id="20508" name="Rectangle 28"/>
          <p:cNvSpPr>
            <a:spLocks noGrp="1" noChangeArrowheads="1"/>
          </p:cNvSpPr>
          <p:nvPr>
            <p:ph type="sldNum" sz="quarter" idx="4"/>
          </p:nvPr>
        </p:nvSpPr>
        <p:spPr/>
        <p:txBody>
          <a:bodyPr/>
          <a:lstStyle>
            <a:lvl1pPr>
              <a:defRPr/>
            </a:lvl1pPr>
          </a:lstStyle>
          <a:p>
            <a:fld id="{305F3674-50B3-42D0-9843-0761FF9A94F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75606A3-96EF-4C6B-BF19-58442C7DD26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FE568CC-4D9B-4878-8AB4-00FB3BDC663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IE"/>
          </a:p>
        </p:txBody>
      </p:sp>
      <p:sp>
        <p:nvSpPr>
          <p:cNvPr id="3" name="ClipArt Placeholder 2"/>
          <p:cNvSpPr>
            <a:spLocks noGrp="1"/>
          </p:cNvSpPr>
          <p:nvPr>
            <p:ph type="clipArt" sz="half" idx="1"/>
          </p:nvPr>
        </p:nvSpPr>
        <p:spPr>
          <a:xfrm>
            <a:off x="457200" y="1600200"/>
            <a:ext cx="4038600" cy="4530725"/>
          </a:xfrm>
        </p:spPr>
        <p:txBody>
          <a:bodyPr/>
          <a:lstStyle/>
          <a:p>
            <a:endParaRPr lang="en-IE"/>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3638"/>
            <a:ext cx="2133600" cy="457200"/>
          </a:xfrm>
        </p:spPr>
        <p:txBody>
          <a:bodyPr/>
          <a:lstStyle>
            <a:lvl1pPr>
              <a:defRPr/>
            </a:lvl1pPr>
          </a:lstStyle>
          <a:p>
            <a:fld id="{5C3152A7-5FD7-4B88-A1C2-500C86697BC4}" type="slidenum">
              <a:rPr lang="en-US"/>
              <a:pPr/>
              <a:t>‹#›</a:t>
            </a:fld>
            <a:endParaRPr lang="en-US"/>
          </a:p>
        </p:txBody>
      </p:sp>
      <p:sp>
        <p:nvSpPr>
          <p:cNvPr id="7" name="Date Placeholder 6"/>
          <p:cNvSpPr>
            <a:spLocks noGrp="1"/>
          </p:cNvSpPr>
          <p:nvPr>
            <p:ph type="dt" sz="half" idx="12"/>
          </p:nvPr>
        </p:nvSpPr>
        <p:spPr>
          <a:xfrm>
            <a:off x="457200" y="6248400"/>
            <a:ext cx="2133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IE"/>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lipArt Placeholder 3"/>
          <p:cNvSpPr>
            <a:spLocks noGrp="1"/>
          </p:cNvSpPr>
          <p:nvPr>
            <p:ph type="clipArt" sz="half" idx="2"/>
          </p:nvPr>
        </p:nvSpPr>
        <p:spPr>
          <a:xfrm>
            <a:off x="4648200" y="1600200"/>
            <a:ext cx="4038600" cy="4530725"/>
          </a:xfrm>
        </p:spPr>
        <p:txBody>
          <a:bodyPr/>
          <a:lstStyle/>
          <a:p>
            <a:endParaRPr lang="en-IE"/>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3638"/>
            <a:ext cx="2133600" cy="457200"/>
          </a:xfrm>
        </p:spPr>
        <p:txBody>
          <a:bodyPr/>
          <a:lstStyle>
            <a:lvl1pPr>
              <a:defRPr/>
            </a:lvl1pPr>
          </a:lstStyle>
          <a:p>
            <a:fld id="{E98A5A43-89AB-4862-A1D0-987F62B857D7}" type="slidenum">
              <a:rPr lang="en-US"/>
              <a:pPr/>
              <a:t>‹#›</a:t>
            </a:fld>
            <a:endParaRPr lang="en-US"/>
          </a:p>
        </p:txBody>
      </p:sp>
      <p:sp>
        <p:nvSpPr>
          <p:cNvPr id="7" name="Date Placeholder 6"/>
          <p:cNvSpPr>
            <a:spLocks noGrp="1"/>
          </p:cNvSpPr>
          <p:nvPr>
            <p:ph type="dt" sz="half" idx="12"/>
          </p:nvPr>
        </p:nvSpPr>
        <p:spPr>
          <a:xfrm>
            <a:off x="457200" y="6248400"/>
            <a:ext cx="2133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16D351B-1B5A-449C-B5CC-9338FA58A8C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59EFD56-DE2D-4291-8BE9-728FEF002345}"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A5917CD-38D1-4A75-BE49-71A970F3322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F90CF58-A82A-4C25-B392-E560227D64A7}"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67AE4A05-4FB8-4BF6-B607-058AC1E3B6F7}"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69100D52-145B-4691-A35F-27501C33E59C}"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580121A-9DD8-4EE7-B7BC-CECAF32CF855}"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4B4CB86-0637-41AF-AF03-1CE214DAF0DA}"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0"/>
            <a:ext cx="9159875" cy="6858000"/>
            <a:chOff x="0" y="0"/>
            <a:chExt cx="5770" cy="4320"/>
          </a:xfrm>
        </p:grpSpPr>
        <p:sp>
          <p:nvSpPr>
            <p:cNvPr id="1945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IE"/>
            </a:p>
          </p:txBody>
        </p:sp>
        <p:sp>
          <p:nvSpPr>
            <p:cNvPr id="1946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1946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1946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IE"/>
            </a:p>
          </p:txBody>
        </p:sp>
        <p:sp>
          <p:nvSpPr>
            <p:cNvPr id="1946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1946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1946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IE"/>
            </a:p>
          </p:txBody>
        </p:sp>
        <p:sp>
          <p:nvSpPr>
            <p:cNvPr id="1946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IE"/>
            </a:p>
          </p:txBody>
        </p:sp>
        <p:sp>
          <p:nvSpPr>
            <p:cNvPr id="1946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1946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1946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IE"/>
            </a:p>
          </p:txBody>
        </p:sp>
        <p:sp>
          <p:nvSpPr>
            <p:cNvPr id="1947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IE"/>
            </a:p>
          </p:txBody>
        </p:sp>
        <p:sp>
          <p:nvSpPr>
            <p:cNvPr id="1947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IE"/>
            </a:p>
          </p:txBody>
        </p:sp>
        <p:sp>
          <p:nvSpPr>
            <p:cNvPr id="1947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IE"/>
            </a:p>
          </p:txBody>
        </p:sp>
        <p:sp>
          <p:nvSpPr>
            <p:cNvPr id="1947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IE"/>
            </a:p>
          </p:txBody>
        </p:sp>
        <p:sp>
          <p:nvSpPr>
            <p:cNvPr id="1947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1947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IE"/>
            </a:p>
          </p:txBody>
        </p:sp>
        <p:sp>
          <p:nvSpPr>
            <p:cNvPr id="1947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IE"/>
            </a:p>
          </p:txBody>
        </p:sp>
        <p:sp>
          <p:nvSpPr>
            <p:cNvPr id="1947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IE"/>
            </a:p>
          </p:txBody>
        </p:sp>
        <p:sp>
          <p:nvSpPr>
            <p:cNvPr id="1947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IE"/>
            </a:p>
          </p:txBody>
        </p:sp>
        <p:sp>
          <p:nvSpPr>
            <p:cNvPr id="1947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IE"/>
            </a:p>
          </p:txBody>
        </p:sp>
      </p:grpSp>
      <p:sp>
        <p:nvSpPr>
          <p:cNvPr id="1948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948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8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effectLst>
                  <a:outerShdw blurRad="38100" dist="38100" dir="2700000" algn="tl">
                    <a:srgbClr val="000000"/>
                  </a:outerShdw>
                </a:effectLst>
              </a:defRPr>
            </a:lvl1pPr>
          </a:lstStyle>
          <a:p>
            <a:endParaRPr lang="en-US"/>
          </a:p>
        </p:txBody>
      </p:sp>
      <p:sp>
        <p:nvSpPr>
          <p:cNvPr id="1948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effectLst>
                  <a:outerShdw blurRad="38100" dist="38100" dir="2700000" algn="tl">
                    <a:srgbClr val="000000"/>
                  </a:outerShdw>
                </a:effectLst>
              </a:defRPr>
            </a:lvl1pPr>
          </a:lstStyle>
          <a:p>
            <a:fld id="{B65E5B01-9A60-4D87-A2D6-7BEE8FBFF81A}" type="slidenum">
              <a:rPr lang="en-US"/>
              <a:pPr/>
              <a:t>‹#›</a:t>
            </a:fld>
            <a:endParaRPr lang="en-US"/>
          </a:p>
        </p:txBody>
      </p:sp>
      <p:sp>
        <p:nvSpPr>
          <p:cNvPr id="1948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chemeClr val="tx1"/>
                </a:solidFill>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Hamlet</a:t>
            </a:r>
          </a:p>
        </p:txBody>
      </p:sp>
      <p:sp>
        <p:nvSpPr>
          <p:cNvPr id="2051" name="Rectangle 3"/>
          <p:cNvSpPr>
            <a:spLocks noGrp="1" noChangeArrowheads="1"/>
          </p:cNvSpPr>
          <p:nvPr>
            <p:ph type="subTitle" idx="1"/>
          </p:nvPr>
        </p:nvSpPr>
        <p:spPr/>
        <p:txBody>
          <a:bodyPr/>
          <a:lstStyle/>
          <a:p>
            <a:r>
              <a:rPr lang="en-US"/>
              <a:t>William Shakespeare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to="" calcmode="lin" valueType="num">
                                      <p:cBhvr>
                                        <p:cTn id="7" dur="1" fill="hold"/>
                                        <p:tgtEl>
                                          <p:spTgt spid="20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to="" calcmode="lin" valueType="num">
                                      <p:cBhvr>
                                        <p:cTn id="12" dur="1" fill="hold"/>
                                        <p:tgtEl>
                                          <p:spTgt spid="205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Horatio</a:t>
            </a:r>
          </a:p>
        </p:txBody>
      </p:sp>
      <p:sp>
        <p:nvSpPr>
          <p:cNvPr id="33796" name="Rectangle 4"/>
          <p:cNvSpPr>
            <a:spLocks noGrp="1" noChangeArrowheads="1"/>
          </p:cNvSpPr>
          <p:nvPr>
            <p:ph type="body" sz="half" idx="1"/>
          </p:nvPr>
        </p:nvSpPr>
        <p:spPr/>
        <p:txBody>
          <a:bodyPr/>
          <a:lstStyle/>
          <a:p>
            <a:pPr>
              <a:lnSpc>
                <a:spcPct val="120000"/>
              </a:lnSpc>
            </a:pPr>
            <a:r>
              <a:rPr lang="en-US" sz="2400"/>
              <a:t>Hamlet's close friend, who studied with the prince at the university in Wittenberg. Horatio is loyal and helpful to Hamlet throughout the play. After Hamlet's death, Horatio remains alive to tell Hamlet's story.</a:t>
            </a:r>
          </a:p>
        </p:txBody>
      </p:sp>
      <p:pic>
        <p:nvPicPr>
          <p:cNvPr id="33800" name="Picture 8" descr="j0098433"/>
          <p:cNvPicPr>
            <a:picLocks noChangeAspect="1" noChangeArrowheads="1"/>
          </p:cNvPicPr>
          <p:nvPr>
            <p:ph sz="half" idx="2"/>
          </p:nvPr>
        </p:nvPicPr>
        <p:blipFill>
          <a:blip r:embed="rId3" cstate="print"/>
          <a:srcRect/>
          <a:stretch>
            <a:fillRect/>
          </a:stretch>
        </p:blipFill>
        <p:spPr>
          <a:xfrm>
            <a:off x="5603875" y="1600200"/>
            <a:ext cx="2127250"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to="" calcmode="lin" valueType="num">
                                      <p:cBhvr>
                                        <p:cTn id="7" dur="1" fill="hold"/>
                                        <p:tgtEl>
                                          <p:spTgt spid="337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3800"/>
                                        </p:tgtEl>
                                        <p:attrNameLst>
                                          <p:attrName>style.visibility</p:attrName>
                                        </p:attrNameLst>
                                      </p:cBhvr>
                                      <p:to>
                                        <p:strVal val="visible"/>
                                      </p:to>
                                    </p:set>
                                    <p:anim to="" calcmode="lin" valueType="num">
                                      <p:cBhvr>
                                        <p:cTn id="12" dur="1" fill="hold"/>
                                        <p:tgtEl>
                                          <p:spTgt spid="3380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3796">
                                            <p:txEl>
                                              <p:pRg st="0" end="0"/>
                                            </p:txEl>
                                          </p:spTgt>
                                        </p:tgtEl>
                                        <p:attrNameLst>
                                          <p:attrName>style.visibility</p:attrName>
                                        </p:attrNameLst>
                                      </p:cBhvr>
                                      <p:to>
                                        <p:strVal val="visible"/>
                                      </p:to>
                                    </p:set>
                                    <p:anim to="" calcmode="lin" valueType="num">
                                      <p:cBhvr>
                                        <p:cTn id="17" dur="1" fill="hold"/>
                                        <p:tgtEl>
                                          <p:spTgt spid="33796">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Ophelia</a:t>
            </a:r>
          </a:p>
        </p:txBody>
      </p:sp>
      <p:sp>
        <p:nvSpPr>
          <p:cNvPr id="35845" name="Rectangle 5"/>
          <p:cNvSpPr>
            <a:spLocks noGrp="1" noChangeArrowheads="1"/>
          </p:cNvSpPr>
          <p:nvPr>
            <p:ph type="body" sz="half" idx="2"/>
          </p:nvPr>
        </p:nvSpPr>
        <p:spPr/>
        <p:txBody>
          <a:bodyPr/>
          <a:lstStyle/>
          <a:p>
            <a:pPr>
              <a:lnSpc>
                <a:spcPct val="115000"/>
              </a:lnSpc>
            </a:pPr>
            <a:r>
              <a:rPr lang="en-US" sz="2800"/>
              <a:t>Polonius's daughter, a beautiful young woman with whom Hamlet has been in love. Ophelia is a sweet and innocent young girl, who obeys her father and her brother, Laertes. </a:t>
            </a:r>
          </a:p>
        </p:txBody>
      </p:sp>
      <p:pic>
        <p:nvPicPr>
          <p:cNvPr id="35856" name="Picture 16" descr="j0099746"/>
          <p:cNvPicPr>
            <a:picLocks noChangeAspect="1" noChangeArrowheads="1"/>
          </p:cNvPicPr>
          <p:nvPr>
            <p:ph sz="half" idx="1"/>
          </p:nvPr>
        </p:nvPicPr>
        <p:blipFill>
          <a:blip r:embed="rId3" cstate="print"/>
          <a:srcRect/>
          <a:stretch>
            <a:fillRect/>
          </a:stretch>
        </p:blipFill>
        <p:spPr>
          <a:xfrm>
            <a:off x="1441450" y="1600200"/>
            <a:ext cx="2070100"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to="" calcmode="lin" valueType="num">
                                      <p:cBhvr>
                                        <p:cTn id="7" dur="1" fill="hold"/>
                                        <p:tgtEl>
                                          <p:spTgt spid="358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5856"/>
                                        </p:tgtEl>
                                        <p:attrNameLst>
                                          <p:attrName>style.visibility</p:attrName>
                                        </p:attrNameLst>
                                      </p:cBhvr>
                                      <p:to>
                                        <p:strVal val="visible"/>
                                      </p:to>
                                    </p:set>
                                    <p:anim to="" calcmode="lin" valueType="num">
                                      <p:cBhvr>
                                        <p:cTn id="12" dur="1" fill="hold"/>
                                        <p:tgtEl>
                                          <p:spTgt spid="3585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5845">
                                            <p:txEl>
                                              <p:pRg st="0" end="0"/>
                                            </p:txEl>
                                          </p:spTgt>
                                        </p:tgtEl>
                                        <p:attrNameLst>
                                          <p:attrName>style.visibility</p:attrName>
                                        </p:attrNameLst>
                                      </p:cBhvr>
                                      <p:to>
                                        <p:strVal val="visible"/>
                                      </p:to>
                                    </p:set>
                                    <p:anim to="" calcmode="lin" valueType="num">
                                      <p:cBhvr>
                                        <p:cTn id="17" dur="1" fill="hold"/>
                                        <p:tgtEl>
                                          <p:spTgt spid="3584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Ophelia continued</a:t>
            </a:r>
          </a:p>
        </p:txBody>
      </p:sp>
      <p:sp>
        <p:nvSpPr>
          <p:cNvPr id="37891" name="Rectangle 3"/>
          <p:cNvSpPr>
            <a:spLocks noGrp="1" noChangeArrowheads="1"/>
          </p:cNvSpPr>
          <p:nvPr>
            <p:ph type="body" idx="1"/>
          </p:nvPr>
        </p:nvSpPr>
        <p:spPr/>
        <p:txBody>
          <a:bodyPr/>
          <a:lstStyle/>
          <a:p>
            <a:pPr>
              <a:lnSpc>
                <a:spcPct val="110000"/>
              </a:lnSpc>
            </a:pPr>
            <a:r>
              <a:rPr lang="en-US"/>
              <a:t>Dependent on men to tell her how to behave, she gives in to Polonius's schemes to spy on Hamlet. Even in her lapse into madness and death, she remains maidenly, singing songs about flowers and finally drowning in the river amid the flower garlands she had gathered.</a:t>
            </a:r>
            <a:br>
              <a:rPr lang="en-US"/>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to="" calcmode="lin" valueType="num">
                                      <p:cBhvr>
                                        <p:cTn id="7" dur="1" fill="hold"/>
                                        <p:tgtEl>
                                          <p:spTgt spid="3789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 to="" calcmode="lin" valueType="num">
                                      <p:cBhvr>
                                        <p:cTn id="12" dur="1" fill="hold"/>
                                        <p:tgtEl>
                                          <p:spTgt spid="3789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lstStyle/>
          <a:p>
            <a:r>
              <a:rPr lang="en-US"/>
              <a:t>Laertes</a:t>
            </a:r>
          </a:p>
        </p:txBody>
      </p:sp>
      <p:sp>
        <p:nvSpPr>
          <p:cNvPr id="38917" name="Rectangle 5"/>
          <p:cNvSpPr>
            <a:spLocks noGrp="1" noChangeArrowheads="1"/>
          </p:cNvSpPr>
          <p:nvPr>
            <p:ph type="body" sz="half" idx="1"/>
          </p:nvPr>
        </p:nvSpPr>
        <p:spPr/>
        <p:txBody>
          <a:bodyPr/>
          <a:lstStyle/>
          <a:p>
            <a:r>
              <a:rPr lang="en-US" sz="2800"/>
              <a:t>Polonius's son and Ophelia's brother, a young man who spends much of the play in France. Passionate and quick to action, Laertes is clearly a foil for the reflective Hamlet.</a:t>
            </a:r>
            <a:br>
              <a:rPr lang="en-US" sz="2800"/>
            </a:br>
            <a:endParaRPr lang="en-US" sz="2800"/>
          </a:p>
        </p:txBody>
      </p:sp>
      <p:pic>
        <p:nvPicPr>
          <p:cNvPr id="38921" name="Picture 9" descr="j0098461"/>
          <p:cNvPicPr>
            <a:picLocks noChangeAspect="1" noChangeArrowheads="1"/>
          </p:cNvPicPr>
          <p:nvPr>
            <p:ph sz="half" idx="2"/>
          </p:nvPr>
        </p:nvPicPr>
        <p:blipFill>
          <a:blip r:embed="rId3" cstate="print"/>
          <a:srcRect/>
          <a:stretch>
            <a:fillRect/>
          </a:stretch>
        </p:blipFill>
        <p:spPr>
          <a:xfrm>
            <a:off x="5662613" y="1600200"/>
            <a:ext cx="2008187"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to="" calcmode="lin" valueType="num">
                                      <p:cBhvr>
                                        <p:cTn id="7" dur="1" fill="hold"/>
                                        <p:tgtEl>
                                          <p:spTgt spid="3891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8921"/>
                                        </p:tgtEl>
                                        <p:attrNameLst>
                                          <p:attrName>style.visibility</p:attrName>
                                        </p:attrNameLst>
                                      </p:cBhvr>
                                      <p:to>
                                        <p:strVal val="visible"/>
                                      </p:to>
                                    </p:set>
                                    <p:anim to="" calcmode="lin" valueType="num">
                                      <p:cBhvr>
                                        <p:cTn id="12" dur="1" fill="hold"/>
                                        <p:tgtEl>
                                          <p:spTgt spid="3892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8917">
                                            <p:txEl>
                                              <p:pRg st="0" end="0"/>
                                            </p:txEl>
                                          </p:spTgt>
                                        </p:tgtEl>
                                        <p:attrNameLst>
                                          <p:attrName>style.visibility</p:attrName>
                                        </p:attrNameLst>
                                      </p:cBhvr>
                                      <p:to>
                                        <p:strVal val="visible"/>
                                      </p:to>
                                    </p:set>
                                    <p:anim to="" calcmode="lin" valueType="num">
                                      <p:cBhvr>
                                        <p:cTn id="17" dur="1" fill="hold"/>
                                        <p:tgtEl>
                                          <p:spTgt spid="3891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lstStyle/>
          <a:p>
            <a:r>
              <a:rPr lang="en-US"/>
              <a:t>Fortinbras</a:t>
            </a:r>
          </a:p>
        </p:txBody>
      </p:sp>
      <p:sp>
        <p:nvSpPr>
          <p:cNvPr id="40966" name="Rectangle 6"/>
          <p:cNvSpPr>
            <a:spLocks noGrp="1" noChangeArrowheads="1"/>
          </p:cNvSpPr>
          <p:nvPr>
            <p:ph type="body" sz="half" idx="2"/>
          </p:nvPr>
        </p:nvSpPr>
        <p:spPr/>
        <p:txBody>
          <a:bodyPr/>
          <a:lstStyle/>
          <a:p>
            <a:r>
              <a:rPr lang="en-US" sz="2400"/>
              <a:t>The young Prince of Norway, whose father the king (also named Fortinbras) was killed by Hamlet's father (also named Hamlet). Now Fortinbras wishes to attack Denmark to avenge his father's honor, making him another foil for Prince Hamlet.</a:t>
            </a:r>
            <a:br>
              <a:rPr lang="en-US" sz="2400"/>
            </a:br>
            <a:endParaRPr lang="en-US" sz="2400"/>
          </a:p>
        </p:txBody>
      </p:sp>
      <p:pic>
        <p:nvPicPr>
          <p:cNvPr id="40969" name="Picture 9" descr="j0098397"/>
          <p:cNvPicPr>
            <a:picLocks noChangeAspect="1" noChangeArrowheads="1"/>
          </p:cNvPicPr>
          <p:nvPr>
            <p:ph sz="half" idx="1"/>
          </p:nvPr>
        </p:nvPicPr>
        <p:blipFill>
          <a:blip r:embed="rId3" cstate="print"/>
          <a:srcRect/>
          <a:stretch>
            <a:fillRect/>
          </a:stretch>
        </p:blipFill>
        <p:spPr>
          <a:xfrm>
            <a:off x="1450975" y="1600200"/>
            <a:ext cx="2049463"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 to="" calcmode="lin" valueType="num">
                                      <p:cBhvr>
                                        <p:cTn id="7" dur="1" fill="hold"/>
                                        <p:tgtEl>
                                          <p:spTgt spid="4096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0969"/>
                                        </p:tgtEl>
                                        <p:attrNameLst>
                                          <p:attrName>style.visibility</p:attrName>
                                        </p:attrNameLst>
                                      </p:cBhvr>
                                      <p:to>
                                        <p:strVal val="visible"/>
                                      </p:to>
                                    </p:set>
                                    <p:anim to="" calcmode="lin" valueType="num">
                                      <p:cBhvr>
                                        <p:cTn id="12" dur="1" fill="hold"/>
                                        <p:tgtEl>
                                          <p:spTgt spid="4096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0966">
                                            <p:txEl>
                                              <p:pRg st="0" end="0"/>
                                            </p:txEl>
                                          </p:spTgt>
                                        </p:tgtEl>
                                        <p:attrNameLst>
                                          <p:attrName>style.visibility</p:attrName>
                                        </p:attrNameLst>
                                      </p:cBhvr>
                                      <p:to>
                                        <p:strVal val="visible"/>
                                      </p:to>
                                    </p:set>
                                    <p:anim to="" calcmode="lin" valueType="num">
                                      <p:cBhvr>
                                        <p:cTn id="17" dur="1" fill="hold"/>
                                        <p:tgtEl>
                                          <p:spTgt spid="40966">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a:t>The Ghost</a:t>
            </a:r>
          </a:p>
        </p:txBody>
      </p:sp>
      <p:sp>
        <p:nvSpPr>
          <p:cNvPr id="43013" name="Rectangle 5"/>
          <p:cNvSpPr>
            <a:spLocks noGrp="1" noChangeArrowheads="1"/>
          </p:cNvSpPr>
          <p:nvPr>
            <p:ph type="body" sz="half" idx="1"/>
          </p:nvPr>
        </p:nvSpPr>
        <p:spPr/>
        <p:txBody>
          <a:bodyPr/>
          <a:lstStyle/>
          <a:p>
            <a:pPr>
              <a:lnSpc>
                <a:spcPct val="125000"/>
              </a:lnSpc>
            </a:pPr>
            <a:r>
              <a:rPr lang="en-US" sz="2800"/>
              <a:t>The specter of Hamlet's recently deceased father. The ghost, who claims to have been murdered by Claudius, calls upon Hamlet to avenge him. </a:t>
            </a:r>
          </a:p>
        </p:txBody>
      </p:sp>
      <p:pic>
        <p:nvPicPr>
          <p:cNvPr id="43019" name="Picture 11" descr="j0098447"/>
          <p:cNvPicPr>
            <a:picLocks noChangeAspect="1" noChangeArrowheads="1"/>
          </p:cNvPicPr>
          <p:nvPr>
            <p:ph sz="half" idx="2"/>
          </p:nvPr>
        </p:nvPicPr>
        <p:blipFill>
          <a:blip r:embed="rId3" cstate="print"/>
          <a:srcRect/>
          <a:stretch>
            <a:fillRect/>
          </a:stretch>
        </p:blipFill>
        <p:spPr>
          <a:xfrm>
            <a:off x="5953125" y="1600200"/>
            <a:ext cx="1427163"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 to="" calcmode="lin" valueType="num">
                                      <p:cBhvr>
                                        <p:cTn id="7" dur="1" fill="hold"/>
                                        <p:tgtEl>
                                          <p:spTgt spid="4301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3019"/>
                                        </p:tgtEl>
                                        <p:attrNameLst>
                                          <p:attrName>style.visibility</p:attrName>
                                        </p:attrNameLst>
                                      </p:cBhvr>
                                      <p:to>
                                        <p:strVal val="visible"/>
                                      </p:to>
                                    </p:set>
                                    <p:anim to="" calcmode="lin" valueType="num">
                                      <p:cBhvr>
                                        <p:cTn id="12" dur="1" fill="hold"/>
                                        <p:tgtEl>
                                          <p:spTgt spid="4301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3013">
                                            <p:txEl>
                                              <p:pRg st="0" end="0"/>
                                            </p:txEl>
                                          </p:spTgt>
                                        </p:tgtEl>
                                        <p:attrNameLst>
                                          <p:attrName>style.visibility</p:attrName>
                                        </p:attrNameLst>
                                      </p:cBhvr>
                                      <p:to>
                                        <p:strVal val="visible"/>
                                      </p:to>
                                    </p:set>
                                    <p:anim to="" calcmode="lin" valueType="num">
                                      <p:cBhvr>
                                        <p:cTn id="17" dur="1" fill="hold"/>
                                        <p:tgtEl>
                                          <p:spTgt spid="4301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The Ghost continued</a:t>
            </a:r>
          </a:p>
        </p:txBody>
      </p:sp>
      <p:sp>
        <p:nvSpPr>
          <p:cNvPr id="45059" name="Rectangle 3"/>
          <p:cNvSpPr>
            <a:spLocks noGrp="1" noChangeArrowheads="1"/>
          </p:cNvSpPr>
          <p:nvPr>
            <p:ph type="body" idx="1"/>
          </p:nvPr>
        </p:nvSpPr>
        <p:spPr/>
        <p:txBody>
          <a:bodyPr/>
          <a:lstStyle/>
          <a:p>
            <a:pPr>
              <a:lnSpc>
                <a:spcPct val="110000"/>
              </a:lnSpc>
            </a:pPr>
            <a:r>
              <a:rPr lang="en-US"/>
              <a:t>It is not entirely certain whether the ghost is what it appears to be, or whether it is something else. Hamlet speculates that the ghost might be a devil sent to deceive him and tempt him into murder, and the question of what the ghost is or where it comes from is never definitively resolved.</a:t>
            </a:r>
            <a:br>
              <a:rPr lang="en-US"/>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to="" calcmode="lin" valueType="num">
                                      <p:cBhvr>
                                        <p:cTn id="7" dur="1" fill="hold"/>
                                        <p:tgtEl>
                                          <p:spTgt spid="4505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 to="" calcmode="lin" valueType="num">
                                      <p:cBhvr>
                                        <p:cTn id="12" dur="1" fill="hold"/>
                                        <p:tgtEl>
                                          <p:spTgt spid="4505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Rosencrantz</a:t>
            </a:r>
            <a:r>
              <a:rPr lang="en-US" b="1"/>
              <a:t> </a:t>
            </a:r>
            <a:r>
              <a:rPr lang="en-US"/>
              <a:t>and</a:t>
            </a:r>
            <a:r>
              <a:rPr lang="en-US" b="1"/>
              <a:t> </a:t>
            </a:r>
            <a:r>
              <a:rPr lang="en-US"/>
              <a:t>Guildenstern </a:t>
            </a:r>
          </a:p>
        </p:txBody>
      </p:sp>
      <p:sp>
        <p:nvSpPr>
          <p:cNvPr id="46085" name="Rectangle 5"/>
          <p:cNvSpPr>
            <a:spLocks noGrp="1" noChangeArrowheads="1"/>
          </p:cNvSpPr>
          <p:nvPr>
            <p:ph type="body" sz="half" idx="2"/>
          </p:nvPr>
        </p:nvSpPr>
        <p:spPr/>
        <p:txBody>
          <a:bodyPr/>
          <a:lstStyle/>
          <a:p>
            <a:pPr>
              <a:lnSpc>
                <a:spcPct val="115000"/>
              </a:lnSpc>
            </a:pPr>
            <a:r>
              <a:rPr lang="en-US" sz="2800"/>
              <a:t>Two slightly bumbling courtiers, former friends of Hamlet from Wittenberg, who are summoned by Claudius and Gertrude to discover the cause of Hamlet's strange behavior. </a:t>
            </a:r>
          </a:p>
        </p:txBody>
      </p:sp>
      <p:pic>
        <p:nvPicPr>
          <p:cNvPr id="46090" name="Picture 10" descr="SY01894_"/>
          <p:cNvPicPr>
            <a:picLocks noChangeAspect="1" noChangeArrowheads="1"/>
          </p:cNvPicPr>
          <p:nvPr>
            <p:ph sz="half" idx="1"/>
          </p:nvPr>
        </p:nvPicPr>
        <p:blipFill>
          <a:blip r:embed="rId3" cstate="print"/>
          <a:srcRect/>
          <a:stretch>
            <a:fillRect/>
          </a:stretch>
        </p:blipFill>
        <p:spPr>
          <a:xfrm>
            <a:off x="1384300" y="2146300"/>
            <a:ext cx="2184400" cy="343693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to="" calcmode="lin" valueType="num">
                                      <p:cBhvr>
                                        <p:cTn id="7" dur="1" fill="hold"/>
                                        <p:tgtEl>
                                          <p:spTgt spid="460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6090"/>
                                        </p:tgtEl>
                                        <p:attrNameLst>
                                          <p:attrName>style.visibility</p:attrName>
                                        </p:attrNameLst>
                                      </p:cBhvr>
                                      <p:to>
                                        <p:strVal val="visible"/>
                                      </p:to>
                                    </p:set>
                                    <p:anim to="" calcmode="lin" valueType="num">
                                      <p:cBhvr>
                                        <p:cTn id="12" dur="1" fill="hold"/>
                                        <p:tgtEl>
                                          <p:spTgt spid="4609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6085">
                                            <p:txEl>
                                              <p:pRg st="0" end="0"/>
                                            </p:txEl>
                                          </p:spTgt>
                                        </p:tgtEl>
                                        <p:attrNameLst>
                                          <p:attrName>style.visibility</p:attrName>
                                        </p:attrNameLst>
                                      </p:cBhvr>
                                      <p:to>
                                        <p:strVal val="visible"/>
                                      </p:to>
                                    </p:set>
                                    <p:anim to="" calcmode="lin" valueType="num">
                                      <p:cBhvr>
                                        <p:cTn id="17" dur="1" fill="hold"/>
                                        <p:tgtEl>
                                          <p:spTgt spid="4608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Themes</a:t>
            </a:r>
          </a:p>
        </p:txBody>
      </p:sp>
      <p:sp>
        <p:nvSpPr>
          <p:cNvPr id="48132" name="Rectangle 4"/>
          <p:cNvSpPr>
            <a:spLocks noGrp="1" noChangeArrowheads="1"/>
          </p:cNvSpPr>
          <p:nvPr>
            <p:ph type="body" sz="half" idx="1"/>
          </p:nvPr>
        </p:nvSpPr>
        <p:spPr/>
        <p:txBody>
          <a:bodyPr/>
          <a:lstStyle/>
          <a:p>
            <a:pPr>
              <a:lnSpc>
                <a:spcPct val="200000"/>
              </a:lnSpc>
            </a:pPr>
            <a:r>
              <a:rPr lang="en-US" sz="2800"/>
              <a:t>Themes are the fundamental and often universal ideas explored in a literary work. </a:t>
            </a:r>
          </a:p>
        </p:txBody>
      </p:sp>
      <p:pic>
        <p:nvPicPr>
          <p:cNvPr id="48136" name="Picture 8" descr="BD19736_"/>
          <p:cNvPicPr>
            <a:picLocks noChangeAspect="1" noChangeArrowheads="1"/>
          </p:cNvPicPr>
          <p:nvPr>
            <p:ph sz="half" idx="2"/>
          </p:nvPr>
        </p:nvPicPr>
        <p:blipFill>
          <a:blip r:embed="rId3" cstate="print"/>
          <a:srcRect/>
          <a:stretch>
            <a:fillRect/>
          </a:stretch>
        </p:blipFill>
        <p:spPr>
          <a:xfrm>
            <a:off x="4648200" y="2308225"/>
            <a:ext cx="4038600" cy="31146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to="" calcmode="lin" valueType="num">
                                      <p:cBhvr>
                                        <p:cTn id="7" dur="1" fill="hold"/>
                                        <p:tgtEl>
                                          <p:spTgt spid="4813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8136"/>
                                        </p:tgtEl>
                                        <p:attrNameLst>
                                          <p:attrName>style.visibility</p:attrName>
                                        </p:attrNameLst>
                                      </p:cBhvr>
                                      <p:to>
                                        <p:strVal val="visible"/>
                                      </p:to>
                                    </p:set>
                                    <p:anim to="" calcmode="lin" valueType="num">
                                      <p:cBhvr>
                                        <p:cTn id="12" dur="1" fill="hold"/>
                                        <p:tgtEl>
                                          <p:spTgt spid="4813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8132">
                                            <p:txEl>
                                              <p:pRg st="0" end="0"/>
                                            </p:txEl>
                                          </p:spTgt>
                                        </p:tgtEl>
                                        <p:attrNameLst>
                                          <p:attrName>style.visibility</p:attrName>
                                        </p:attrNameLst>
                                      </p:cBhvr>
                                      <p:to>
                                        <p:strVal val="visible"/>
                                      </p:to>
                                    </p:set>
                                    <p:anim to="" calcmode="lin" valueType="num">
                                      <p:cBhvr>
                                        <p:cTn id="17" dur="1" fill="hold"/>
                                        <p:tgtEl>
                                          <p:spTgt spid="4813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Theme of Certainty</a:t>
            </a:r>
          </a:p>
        </p:txBody>
      </p:sp>
      <p:sp>
        <p:nvSpPr>
          <p:cNvPr id="50179" name="Rectangle 3"/>
          <p:cNvSpPr>
            <a:spLocks noGrp="1" noChangeArrowheads="1"/>
          </p:cNvSpPr>
          <p:nvPr>
            <p:ph type="body" idx="1"/>
          </p:nvPr>
        </p:nvSpPr>
        <p:spPr/>
        <p:txBody>
          <a:bodyPr/>
          <a:lstStyle/>
          <a:p>
            <a:r>
              <a:rPr lang="en-US"/>
              <a:t>What separates </a:t>
            </a:r>
            <a:r>
              <a:rPr lang="en-US" i="1"/>
              <a:t>Hamlet</a:t>
            </a:r>
            <a:r>
              <a:rPr lang="en-US"/>
              <a:t> from other revenge plays (and maybe from every play written before it) is that the action we expect to see, particularly from Hamlet himself, is continually postponed while Hamlet tries to obtain more certain knowledge about what he is doing. This play poses many questions that other plays would simply take for granted.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to="" calcmode="lin" valueType="num">
                                      <p:cBhvr>
                                        <p:cTn id="7" dur="1" fill="hold"/>
                                        <p:tgtEl>
                                          <p:spTgt spid="501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 to="" calcmode="lin" valueType="num">
                                      <p:cBhvr>
                                        <p:cTn id="12" dur="1" fill="hold"/>
                                        <p:tgtEl>
                                          <p:spTgt spid="5017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Publication</a:t>
            </a:r>
          </a:p>
        </p:txBody>
      </p:sp>
      <p:sp>
        <p:nvSpPr>
          <p:cNvPr id="3079" name="Rectangle 7"/>
          <p:cNvSpPr>
            <a:spLocks noGrp="1" noChangeArrowheads="1"/>
          </p:cNvSpPr>
          <p:nvPr>
            <p:ph type="body" idx="1"/>
          </p:nvPr>
        </p:nvSpPr>
        <p:spPr/>
        <p:txBody>
          <a:bodyPr/>
          <a:lstStyle/>
          <a:p>
            <a:pPr>
              <a:lnSpc>
                <a:spcPct val="150000"/>
              </a:lnSpc>
            </a:pPr>
            <a:r>
              <a:rPr lang="en-US"/>
              <a:t>Written during the first part of the seventeenth century (probably in 1600 or 1601), </a:t>
            </a:r>
            <a:r>
              <a:rPr lang="en-US" i="1"/>
              <a:t>Hamlet</a:t>
            </a:r>
            <a:r>
              <a:rPr lang="en-US"/>
              <a:t> was probably first performed in July 1602. It was first published in printed form in 1603 and appeared in an enlarged edition in 1604.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to="" calcmode="lin" valueType="num">
                                      <p:cBhvr>
                                        <p:cTn id="7" dur="1" fill="hold"/>
                                        <p:tgtEl>
                                          <p:spTgt spid="30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9">
                                            <p:txEl>
                                              <p:pRg st="0" end="0"/>
                                            </p:txEl>
                                          </p:spTgt>
                                        </p:tgtEl>
                                        <p:attrNameLst>
                                          <p:attrName>style.visibility</p:attrName>
                                        </p:attrNameLst>
                                      </p:cBhvr>
                                      <p:to>
                                        <p:strVal val="visible"/>
                                      </p:to>
                                    </p:set>
                                    <p:anim to="" calcmode="lin" valueType="num">
                                      <p:cBhvr>
                                        <p:cTn id="12" dur="1" fill="hold"/>
                                        <p:tgtEl>
                                          <p:spTgt spid="307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Questions</a:t>
            </a:r>
          </a:p>
        </p:txBody>
      </p:sp>
      <p:sp>
        <p:nvSpPr>
          <p:cNvPr id="51205" name="Rectangle 5"/>
          <p:cNvSpPr>
            <a:spLocks noGrp="1" noChangeArrowheads="1"/>
          </p:cNvSpPr>
          <p:nvPr>
            <p:ph type="body" sz="half" idx="2"/>
          </p:nvPr>
        </p:nvSpPr>
        <p:spPr/>
        <p:txBody>
          <a:bodyPr/>
          <a:lstStyle/>
          <a:p>
            <a:pPr>
              <a:lnSpc>
                <a:spcPct val="90000"/>
              </a:lnSpc>
            </a:pPr>
            <a:r>
              <a:rPr lang="en-US" sz="2800"/>
              <a:t>Can we have certain knowledge about ghosts? Is the ghost what it appears to be, or is it really a misleading fiend? Does the ghost have reliable knowledge about its own death, or is the ghost itself deluded? </a:t>
            </a:r>
          </a:p>
        </p:txBody>
      </p:sp>
      <p:pic>
        <p:nvPicPr>
          <p:cNvPr id="51210" name="Picture 10" descr="BS01890_"/>
          <p:cNvPicPr>
            <a:picLocks noChangeAspect="1" noChangeArrowheads="1"/>
          </p:cNvPicPr>
          <p:nvPr>
            <p:ph sz="half" idx="1"/>
          </p:nvPr>
        </p:nvPicPr>
        <p:blipFill>
          <a:blip r:embed="rId3" cstate="print"/>
          <a:srcRect/>
          <a:stretch>
            <a:fillRect/>
          </a:stretch>
        </p:blipFill>
        <p:spPr>
          <a:xfrm>
            <a:off x="838200" y="1752600"/>
            <a:ext cx="3262313" cy="41148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to="" calcmode="lin" valueType="num">
                                      <p:cBhvr>
                                        <p:cTn id="7" dur="1" fill="hold"/>
                                        <p:tgtEl>
                                          <p:spTgt spid="5120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1210"/>
                                        </p:tgtEl>
                                        <p:attrNameLst>
                                          <p:attrName>style.visibility</p:attrName>
                                        </p:attrNameLst>
                                      </p:cBhvr>
                                      <p:to>
                                        <p:strVal val="visible"/>
                                      </p:to>
                                    </p:set>
                                    <p:anim to="" calcmode="lin" valueType="num">
                                      <p:cBhvr>
                                        <p:cTn id="12" dur="1" fill="hold"/>
                                        <p:tgtEl>
                                          <p:spTgt spid="5121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1205">
                                            <p:txEl>
                                              <p:pRg st="0" end="0"/>
                                            </p:txEl>
                                          </p:spTgt>
                                        </p:tgtEl>
                                        <p:attrNameLst>
                                          <p:attrName>style.visibility</p:attrName>
                                        </p:attrNameLst>
                                      </p:cBhvr>
                                      <p:to>
                                        <p:strVal val="visible"/>
                                      </p:to>
                                    </p:set>
                                    <p:anim to="" calcmode="lin" valueType="num">
                                      <p:cBhvr>
                                        <p:cTn id="17" dur="1" fill="hold"/>
                                        <p:tgtEl>
                                          <p:spTgt spid="5120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More Questions</a:t>
            </a:r>
          </a:p>
        </p:txBody>
      </p:sp>
      <p:sp>
        <p:nvSpPr>
          <p:cNvPr id="53251" name="Rectangle 3"/>
          <p:cNvSpPr>
            <a:spLocks noGrp="1" noChangeArrowheads="1"/>
          </p:cNvSpPr>
          <p:nvPr>
            <p:ph type="body" idx="1"/>
          </p:nvPr>
        </p:nvSpPr>
        <p:spPr/>
        <p:txBody>
          <a:bodyPr/>
          <a:lstStyle/>
          <a:p>
            <a:pPr>
              <a:lnSpc>
                <a:spcPct val="80000"/>
              </a:lnSpc>
            </a:pPr>
            <a:r>
              <a:rPr lang="en-US" sz="2800"/>
              <a:t>Moving to more earthly matters: How can we know for certain the facts about a crime that has no witnesses? Can Hamlet know the state of Claudius's soul by watching his behavior? If so, can he know the facts of what Claudius did by observing the state of his soul? Can Claudius (or the audience) know the state of Hamlet's mind by observing his behavior and listening to his speech? Can we know whether our actions will have the consequences we want them to have? Can we know anything about the afterlife?</a:t>
            </a:r>
            <a:br>
              <a:rPr lang="en-US" sz="2800"/>
            </a:b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 to="" calcmode="lin" valueType="num">
                                      <p:cBhvr>
                                        <p:cTn id="7" dur="1" fill="hold"/>
                                        <p:tgtEl>
                                          <p:spTgt spid="532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 to="" calcmode="lin" valueType="num">
                                      <p:cBhvr>
                                        <p:cTn id="12" dur="1" fill="hold"/>
                                        <p:tgtEl>
                                          <p:spTgt spid="5325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Uncertainty</a:t>
            </a:r>
          </a:p>
        </p:txBody>
      </p:sp>
      <p:sp>
        <p:nvSpPr>
          <p:cNvPr id="54275" name="Rectangle 3"/>
          <p:cNvSpPr>
            <a:spLocks noGrp="1" noChangeArrowheads="1"/>
          </p:cNvSpPr>
          <p:nvPr>
            <p:ph type="body" idx="1"/>
          </p:nvPr>
        </p:nvSpPr>
        <p:spPr/>
        <p:txBody>
          <a:bodyPr/>
          <a:lstStyle/>
          <a:p>
            <a:pPr>
              <a:lnSpc>
                <a:spcPct val="90000"/>
              </a:lnSpc>
            </a:pPr>
            <a:r>
              <a:rPr lang="en-US"/>
              <a:t>Many people have seen </a:t>
            </a:r>
            <a:r>
              <a:rPr lang="en-US" i="1"/>
              <a:t>Hamlet</a:t>
            </a:r>
            <a:r>
              <a:rPr lang="en-US"/>
              <a:t> as a play about indecisiveness, and thus about Hamlet's failure to act appropriately. It might be more interesting to consider that the play shows us how many uncertainties our lives are built upon, how many unknown quantities are taken for granted when people act or when they evaluate one another's actions.</a:t>
            </a:r>
            <a:br>
              <a:rPr lang="en-US"/>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to="" calcmode="lin" valueType="num">
                                      <p:cBhvr>
                                        <p:cTn id="7" dur="1" fill="hold"/>
                                        <p:tgtEl>
                                          <p:spTgt spid="542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 to="" calcmode="lin" valueType="num">
                                      <p:cBhvr>
                                        <p:cTn id="12" dur="1" fill="hold"/>
                                        <p:tgtEl>
                                          <p:spTgt spid="5427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Theme of Action</a:t>
            </a:r>
          </a:p>
        </p:txBody>
      </p:sp>
      <p:sp>
        <p:nvSpPr>
          <p:cNvPr id="55300" name="Rectangle 4"/>
          <p:cNvSpPr>
            <a:spLocks noGrp="1" noChangeArrowheads="1"/>
          </p:cNvSpPr>
          <p:nvPr>
            <p:ph type="body" sz="half" idx="1"/>
          </p:nvPr>
        </p:nvSpPr>
        <p:spPr/>
        <p:txBody>
          <a:bodyPr/>
          <a:lstStyle/>
          <a:p>
            <a:pPr>
              <a:lnSpc>
                <a:spcPct val="80000"/>
              </a:lnSpc>
            </a:pPr>
            <a:r>
              <a:rPr lang="en-US" sz="2400"/>
              <a:t>Directly related to the theme of certainty is the theme of action. How is it possible to take reasonable, effective, purposeful action? In </a:t>
            </a:r>
            <a:r>
              <a:rPr lang="en-US" sz="2400" i="1"/>
              <a:t>Hamlet,</a:t>
            </a:r>
            <a:r>
              <a:rPr lang="en-US" sz="2400"/>
              <a:t> the question of how to act is affected not only by rational considerations, such as the need for certainty, but also by emotional, ethical, and psychological factors. </a:t>
            </a:r>
          </a:p>
        </p:txBody>
      </p:sp>
      <p:pic>
        <p:nvPicPr>
          <p:cNvPr id="55304" name="Picture 8" descr="EN00630_"/>
          <p:cNvPicPr>
            <a:picLocks noChangeAspect="1" noChangeArrowheads="1"/>
          </p:cNvPicPr>
          <p:nvPr>
            <p:ph sz="half" idx="2"/>
          </p:nvPr>
        </p:nvPicPr>
        <p:blipFill>
          <a:blip r:embed="rId3" cstate="print"/>
          <a:srcRect/>
          <a:stretch>
            <a:fillRect/>
          </a:stretch>
        </p:blipFill>
        <p:spPr>
          <a:xfrm>
            <a:off x="4953000" y="1905000"/>
            <a:ext cx="3441700" cy="346868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to="" calcmode="lin" valueType="num">
                                      <p:cBhvr>
                                        <p:cTn id="7" dur="1" fill="hold"/>
                                        <p:tgtEl>
                                          <p:spTgt spid="552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5304"/>
                                        </p:tgtEl>
                                        <p:attrNameLst>
                                          <p:attrName>style.visibility</p:attrName>
                                        </p:attrNameLst>
                                      </p:cBhvr>
                                      <p:to>
                                        <p:strVal val="visible"/>
                                      </p:to>
                                    </p:set>
                                    <p:anim to="" calcmode="lin" valueType="num">
                                      <p:cBhvr>
                                        <p:cTn id="12" dur="1" fill="hold"/>
                                        <p:tgtEl>
                                          <p:spTgt spid="5530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5300">
                                            <p:txEl>
                                              <p:pRg st="0" end="0"/>
                                            </p:txEl>
                                          </p:spTgt>
                                        </p:tgtEl>
                                        <p:attrNameLst>
                                          <p:attrName>style.visibility</p:attrName>
                                        </p:attrNameLst>
                                      </p:cBhvr>
                                      <p:to>
                                        <p:strVal val="visible"/>
                                      </p:to>
                                    </p:set>
                                    <p:anim to="" calcmode="lin" valueType="num">
                                      <p:cBhvr>
                                        <p:cTn id="17" dur="1" fill="hold"/>
                                        <p:tgtEl>
                                          <p:spTgt spid="553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30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Acting Recklessly</a:t>
            </a:r>
          </a:p>
        </p:txBody>
      </p:sp>
      <p:sp>
        <p:nvSpPr>
          <p:cNvPr id="57347" name="Rectangle 3"/>
          <p:cNvSpPr>
            <a:spLocks noGrp="1" noChangeArrowheads="1"/>
          </p:cNvSpPr>
          <p:nvPr>
            <p:ph type="body" idx="1"/>
          </p:nvPr>
        </p:nvSpPr>
        <p:spPr/>
        <p:txBody>
          <a:bodyPr/>
          <a:lstStyle/>
          <a:p>
            <a:pPr>
              <a:lnSpc>
                <a:spcPct val="90000"/>
              </a:lnSpc>
            </a:pPr>
            <a:r>
              <a:rPr lang="en-US" sz="2800"/>
              <a:t>Hamlet himself appears to distrust the idea that it's even possible to act in a controlled, purposeful way. When he does act, he prefers to do it blindly, recklessly, and violently. The other characters obviously think much less about "action" in the abstract than Hamlet does, and are therefore less troubled about the possibility of acting effectively. They simply act as they feel is appropriate. But in some sense they prove that Hamlet is right, because all of their actions miscarry.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to="" calcmode="lin" valueType="num">
                                      <p:cBhvr>
                                        <p:cTn id="7" dur="1" fill="hold"/>
                                        <p:tgtEl>
                                          <p:spTgt spid="573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 to="" calcmode="lin" valueType="num">
                                      <p:cBhvr>
                                        <p:cTn id="12" dur="1" fill="hold"/>
                                        <p:tgtEl>
                                          <p:spTgt spid="5734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Acting Foolishly</a:t>
            </a:r>
          </a:p>
        </p:txBody>
      </p:sp>
      <p:sp>
        <p:nvSpPr>
          <p:cNvPr id="58371" name="Rectangle 3"/>
          <p:cNvSpPr>
            <a:spLocks noGrp="1" noChangeArrowheads="1"/>
          </p:cNvSpPr>
          <p:nvPr>
            <p:ph type="body" idx="1"/>
          </p:nvPr>
        </p:nvSpPr>
        <p:spPr/>
        <p:txBody>
          <a:bodyPr/>
          <a:lstStyle/>
          <a:p>
            <a:pPr>
              <a:lnSpc>
                <a:spcPct val="115000"/>
              </a:lnSpc>
            </a:pPr>
            <a:r>
              <a:rPr lang="en-US" sz="2800"/>
              <a:t>Claudius possesses himself of queen and crown through bold action, but his conscience torments him, and he is beset by threats to his authority (and, of course, he dies). Laertes resolves that nothing will distract him from acting out his revenge, but he is easily influenced and manipulated into serving Claudius's ends, and his poisoned sword is turned back upon himself.</a:t>
            </a:r>
            <a:br>
              <a:rPr lang="en-US" sz="2800"/>
            </a:b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to="" calcmode="lin" valueType="num">
                                      <p:cBhvr>
                                        <p:cTn id="7" dur="1" fill="hold"/>
                                        <p:tgtEl>
                                          <p:spTgt spid="583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 to="" calcmode="lin" valueType="num">
                                      <p:cBhvr>
                                        <p:cTn id="12" dur="1" fill="hold"/>
                                        <p:tgtEl>
                                          <p:spTgt spid="58371">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Death</a:t>
            </a:r>
          </a:p>
        </p:txBody>
      </p:sp>
      <p:sp>
        <p:nvSpPr>
          <p:cNvPr id="59397" name="Rectangle 5"/>
          <p:cNvSpPr>
            <a:spLocks noGrp="1" noChangeArrowheads="1"/>
          </p:cNvSpPr>
          <p:nvPr>
            <p:ph type="body" sz="half" idx="2"/>
          </p:nvPr>
        </p:nvSpPr>
        <p:spPr/>
        <p:txBody>
          <a:bodyPr/>
          <a:lstStyle/>
          <a:p>
            <a:pPr>
              <a:lnSpc>
                <a:spcPct val="115000"/>
              </a:lnSpc>
            </a:pPr>
            <a:r>
              <a:rPr lang="en-US" sz="2800"/>
              <a:t>In the aftermath of his father's murder, Hamlet is obsessed with the idea of death, and over the course of the play he considers death from a great many perspectives. </a:t>
            </a:r>
          </a:p>
        </p:txBody>
      </p:sp>
      <p:pic>
        <p:nvPicPr>
          <p:cNvPr id="59404" name="Picture 12" descr="j0138993"/>
          <p:cNvPicPr>
            <a:picLocks noChangeAspect="1" noChangeArrowheads="1"/>
          </p:cNvPicPr>
          <p:nvPr>
            <p:ph sz="half" idx="1"/>
          </p:nvPr>
        </p:nvPicPr>
        <p:blipFill>
          <a:blip r:embed="rId3" cstate="print"/>
          <a:srcRect/>
          <a:stretch>
            <a:fillRect/>
          </a:stretch>
        </p:blipFill>
        <p:spPr>
          <a:xfrm>
            <a:off x="381000" y="1981200"/>
            <a:ext cx="3490913" cy="38100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to="" calcmode="lin" valueType="num">
                                      <p:cBhvr>
                                        <p:cTn id="7" dur="1" fill="hold"/>
                                        <p:tgtEl>
                                          <p:spTgt spid="5939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9404"/>
                                        </p:tgtEl>
                                        <p:attrNameLst>
                                          <p:attrName>style.visibility</p:attrName>
                                        </p:attrNameLst>
                                      </p:cBhvr>
                                      <p:to>
                                        <p:strVal val="visible"/>
                                      </p:to>
                                    </p:set>
                                    <p:anim to="" calcmode="lin" valueType="num">
                                      <p:cBhvr>
                                        <p:cTn id="12" dur="1" fill="hold"/>
                                        <p:tgtEl>
                                          <p:spTgt spid="5940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9397">
                                            <p:txEl>
                                              <p:pRg st="0" end="0"/>
                                            </p:txEl>
                                          </p:spTgt>
                                        </p:tgtEl>
                                        <p:attrNameLst>
                                          <p:attrName>style.visibility</p:attrName>
                                        </p:attrNameLst>
                                      </p:cBhvr>
                                      <p:to>
                                        <p:strVal val="visible"/>
                                      </p:to>
                                    </p:set>
                                    <p:anim to="" calcmode="lin" valueType="num">
                                      <p:cBhvr>
                                        <p:cTn id="17" dur="1" fill="hold"/>
                                        <p:tgtEl>
                                          <p:spTgt spid="5939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Aftermath of Death</a:t>
            </a:r>
          </a:p>
        </p:txBody>
      </p:sp>
      <p:sp>
        <p:nvSpPr>
          <p:cNvPr id="61443" name="Rectangle 3"/>
          <p:cNvSpPr>
            <a:spLocks noGrp="1" noChangeArrowheads="1"/>
          </p:cNvSpPr>
          <p:nvPr>
            <p:ph type="body" idx="1"/>
          </p:nvPr>
        </p:nvSpPr>
        <p:spPr/>
        <p:txBody>
          <a:bodyPr/>
          <a:lstStyle/>
          <a:p>
            <a:r>
              <a:rPr lang="en-US" sz="2800"/>
              <a:t>Hamlet ponders both the spiritual aftermath of death, embodied in the ghost, and the physical remainders of the dead, such as by Yorick's skull and the decaying corpses in the cemetery. Throughout, the idea of death is closely tied to the themes of spirituality, truth, and uncertainty in that death may bring the answers to Hamlet's deepest questions, ending once and for all the problem of trying to determine truth in an ambiguous world.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to="" calcmode="lin" valueType="num">
                                      <p:cBhvr>
                                        <p:cTn id="7" dur="1" fill="hold"/>
                                        <p:tgtEl>
                                          <p:spTgt spid="614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 to="" calcmode="lin" valueType="num">
                                      <p:cBhvr>
                                        <p:cTn id="12" dur="1" fill="hold"/>
                                        <p:tgtEl>
                                          <p:spTgt spid="6144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r>
              <a:rPr lang="en-US"/>
              <a:t>Revenge</a:t>
            </a:r>
          </a:p>
        </p:txBody>
      </p:sp>
      <p:sp>
        <p:nvSpPr>
          <p:cNvPr id="62469" name="Rectangle 5"/>
          <p:cNvSpPr>
            <a:spLocks noGrp="1" noChangeArrowheads="1"/>
          </p:cNvSpPr>
          <p:nvPr>
            <p:ph type="body" sz="half" idx="1"/>
          </p:nvPr>
        </p:nvSpPr>
        <p:spPr/>
        <p:txBody>
          <a:bodyPr/>
          <a:lstStyle/>
          <a:p>
            <a:r>
              <a:rPr lang="en-US" sz="2400"/>
              <a:t>Since death is both the cause and the consequence of revenge, it is intimately tied to the theme of revenge and justice—Claudius's murder of King Hamlet initiates Hamlet's quest for revenge, and Claudius's death is the end of that quest.</a:t>
            </a:r>
            <a:br>
              <a:rPr lang="en-US" sz="2400"/>
            </a:br>
            <a:endParaRPr lang="en-US" sz="2400"/>
          </a:p>
        </p:txBody>
      </p:sp>
      <p:pic>
        <p:nvPicPr>
          <p:cNvPr id="62473" name="Picture 9" descr="j0199273"/>
          <p:cNvPicPr>
            <a:picLocks noChangeAspect="1" noChangeArrowheads="1"/>
          </p:cNvPicPr>
          <p:nvPr>
            <p:ph sz="half" idx="2"/>
          </p:nvPr>
        </p:nvPicPr>
        <p:blipFill>
          <a:blip r:embed="rId3" cstate="print"/>
          <a:srcRect/>
          <a:stretch>
            <a:fillRect/>
          </a:stretch>
        </p:blipFill>
        <p:spPr>
          <a:xfrm>
            <a:off x="5029200" y="1981200"/>
            <a:ext cx="3028950" cy="327818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to="" calcmode="lin" valueType="num">
                                      <p:cBhvr>
                                        <p:cTn id="7" dur="1" fill="hold"/>
                                        <p:tgtEl>
                                          <p:spTgt spid="6246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2473"/>
                                        </p:tgtEl>
                                        <p:attrNameLst>
                                          <p:attrName>style.visibility</p:attrName>
                                        </p:attrNameLst>
                                      </p:cBhvr>
                                      <p:to>
                                        <p:strVal val="visible"/>
                                      </p:to>
                                    </p:set>
                                    <p:anim to="" calcmode="lin" valueType="num">
                                      <p:cBhvr>
                                        <p:cTn id="12" dur="1" fill="hold"/>
                                        <p:tgtEl>
                                          <p:spTgt spid="6247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2469">
                                            <p:txEl>
                                              <p:pRg st="0" end="0"/>
                                            </p:txEl>
                                          </p:spTgt>
                                        </p:tgtEl>
                                        <p:attrNameLst>
                                          <p:attrName>style.visibility</p:attrName>
                                        </p:attrNameLst>
                                      </p:cBhvr>
                                      <p:to>
                                        <p:strVal val="visible"/>
                                      </p:to>
                                    </p:set>
                                    <p:anim to="" calcmode="lin" valueType="num">
                                      <p:cBhvr>
                                        <p:cTn id="17" dur="1" fill="hold"/>
                                        <p:tgtEl>
                                          <p:spTgt spid="6246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6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Suicide</a:t>
            </a:r>
          </a:p>
        </p:txBody>
      </p:sp>
      <p:sp>
        <p:nvSpPr>
          <p:cNvPr id="64515" name="Rectangle 3"/>
          <p:cNvSpPr>
            <a:spLocks noGrp="1" noChangeArrowheads="1"/>
          </p:cNvSpPr>
          <p:nvPr>
            <p:ph type="body" idx="1"/>
          </p:nvPr>
        </p:nvSpPr>
        <p:spPr/>
        <p:txBody>
          <a:bodyPr/>
          <a:lstStyle/>
          <a:p>
            <a:pPr>
              <a:lnSpc>
                <a:spcPct val="90000"/>
              </a:lnSpc>
            </a:pPr>
            <a:r>
              <a:rPr lang="en-US"/>
              <a:t>The question of his own death plagues Hamlet as well, as he repeatedly contemplates whether or not suicide is a morally legitimate action in an unbearably painful world. Hamlet's grief and misery is such that he frequently longs for death to end to his suffering, but he fears that if he commits suicide, he will be consigned to eternal suffering in hell because of the Christian religion's prohibition of suicide.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to="" calcmode="lin" valueType="num">
                                      <p:cBhvr>
                                        <p:cTn id="7" dur="1" fill="hold"/>
                                        <p:tgtEl>
                                          <p:spTgt spid="645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 to="" calcmode="lin" valueType="num">
                                      <p:cBhvr>
                                        <p:cTn id="12" dur="1" fill="hold"/>
                                        <p:tgtEl>
                                          <p:spTgt spid="6451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Setting</a:t>
            </a:r>
          </a:p>
        </p:txBody>
      </p:sp>
      <p:sp>
        <p:nvSpPr>
          <p:cNvPr id="83973" name="Rectangle 5"/>
          <p:cNvSpPr>
            <a:spLocks noGrp="1" noChangeArrowheads="1"/>
          </p:cNvSpPr>
          <p:nvPr>
            <p:ph type="body" sz="half" idx="2"/>
          </p:nvPr>
        </p:nvSpPr>
        <p:spPr/>
        <p:txBody>
          <a:bodyPr/>
          <a:lstStyle/>
          <a:p>
            <a:pPr>
              <a:lnSpc>
                <a:spcPct val="260000"/>
              </a:lnSpc>
            </a:pPr>
            <a:r>
              <a:rPr lang="en-US" sz="2800"/>
              <a:t>The story takes place in the country of Denmark in the late medieval period.</a:t>
            </a:r>
          </a:p>
        </p:txBody>
      </p:sp>
      <p:pic>
        <p:nvPicPr>
          <p:cNvPr id="83976" name="Picture 8" descr="mp00381_"/>
          <p:cNvPicPr>
            <a:picLocks noChangeAspect="1" noChangeArrowheads="1"/>
          </p:cNvPicPr>
          <p:nvPr>
            <p:ph sz="half" idx="1"/>
          </p:nvPr>
        </p:nvPicPr>
        <p:blipFill>
          <a:blip r:embed="rId3" cstate="print"/>
          <a:srcRect/>
          <a:stretch>
            <a:fillRect/>
          </a:stretch>
        </p:blipFill>
        <p:spPr>
          <a:xfrm>
            <a:off x="762000" y="2362200"/>
            <a:ext cx="3389313" cy="346868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to="" calcmode="lin" valueType="num">
                                      <p:cBhvr>
                                        <p:cTn id="7" dur="1" fill="hold"/>
                                        <p:tgtEl>
                                          <p:spTgt spid="839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3976"/>
                                        </p:tgtEl>
                                        <p:attrNameLst>
                                          <p:attrName>style.visibility</p:attrName>
                                        </p:attrNameLst>
                                      </p:cBhvr>
                                      <p:to>
                                        <p:strVal val="visible"/>
                                      </p:to>
                                    </p:set>
                                    <p:anim to="" calcmode="lin" valueType="num">
                                      <p:cBhvr>
                                        <p:cTn id="12" dur="1" fill="hold"/>
                                        <p:tgtEl>
                                          <p:spTgt spid="8397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3973">
                                            <p:txEl>
                                              <p:pRg st="0" end="0"/>
                                            </p:txEl>
                                          </p:spTgt>
                                        </p:tgtEl>
                                        <p:attrNameLst>
                                          <p:attrName>style.visibility</p:attrName>
                                        </p:attrNameLst>
                                      </p:cBhvr>
                                      <p:to>
                                        <p:strVal val="visible"/>
                                      </p:to>
                                    </p:set>
                                    <p:anim to="" calcmode="lin" valueType="num">
                                      <p:cBhvr>
                                        <p:cTn id="17" dur="1" fill="hold"/>
                                        <p:tgtEl>
                                          <p:spTgt spid="8397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r>
              <a:rPr lang="en-US"/>
              <a:t>“To be or not to be”</a:t>
            </a:r>
          </a:p>
        </p:txBody>
      </p:sp>
      <p:sp>
        <p:nvSpPr>
          <p:cNvPr id="65542" name="Rectangle 6"/>
          <p:cNvSpPr>
            <a:spLocks noGrp="1" noChangeArrowheads="1"/>
          </p:cNvSpPr>
          <p:nvPr>
            <p:ph type="body" sz="half" idx="2"/>
          </p:nvPr>
        </p:nvSpPr>
        <p:spPr/>
        <p:txBody>
          <a:bodyPr/>
          <a:lstStyle/>
          <a:p>
            <a:pPr>
              <a:lnSpc>
                <a:spcPct val="80000"/>
              </a:lnSpc>
            </a:pPr>
            <a:r>
              <a:rPr lang="en-US" sz="2400"/>
              <a:t>In his famous "To be or not to be" soliloquy, Hamlet philosophically concludes that no one would choose to endure the pain of life if he or she were not afraid of what will come after death, and that it is this fear which causes complex moral considerations to interfere with the capacity for action.</a:t>
            </a:r>
            <a:br>
              <a:rPr lang="en-US" sz="2400"/>
            </a:br>
            <a:endParaRPr lang="en-US" sz="2400"/>
          </a:p>
        </p:txBody>
      </p:sp>
      <p:pic>
        <p:nvPicPr>
          <p:cNvPr id="65547" name="Picture 11" descr="j0139019"/>
          <p:cNvPicPr>
            <a:picLocks noChangeAspect="1" noChangeArrowheads="1"/>
          </p:cNvPicPr>
          <p:nvPr>
            <p:ph sz="half" idx="1"/>
          </p:nvPr>
        </p:nvPicPr>
        <p:blipFill>
          <a:blip r:embed="rId3" cstate="print"/>
          <a:srcRect/>
          <a:stretch>
            <a:fillRect/>
          </a:stretch>
        </p:blipFill>
        <p:spPr>
          <a:xfrm>
            <a:off x="381000" y="1905000"/>
            <a:ext cx="3886200" cy="358298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 to="" calcmode="lin" valueType="num">
                                      <p:cBhvr>
                                        <p:cTn id="7" dur="1" fill="hold"/>
                                        <p:tgtEl>
                                          <p:spTgt spid="6554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5547"/>
                                        </p:tgtEl>
                                        <p:attrNameLst>
                                          <p:attrName>style.visibility</p:attrName>
                                        </p:attrNameLst>
                                      </p:cBhvr>
                                      <p:to>
                                        <p:strVal val="visible"/>
                                      </p:to>
                                    </p:set>
                                    <p:anim to="" calcmode="lin" valueType="num">
                                      <p:cBhvr>
                                        <p:cTn id="12" dur="1" fill="hold"/>
                                        <p:tgtEl>
                                          <p:spTgt spid="6554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5542">
                                            <p:txEl>
                                              <p:pRg st="0" end="0"/>
                                            </p:txEl>
                                          </p:spTgt>
                                        </p:tgtEl>
                                        <p:attrNameLst>
                                          <p:attrName>style.visibility</p:attrName>
                                        </p:attrNameLst>
                                      </p:cBhvr>
                                      <p:to>
                                        <p:strVal val="visible"/>
                                      </p:to>
                                    </p:set>
                                    <p:anim to="" calcmode="lin" valueType="num">
                                      <p:cBhvr>
                                        <p:cTn id="17" dur="1" fill="hold"/>
                                        <p:tgtEl>
                                          <p:spTgt spid="6554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Motifs</a:t>
            </a:r>
          </a:p>
        </p:txBody>
      </p:sp>
      <p:sp>
        <p:nvSpPr>
          <p:cNvPr id="67588" name="Rectangle 4"/>
          <p:cNvSpPr>
            <a:spLocks noGrp="1" noChangeArrowheads="1"/>
          </p:cNvSpPr>
          <p:nvPr>
            <p:ph type="body" sz="half" idx="1"/>
          </p:nvPr>
        </p:nvSpPr>
        <p:spPr/>
        <p:txBody>
          <a:bodyPr/>
          <a:lstStyle/>
          <a:p>
            <a:pPr>
              <a:lnSpc>
                <a:spcPct val="145000"/>
              </a:lnSpc>
            </a:pPr>
            <a:r>
              <a:rPr lang="en-US" sz="2800"/>
              <a:t>Motifs are recurring structures, contrasts, or literary devices that can help to develop and inform the text's major themes. </a:t>
            </a:r>
          </a:p>
        </p:txBody>
      </p:sp>
      <p:pic>
        <p:nvPicPr>
          <p:cNvPr id="67592" name="Picture 8" descr="j0107708"/>
          <p:cNvPicPr>
            <a:picLocks noChangeAspect="1" noChangeArrowheads="1"/>
          </p:cNvPicPr>
          <p:nvPr>
            <p:ph sz="half" idx="2"/>
          </p:nvPr>
        </p:nvPicPr>
        <p:blipFill>
          <a:blip r:embed="rId3" cstate="print"/>
          <a:srcRect/>
          <a:stretch>
            <a:fillRect/>
          </a:stretch>
        </p:blipFill>
        <p:spPr>
          <a:xfrm>
            <a:off x="4648200" y="2286000"/>
            <a:ext cx="3200400" cy="32004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to="" calcmode="lin" valueType="num">
                                      <p:cBhvr>
                                        <p:cTn id="7" dur="1" fill="hold"/>
                                        <p:tgtEl>
                                          <p:spTgt spid="675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67592"/>
                                        </p:tgtEl>
                                        <p:attrNameLst>
                                          <p:attrName>style.visibility</p:attrName>
                                        </p:attrNameLst>
                                      </p:cBhvr>
                                      <p:to>
                                        <p:strVal val="visible"/>
                                      </p:to>
                                    </p:set>
                                    <p:anim to="" calcmode="lin" valueType="num">
                                      <p:cBhvr>
                                        <p:cTn id="12" dur="1" fill="hold"/>
                                        <p:tgtEl>
                                          <p:spTgt spid="6759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7588">
                                            <p:txEl>
                                              <p:pRg st="0" end="0"/>
                                            </p:txEl>
                                          </p:spTgt>
                                        </p:tgtEl>
                                        <p:attrNameLst>
                                          <p:attrName>style.visibility</p:attrName>
                                        </p:attrNameLst>
                                      </p:cBhvr>
                                      <p:to>
                                        <p:strVal val="visible"/>
                                      </p:to>
                                    </p:set>
                                    <p:anim to="" calcmode="lin" valueType="num">
                                      <p:cBhvr>
                                        <p:cTn id="17" dur="1" fill="hold"/>
                                        <p:tgtEl>
                                          <p:spTgt spid="67588">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Motif of Misogyny</a:t>
            </a:r>
          </a:p>
        </p:txBody>
      </p:sp>
      <p:sp>
        <p:nvSpPr>
          <p:cNvPr id="69635" name="Rectangle 3"/>
          <p:cNvSpPr>
            <a:spLocks noGrp="1" noChangeArrowheads="1"/>
          </p:cNvSpPr>
          <p:nvPr>
            <p:ph type="body" idx="1"/>
          </p:nvPr>
        </p:nvSpPr>
        <p:spPr/>
        <p:txBody>
          <a:bodyPr/>
          <a:lstStyle/>
          <a:p>
            <a:pPr>
              <a:lnSpc>
                <a:spcPct val="110000"/>
              </a:lnSpc>
            </a:pPr>
            <a:r>
              <a:rPr lang="en-US"/>
              <a:t>Shattered by his mother's repugnant decision to marry Claudius so soon after her husband's death, Hamlet becomes extremely cynical, even neurotic, about women in general, showing a particular obsession with what he perceives to be a connection between female sexuality and moral corruption.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to="" calcmode="lin" valueType="num">
                                      <p:cBhvr>
                                        <p:cTn id="7" dur="1" fill="hold"/>
                                        <p:tgtEl>
                                          <p:spTgt spid="696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to="" calcmode="lin" valueType="num">
                                      <p:cBhvr>
                                        <p:cTn id="12" dur="1" fill="hold"/>
                                        <p:tgtEl>
                                          <p:spTgt spid="6963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“Frailty, thy name is woman”</a:t>
            </a:r>
          </a:p>
        </p:txBody>
      </p:sp>
      <p:sp>
        <p:nvSpPr>
          <p:cNvPr id="71683" name="Rectangle 3"/>
          <p:cNvSpPr>
            <a:spLocks noGrp="1" noChangeArrowheads="1"/>
          </p:cNvSpPr>
          <p:nvPr>
            <p:ph type="body" idx="1"/>
          </p:nvPr>
        </p:nvSpPr>
        <p:spPr/>
        <p:txBody>
          <a:bodyPr/>
          <a:lstStyle/>
          <a:p>
            <a:r>
              <a:rPr lang="en-US"/>
              <a:t>This motif of misogyny, or hatred of women, occurs only sporadically throughout the play, but it is an important inhibiting factor in Hamlet's relationships with Ophelia and Gertrude. He urges Ophelia to go to a nunnery rather than experience the corruptions of sexuality and exclaims of Gertrude, "Frailty, thy name is woman"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to="" calcmode="lin" valueType="num">
                                      <p:cBhvr>
                                        <p:cTn id="7" dur="1" fill="hold"/>
                                        <p:tgtEl>
                                          <p:spTgt spid="716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 to="" calcmode="lin" valueType="num">
                                      <p:cBhvr>
                                        <p:cTn id="12" dur="1" fill="hold"/>
                                        <p:tgtEl>
                                          <p:spTgt spid="7168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Motif of Ears and Hearing</a:t>
            </a:r>
          </a:p>
        </p:txBody>
      </p:sp>
      <p:sp>
        <p:nvSpPr>
          <p:cNvPr id="72709" name="Rectangle 5"/>
          <p:cNvSpPr>
            <a:spLocks noGrp="1" noChangeArrowheads="1"/>
          </p:cNvSpPr>
          <p:nvPr>
            <p:ph type="body" sz="half" idx="2"/>
          </p:nvPr>
        </p:nvSpPr>
        <p:spPr/>
        <p:txBody>
          <a:bodyPr/>
          <a:lstStyle/>
          <a:p>
            <a:pPr>
              <a:lnSpc>
                <a:spcPct val="90000"/>
              </a:lnSpc>
            </a:pPr>
            <a:r>
              <a:rPr lang="en-US" sz="2000"/>
              <a:t>One facet of </a:t>
            </a:r>
            <a:r>
              <a:rPr lang="en-US" sz="2000" i="1"/>
              <a:t>Hamlet</a:t>
            </a:r>
            <a:r>
              <a:rPr lang="en-US" sz="2000"/>
              <a:t>'s exploration of the difficulty of attaining true knowledge is slipperiness of language. Words are used to communicate ideas, but they can also be used to distort the truth, manipulate other people, and serve as tools in corrupt quests for power. Claudius, the shrewd politician, is the most obvious example of a man who manipulates words to enhance his own power. </a:t>
            </a:r>
          </a:p>
        </p:txBody>
      </p:sp>
      <p:pic>
        <p:nvPicPr>
          <p:cNvPr id="72712" name="Picture 8" descr="BD08317_"/>
          <p:cNvPicPr>
            <a:picLocks noChangeAspect="1" noChangeArrowheads="1"/>
          </p:cNvPicPr>
          <p:nvPr>
            <p:ph sz="half" idx="1"/>
          </p:nvPr>
        </p:nvPicPr>
        <p:blipFill>
          <a:blip r:embed="rId3" cstate="print"/>
          <a:srcRect/>
          <a:stretch>
            <a:fillRect/>
          </a:stretch>
        </p:blipFill>
        <p:spPr>
          <a:xfrm>
            <a:off x="381000" y="1905000"/>
            <a:ext cx="3733800" cy="329247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to="" calcmode="lin" valueType="num">
                                      <p:cBhvr>
                                        <p:cTn id="7" dur="1" fill="hold"/>
                                        <p:tgtEl>
                                          <p:spTgt spid="727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2712"/>
                                        </p:tgtEl>
                                        <p:attrNameLst>
                                          <p:attrName>style.visibility</p:attrName>
                                        </p:attrNameLst>
                                      </p:cBhvr>
                                      <p:to>
                                        <p:strVal val="visible"/>
                                      </p:to>
                                    </p:set>
                                    <p:anim to="" calcmode="lin" valueType="num">
                                      <p:cBhvr>
                                        <p:cTn id="12" dur="1" fill="hold"/>
                                        <p:tgtEl>
                                          <p:spTgt spid="7271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2709">
                                            <p:txEl>
                                              <p:pRg st="0" end="0"/>
                                            </p:txEl>
                                          </p:spTgt>
                                        </p:tgtEl>
                                        <p:attrNameLst>
                                          <p:attrName>style.visibility</p:attrName>
                                        </p:attrNameLst>
                                      </p:cBhvr>
                                      <p:to>
                                        <p:strVal val="visible"/>
                                      </p:to>
                                    </p:set>
                                    <p:anim to="" calcmode="lin" valueType="num">
                                      <p:cBhvr>
                                        <p:cTn id="17" dur="1" fill="hold"/>
                                        <p:tgtEl>
                                          <p:spTgt spid="7270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Use of Words</a:t>
            </a:r>
          </a:p>
        </p:txBody>
      </p:sp>
      <p:sp>
        <p:nvSpPr>
          <p:cNvPr id="74755" name="Rectangle 3"/>
          <p:cNvSpPr>
            <a:spLocks noGrp="1" noChangeArrowheads="1"/>
          </p:cNvSpPr>
          <p:nvPr>
            <p:ph type="body" idx="1"/>
          </p:nvPr>
        </p:nvSpPr>
        <p:spPr/>
        <p:txBody>
          <a:bodyPr/>
          <a:lstStyle/>
          <a:p>
            <a:pPr>
              <a:lnSpc>
                <a:spcPct val="85000"/>
              </a:lnSpc>
            </a:pPr>
            <a:r>
              <a:rPr lang="en-US" sz="2800"/>
              <a:t>The sinister uses of words are represented by images of ears and hearing, from Claudius's murder of the king by pouring poison into his ear to Hamlet's claim to Horatio that "I have words to speak in thine ear will make thee dumb". The poison poured in the king's ear by Claudius is used by the ghost to symbolize the corrosive effect of Claudius's dishonesty on the health of Denmark. Declaring that the story that he was killed by a snake is a lie, he says that "the whole ear of Denmark" is "Rankly abused….".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to="" calcmode="lin" valueType="num">
                                      <p:cBhvr>
                                        <p:cTn id="7" dur="1" fill="hold"/>
                                        <p:tgtEl>
                                          <p:spTgt spid="7475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4755">
                                            <p:txEl>
                                              <p:pRg st="0" end="0"/>
                                            </p:txEl>
                                          </p:spTgt>
                                        </p:tgtEl>
                                        <p:attrNameLst>
                                          <p:attrName>style.visibility</p:attrName>
                                        </p:attrNameLst>
                                      </p:cBhvr>
                                      <p:to>
                                        <p:strVal val="visible"/>
                                      </p:to>
                                    </p:set>
                                    <p:anim to="" calcmode="lin" valueType="num">
                                      <p:cBhvr>
                                        <p:cTn id="12" dur="1" fill="hold"/>
                                        <p:tgtEl>
                                          <p:spTgt spid="7475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Symbols</a:t>
            </a:r>
          </a:p>
        </p:txBody>
      </p:sp>
      <p:sp>
        <p:nvSpPr>
          <p:cNvPr id="75780" name="Rectangle 4"/>
          <p:cNvSpPr>
            <a:spLocks noGrp="1" noChangeArrowheads="1"/>
          </p:cNvSpPr>
          <p:nvPr>
            <p:ph type="body" sz="half" idx="1"/>
          </p:nvPr>
        </p:nvSpPr>
        <p:spPr/>
        <p:txBody>
          <a:bodyPr/>
          <a:lstStyle/>
          <a:p>
            <a:pPr>
              <a:lnSpc>
                <a:spcPct val="205000"/>
              </a:lnSpc>
            </a:pPr>
            <a:r>
              <a:rPr lang="en-US" sz="2800"/>
              <a:t>Symbols are objects, characters, figures, or colors used to represent abstract ideas or concepts. </a:t>
            </a:r>
          </a:p>
        </p:txBody>
      </p:sp>
      <p:pic>
        <p:nvPicPr>
          <p:cNvPr id="75788" name="Picture 12" descr="j0136543"/>
          <p:cNvPicPr>
            <a:picLocks noChangeAspect="1" noChangeArrowheads="1"/>
          </p:cNvPicPr>
          <p:nvPr>
            <p:ph sz="half" idx="2"/>
          </p:nvPr>
        </p:nvPicPr>
        <p:blipFill>
          <a:blip r:embed="rId3" cstate="print"/>
          <a:srcRect/>
          <a:stretch>
            <a:fillRect/>
          </a:stretch>
        </p:blipFill>
        <p:spPr>
          <a:xfrm>
            <a:off x="4648200" y="1909763"/>
            <a:ext cx="4038600" cy="391001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 to="" calcmode="lin" valueType="num">
                                      <p:cBhvr>
                                        <p:cTn id="7" dur="1" fill="hold"/>
                                        <p:tgtEl>
                                          <p:spTgt spid="757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5788"/>
                                        </p:tgtEl>
                                        <p:attrNameLst>
                                          <p:attrName>style.visibility</p:attrName>
                                        </p:attrNameLst>
                                      </p:cBhvr>
                                      <p:to>
                                        <p:strVal val="visible"/>
                                      </p:to>
                                    </p:set>
                                    <p:anim to="" calcmode="lin" valueType="num">
                                      <p:cBhvr>
                                        <p:cTn id="12" dur="1" fill="hold"/>
                                        <p:tgtEl>
                                          <p:spTgt spid="7578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5780">
                                            <p:txEl>
                                              <p:pRg st="0" end="0"/>
                                            </p:txEl>
                                          </p:spTgt>
                                        </p:tgtEl>
                                        <p:attrNameLst>
                                          <p:attrName>style.visibility</p:attrName>
                                        </p:attrNameLst>
                                      </p:cBhvr>
                                      <p:to>
                                        <p:strVal val="visible"/>
                                      </p:to>
                                    </p:set>
                                    <p:anim to="" calcmode="lin" valueType="num">
                                      <p:cBhvr>
                                        <p:cTn id="17" dur="1" fill="hold"/>
                                        <p:tgtEl>
                                          <p:spTgt spid="7578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8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Yorick’s Skull</a:t>
            </a:r>
          </a:p>
        </p:txBody>
      </p:sp>
      <p:sp>
        <p:nvSpPr>
          <p:cNvPr id="77829" name="Rectangle 5"/>
          <p:cNvSpPr>
            <a:spLocks noGrp="1" noChangeArrowheads="1"/>
          </p:cNvSpPr>
          <p:nvPr>
            <p:ph type="body" sz="half" idx="2"/>
          </p:nvPr>
        </p:nvSpPr>
        <p:spPr/>
        <p:txBody>
          <a:bodyPr/>
          <a:lstStyle/>
          <a:p>
            <a:r>
              <a:rPr lang="en-US" sz="2400" i="1"/>
              <a:t>Hamlet</a:t>
            </a:r>
            <a:r>
              <a:rPr lang="en-US" sz="2400"/>
              <a:t> is not a particularly symbolic play, at least in the sense that physical objects are rarely used to represent thematic ideas. One important exception is Yorick's skull, which Hamlet discovers in the graveyard in the first scene of Act V. </a:t>
            </a:r>
          </a:p>
        </p:txBody>
      </p:sp>
      <p:pic>
        <p:nvPicPr>
          <p:cNvPr id="77832" name="Picture 8" descr="SY00783_"/>
          <p:cNvPicPr>
            <a:picLocks noChangeAspect="1" noChangeArrowheads="1"/>
          </p:cNvPicPr>
          <p:nvPr>
            <p:ph sz="half" idx="1"/>
          </p:nvPr>
        </p:nvPicPr>
        <p:blipFill>
          <a:blip r:embed="rId3" cstate="print"/>
          <a:srcRect/>
          <a:stretch>
            <a:fillRect/>
          </a:stretch>
        </p:blipFill>
        <p:spPr>
          <a:xfrm>
            <a:off x="911225" y="2130425"/>
            <a:ext cx="3130550" cy="3468688"/>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 to="" calcmode="lin" valueType="num">
                                      <p:cBhvr>
                                        <p:cTn id="7" dur="1" fill="hold"/>
                                        <p:tgtEl>
                                          <p:spTgt spid="778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7832"/>
                                        </p:tgtEl>
                                        <p:attrNameLst>
                                          <p:attrName>style.visibility</p:attrName>
                                        </p:attrNameLst>
                                      </p:cBhvr>
                                      <p:to>
                                        <p:strVal val="visible"/>
                                      </p:to>
                                    </p:set>
                                    <p:anim to="" calcmode="lin" valueType="num">
                                      <p:cBhvr>
                                        <p:cTn id="12" dur="1" fill="hold"/>
                                        <p:tgtEl>
                                          <p:spTgt spid="7783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7829">
                                            <p:txEl>
                                              <p:pRg st="0" end="0"/>
                                            </p:txEl>
                                          </p:spTgt>
                                        </p:tgtEl>
                                        <p:attrNameLst>
                                          <p:attrName>style.visibility</p:attrName>
                                        </p:attrNameLst>
                                      </p:cBhvr>
                                      <p:to>
                                        <p:strVal val="visible"/>
                                      </p:to>
                                    </p:set>
                                    <p:anim to="" calcmode="lin" valueType="num">
                                      <p:cBhvr>
                                        <p:cTn id="17" dur="1" fill="hold"/>
                                        <p:tgtEl>
                                          <p:spTgt spid="7782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Different Aspects of Death</a:t>
            </a:r>
          </a:p>
        </p:txBody>
      </p:sp>
      <p:sp>
        <p:nvSpPr>
          <p:cNvPr id="79875" name="Rectangle 3"/>
          <p:cNvSpPr>
            <a:spLocks noGrp="1" noChangeArrowheads="1"/>
          </p:cNvSpPr>
          <p:nvPr>
            <p:ph type="body" idx="1"/>
          </p:nvPr>
        </p:nvSpPr>
        <p:spPr/>
        <p:txBody>
          <a:bodyPr/>
          <a:lstStyle/>
          <a:p>
            <a:pPr>
              <a:lnSpc>
                <a:spcPct val="90000"/>
              </a:lnSpc>
            </a:pPr>
            <a:r>
              <a:rPr lang="en-US" sz="2800"/>
              <a:t>As Hamlet speaks to and about the skull of the king's former jester, it becomes a symbol of several different aspects of death, including its inevitability and its disintegration of the body. Hamlet urges the skull to "get you to my lady's chamber, and tell her, let her paint an inch thick, to this favor she must come"—no one can avoid death. He also traces the skull's mouth and says, "Here hung those lips that I have kissed I know not how oft," indicating his fascination with the physical consequences of death.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to="" calcmode="lin" valueType="num">
                                      <p:cBhvr>
                                        <p:cTn id="7" dur="1" fill="hold"/>
                                        <p:tgtEl>
                                          <p:spTgt spid="798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 to="" calcmode="lin" valueType="num">
                                      <p:cBhvr>
                                        <p:cTn id="12" dur="1" fill="hold"/>
                                        <p:tgtEl>
                                          <p:spTgt spid="79875">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Decay of the Human Body</a:t>
            </a:r>
          </a:p>
        </p:txBody>
      </p:sp>
      <p:sp>
        <p:nvSpPr>
          <p:cNvPr id="80899" name="Rectangle 3"/>
          <p:cNvSpPr>
            <a:spLocks noGrp="1" noChangeArrowheads="1"/>
          </p:cNvSpPr>
          <p:nvPr>
            <p:ph type="body" idx="1"/>
          </p:nvPr>
        </p:nvSpPr>
        <p:spPr/>
        <p:txBody>
          <a:bodyPr/>
          <a:lstStyle/>
          <a:p>
            <a:pPr>
              <a:lnSpc>
                <a:spcPct val="90000"/>
              </a:lnSpc>
            </a:pPr>
            <a:r>
              <a:rPr lang="en-US"/>
              <a:t>This latter idea is an important motif throughout the play, as Hamlet frequently makes comments referring to every human body's eventual decay, noting that Polonius will be eaten by worms, that even kings are eaten by worms, and that dust from the decayed body of Alexander the Great might be used to stop a hole in a beer barrel.</a:t>
            </a:r>
            <a:br>
              <a:rPr lang="en-US"/>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to="" calcmode="lin" valueType="num">
                                      <p:cBhvr>
                                        <p:cTn id="7" dur="1" fill="hold"/>
                                        <p:tgtEl>
                                          <p:spTgt spid="808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0899">
                                            <p:txEl>
                                              <p:pRg st="0" end="0"/>
                                            </p:txEl>
                                          </p:spTgt>
                                        </p:tgtEl>
                                        <p:attrNameLst>
                                          <p:attrName>style.visibility</p:attrName>
                                        </p:attrNameLst>
                                      </p:cBhvr>
                                      <p:to>
                                        <p:strVal val="visible"/>
                                      </p:to>
                                    </p:set>
                                    <p:anim to="" calcmode="lin" valueType="num">
                                      <p:cBhvr>
                                        <p:cTn id="12" dur="1" fill="hold"/>
                                        <p:tgtEl>
                                          <p:spTgt spid="8089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The Story</a:t>
            </a:r>
          </a:p>
        </p:txBody>
      </p:sp>
      <p:sp>
        <p:nvSpPr>
          <p:cNvPr id="21507" name="Rectangle 3"/>
          <p:cNvSpPr>
            <a:spLocks noGrp="1" noChangeArrowheads="1"/>
          </p:cNvSpPr>
          <p:nvPr>
            <p:ph type="body" idx="1"/>
          </p:nvPr>
        </p:nvSpPr>
        <p:spPr/>
        <p:txBody>
          <a:bodyPr/>
          <a:lstStyle/>
          <a:p>
            <a:pPr>
              <a:lnSpc>
                <a:spcPct val="110000"/>
              </a:lnSpc>
            </a:pPr>
            <a:r>
              <a:rPr lang="en-US"/>
              <a:t>The raw material that Shakespeare appropriated in writing </a:t>
            </a:r>
            <a:r>
              <a:rPr lang="en-US" i="1"/>
              <a:t>Hamlet</a:t>
            </a:r>
            <a:r>
              <a:rPr lang="en-US"/>
              <a:t> is the story of a Danish prince whose uncle murders the prince's father, marries his mother, and claims the throne. The prince pretends to be feeble-minded to throw his uncle off guard, then manages to kill his uncle in revenge.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to="" calcmode="lin" valueType="num">
                                      <p:cBhvr>
                                        <p:cTn id="7" dur="1" fill="hold"/>
                                        <p:tgtEl>
                                          <p:spTgt spid="215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to="" calcmode="lin" valueType="num">
                                      <p:cBhvr>
                                        <p:cTn id="12" dur="1" fill="hold"/>
                                        <p:tgtEl>
                                          <p:spTgt spid="2150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0" y="277813"/>
            <a:ext cx="9144000" cy="6046787"/>
          </a:xfrm>
        </p:spPr>
        <p:txBody>
          <a:bodyPr/>
          <a:lstStyle/>
          <a:p>
            <a:r>
              <a:rPr lang="en-US"/>
              <a:t>The 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to="" calcmode="lin" valueType="num">
                                      <p:cBhvr>
                                        <p:cTn id="7" dur="1" fill="hold"/>
                                        <p:tgtEl>
                                          <p:spTgt spid="819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Hamlet</a:t>
            </a:r>
          </a:p>
        </p:txBody>
      </p:sp>
      <p:sp>
        <p:nvSpPr>
          <p:cNvPr id="24580" name="Rectangle 4"/>
          <p:cNvSpPr>
            <a:spLocks noGrp="1" noChangeArrowheads="1"/>
          </p:cNvSpPr>
          <p:nvPr>
            <p:ph type="body" sz="half" idx="1"/>
          </p:nvPr>
        </p:nvSpPr>
        <p:spPr/>
        <p:txBody>
          <a:bodyPr/>
          <a:lstStyle/>
          <a:p>
            <a:pPr>
              <a:lnSpc>
                <a:spcPct val="120000"/>
              </a:lnSpc>
            </a:pPr>
            <a:r>
              <a:rPr lang="en-US" sz="2400"/>
              <a:t>The Prince of Denmark, the title character, and the protagonist. About thirty years old at the start of the play, Hamlet is the son of Queen Gertrude and the late King Hamlet, and the nephew of the present king, Claudius.</a:t>
            </a:r>
            <a:r>
              <a:rPr lang="en-US" sz="1000"/>
              <a:t> </a:t>
            </a:r>
          </a:p>
        </p:txBody>
      </p:sp>
      <p:pic>
        <p:nvPicPr>
          <p:cNvPr id="24586" name="Picture 10" descr="j0098377"/>
          <p:cNvPicPr>
            <a:picLocks noChangeAspect="1" noChangeArrowheads="1"/>
          </p:cNvPicPr>
          <p:nvPr>
            <p:ph sz="half" idx="2"/>
          </p:nvPr>
        </p:nvPicPr>
        <p:blipFill>
          <a:blip r:embed="rId3" cstate="print"/>
          <a:srcRect/>
          <a:stretch>
            <a:fillRect/>
          </a:stretch>
        </p:blipFill>
        <p:spPr>
          <a:xfrm>
            <a:off x="4983163" y="1600200"/>
            <a:ext cx="3367087"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to="" calcmode="lin" valueType="num">
                                      <p:cBhvr>
                                        <p:cTn id="7" dur="1" fill="hold"/>
                                        <p:tgtEl>
                                          <p:spTgt spid="245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4586"/>
                                        </p:tgtEl>
                                        <p:attrNameLst>
                                          <p:attrName>style.visibility</p:attrName>
                                        </p:attrNameLst>
                                      </p:cBhvr>
                                      <p:to>
                                        <p:strVal val="visible"/>
                                      </p:to>
                                    </p:set>
                                    <p:anim to="" calcmode="lin" valueType="num">
                                      <p:cBhvr>
                                        <p:cTn id="12" dur="1" fill="hold"/>
                                        <p:tgtEl>
                                          <p:spTgt spid="2458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4580">
                                            <p:txEl>
                                              <p:pRg st="0" end="0"/>
                                            </p:txEl>
                                          </p:spTgt>
                                        </p:tgtEl>
                                        <p:attrNameLst>
                                          <p:attrName>style.visibility</p:attrName>
                                        </p:attrNameLst>
                                      </p:cBhvr>
                                      <p:to>
                                        <p:strVal val="visible"/>
                                      </p:to>
                                    </p:set>
                                    <p:anim to="" calcmode="lin" valueType="num">
                                      <p:cBhvr>
                                        <p:cTn id="17" dur="1" fill="hold"/>
                                        <p:tgtEl>
                                          <p:spTgt spid="2458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8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Hamlet continued</a:t>
            </a:r>
          </a:p>
        </p:txBody>
      </p:sp>
      <p:sp>
        <p:nvSpPr>
          <p:cNvPr id="26627" name="Rectangle 3"/>
          <p:cNvSpPr>
            <a:spLocks noGrp="1" noChangeArrowheads="1"/>
          </p:cNvSpPr>
          <p:nvPr>
            <p:ph type="body" idx="1"/>
          </p:nvPr>
        </p:nvSpPr>
        <p:spPr/>
        <p:txBody>
          <a:bodyPr/>
          <a:lstStyle/>
          <a:p>
            <a:r>
              <a:rPr lang="en-US"/>
              <a:t>Hamlet is melancholy, bitter, and cynical, full of hatred for his uncle's scheming and disgust for his mother's sexuality. A reflective and thoughtful young man who has studied at the University of Wittenberg, Hamlet is sometimes indecisive and hesitant, but at other times prone to rash and impulsive acts.</a:t>
            </a:r>
            <a:br>
              <a:rPr lang="en-US"/>
            </a:b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to="" calcmode="lin" valueType="num">
                                      <p:cBhvr>
                                        <p:cTn id="7" dur="1" fill="hold"/>
                                        <p:tgtEl>
                                          <p:spTgt spid="266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 to="" calcmode="lin" valueType="num">
                                      <p:cBhvr>
                                        <p:cTn id="12" dur="1" fill="hold"/>
                                        <p:tgtEl>
                                          <p:spTgt spid="2662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Claudius</a:t>
            </a:r>
          </a:p>
        </p:txBody>
      </p:sp>
      <p:sp>
        <p:nvSpPr>
          <p:cNvPr id="27653" name="Rectangle 5"/>
          <p:cNvSpPr>
            <a:spLocks noGrp="1" noChangeArrowheads="1"/>
          </p:cNvSpPr>
          <p:nvPr>
            <p:ph type="body" sz="half" idx="2"/>
          </p:nvPr>
        </p:nvSpPr>
        <p:spPr/>
        <p:txBody>
          <a:bodyPr/>
          <a:lstStyle/>
          <a:p>
            <a:pPr>
              <a:lnSpc>
                <a:spcPct val="80000"/>
              </a:lnSpc>
            </a:pPr>
            <a:r>
              <a:rPr lang="en-US" sz="2400"/>
              <a:t>The King of Denmark, Hamlet's uncle, and the play's antagonist. The villain of the play, Claudius is a calculating, ambitious politician, driven by his sexual appetites and his lust for power, but he occasionally shows signs of guilt and human feeling—his love for Gertrude, for instance, seems sincere.</a:t>
            </a:r>
            <a:br>
              <a:rPr lang="en-US" sz="2400"/>
            </a:br>
            <a:endParaRPr lang="en-US" sz="2400"/>
          </a:p>
        </p:txBody>
      </p:sp>
      <p:pic>
        <p:nvPicPr>
          <p:cNvPr id="27658" name="Picture 10" descr="j0099718"/>
          <p:cNvPicPr>
            <a:picLocks noChangeAspect="1" noChangeArrowheads="1"/>
          </p:cNvPicPr>
          <p:nvPr>
            <p:ph sz="half" idx="1"/>
          </p:nvPr>
        </p:nvPicPr>
        <p:blipFill>
          <a:blip r:embed="rId3" cstate="print"/>
          <a:srcRect/>
          <a:stretch>
            <a:fillRect/>
          </a:stretch>
        </p:blipFill>
        <p:spPr>
          <a:xfrm>
            <a:off x="1243013" y="1600200"/>
            <a:ext cx="2465387"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to="" calcmode="lin" valueType="num">
                                      <p:cBhvr>
                                        <p:cTn id="7" dur="1" fill="hold"/>
                                        <p:tgtEl>
                                          <p:spTgt spid="2765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7658"/>
                                        </p:tgtEl>
                                        <p:attrNameLst>
                                          <p:attrName>style.visibility</p:attrName>
                                        </p:attrNameLst>
                                      </p:cBhvr>
                                      <p:to>
                                        <p:strVal val="visible"/>
                                      </p:to>
                                    </p:set>
                                    <p:anim to="" calcmode="lin" valueType="num">
                                      <p:cBhvr>
                                        <p:cTn id="12" dur="1" fill="hold"/>
                                        <p:tgtEl>
                                          <p:spTgt spid="2765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7653">
                                            <p:txEl>
                                              <p:pRg st="0" end="0"/>
                                            </p:txEl>
                                          </p:spTgt>
                                        </p:tgtEl>
                                        <p:attrNameLst>
                                          <p:attrName>style.visibility</p:attrName>
                                        </p:attrNameLst>
                                      </p:cBhvr>
                                      <p:to>
                                        <p:strVal val="visible"/>
                                      </p:to>
                                    </p:set>
                                    <p:anim to="" calcmode="lin" valueType="num">
                                      <p:cBhvr>
                                        <p:cTn id="17" dur="1" fill="hold"/>
                                        <p:tgtEl>
                                          <p:spTgt spid="2765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Gertrude</a:t>
            </a:r>
          </a:p>
        </p:txBody>
      </p:sp>
      <p:sp>
        <p:nvSpPr>
          <p:cNvPr id="29700" name="Rectangle 4"/>
          <p:cNvSpPr>
            <a:spLocks noGrp="1" noChangeArrowheads="1"/>
          </p:cNvSpPr>
          <p:nvPr>
            <p:ph type="body" sz="half" idx="1"/>
          </p:nvPr>
        </p:nvSpPr>
        <p:spPr/>
        <p:txBody>
          <a:bodyPr/>
          <a:lstStyle/>
          <a:p>
            <a:pPr>
              <a:lnSpc>
                <a:spcPct val="120000"/>
              </a:lnSpc>
            </a:pPr>
            <a:r>
              <a:rPr lang="en-US" sz="2400"/>
              <a:t>The Queen of Denmark, Hamlet's mother, recently married to Claudius. Gertrude loves Hamlet deeply, but she is a shallow, weak woman who seeks affection and status more urgently than moral rectitude or truth.</a:t>
            </a:r>
            <a:br>
              <a:rPr lang="en-US" sz="2400"/>
            </a:br>
            <a:endParaRPr lang="en-US" sz="2400"/>
          </a:p>
        </p:txBody>
      </p:sp>
      <p:pic>
        <p:nvPicPr>
          <p:cNvPr id="29704" name="Picture 8" descr="j0099758"/>
          <p:cNvPicPr>
            <a:picLocks noChangeAspect="1" noChangeArrowheads="1"/>
          </p:cNvPicPr>
          <p:nvPr>
            <p:ph sz="half" idx="2"/>
          </p:nvPr>
        </p:nvPicPr>
        <p:blipFill>
          <a:blip r:embed="rId3" cstate="print"/>
          <a:srcRect/>
          <a:stretch>
            <a:fillRect/>
          </a:stretch>
        </p:blipFill>
        <p:spPr>
          <a:xfrm>
            <a:off x="5340350" y="1600200"/>
            <a:ext cx="2652713"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to="" calcmode="lin" valueType="num">
                                      <p:cBhvr>
                                        <p:cTn id="7" dur="1" fill="hold"/>
                                        <p:tgtEl>
                                          <p:spTgt spid="296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9704"/>
                                        </p:tgtEl>
                                        <p:attrNameLst>
                                          <p:attrName>style.visibility</p:attrName>
                                        </p:attrNameLst>
                                      </p:cBhvr>
                                      <p:to>
                                        <p:strVal val="visible"/>
                                      </p:to>
                                    </p:set>
                                    <p:anim to="" calcmode="lin" valueType="num">
                                      <p:cBhvr>
                                        <p:cTn id="12" dur="1" fill="hold"/>
                                        <p:tgtEl>
                                          <p:spTgt spid="2970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9700">
                                            <p:txEl>
                                              <p:pRg st="0" end="0"/>
                                            </p:txEl>
                                          </p:spTgt>
                                        </p:tgtEl>
                                        <p:attrNameLst>
                                          <p:attrName>style.visibility</p:attrName>
                                        </p:attrNameLst>
                                      </p:cBhvr>
                                      <p:to>
                                        <p:strVal val="visible"/>
                                      </p:to>
                                    </p:set>
                                    <p:anim to="" calcmode="lin" valueType="num">
                                      <p:cBhvr>
                                        <p:cTn id="17" dur="1" fill="hold"/>
                                        <p:tgtEl>
                                          <p:spTgt spid="2970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70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p:txBody>
          <a:bodyPr/>
          <a:lstStyle/>
          <a:p>
            <a:r>
              <a:rPr lang="en-US"/>
              <a:t>Polonius</a:t>
            </a:r>
          </a:p>
        </p:txBody>
      </p:sp>
      <p:sp>
        <p:nvSpPr>
          <p:cNvPr id="31750" name="Rectangle 6"/>
          <p:cNvSpPr>
            <a:spLocks noGrp="1" noChangeArrowheads="1"/>
          </p:cNvSpPr>
          <p:nvPr>
            <p:ph type="body" sz="half" idx="2"/>
          </p:nvPr>
        </p:nvSpPr>
        <p:spPr/>
        <p:txBody>
          <a:bodyPr/>
          <a:lstStyle/>
          <a:p>
            <a:pPr>
              <a:lnSpc>
                <a:spcPct val="145000"/>
              </a:lnSpc>
            </a:pPr>
            <a:r>
              <a:rPr lang="en-US" sz="2800"/>
              <a:t>The Lord Chamberlain of Claudius's court, a pompous, conniving old man. Polonius is the father of Laertes and Ophelia.</a:t>
            </a:r>
            <a:br>
              <a:rPr lang="en-US" sz="2800"/>
            </a:br>
            <a:endParaRPr lang="en-US" sz="2800"/>
          </a:p>
        </p:txBody>
      </p:sp>
      <p:pic>
        <p:nvPicPr>
          <p:cNvPr id="31753" name="Picture 9" descr="j0094519"/>
          <p:cNvPicPr>
            <a:picLocks noChangeAspect="1" noChangeArrowheads="1"/>
          </p:cNvPicPr>
          <p:nvPr>
            <p:ph sz="half" idx="1"/>
          </p:nvPr>
        </p:nvPicPr>
        <p:blipFill>
          <a:blip r:embed="rId3" cstate="print"/>
          <a:srcRect/>
          <a:stretch>
            <a:fillRect/>
          </a:stretch>
        </p:blipFill>
        <p:spPr>
          <a:xfrm>
            <a:off x="706438" y="1600200"/>
            <a:ext cx="3538537" cy="45307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to="" calcmode="lin" valueType="num">
                                      <p:cBhvr>
                                        <p:cTn id="7" dur="1" fill="hold"/>
                                        <p:tgtEl>
                                          <p:spTgt spid="3174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1753"/>
                                        </p:tgtEl>
                                        <p:attrNameLst>
                                          <p:attrName>style.visibility</p:attrName>
                                        </p:attrNameLst>
                                      </p:cBhvr>
                                      <p:to>
                                        <p:strVal val="visible"/>
                                      </p:to>
                                    </p:set>
                                    <p:anim to="" calcmode="lin" valueType="num">
                                      <p:cBhvr>
                                        <p:cTn id="12" dur="1" fill="hold"/>
                                        <p:tgtEl>
                                          <p:spTgt spid="3175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1750">
                                            <p:txEl>
                                              <p:pRg st="0" end="0"/>
                                            </p:txEl>
                                          </p:spTgt>
                                        </p:tgtEl>
                                        <p:attrNameLst>
                                          <p:attrName>style.visibility</p:attrName>
                                        </p:attrNameLst>
                                      </p:cBhvr>
                                      <p:to>
                                        <p:strVal val="visible"/>
                                      </p:to>
                                    </p:set>
                                    <p:anim to="" calcmode="lin" valueType="num">
                                      <p:cBhvr>
                                        <p:cTn id="17" dur="1" fill="hold"/>
                                        <p:tgtEl>
                                          <p:spTgt spid="31750">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50" grpId="0" build="p"/>
    </p:bld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2"/>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2"/>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1BEAF64A5F56419A7028AFCA9E506E" ma:contentTypeVersion="1" ma:contentTypeDescription="Create a new document." ma:contentTypeScope="" ma:versionID="1662300a18cb4f0f00cb1a65ab270e12">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18D064F-C884-4379-AC58-ED60DC72F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0D3049E-BBD6-4009-A135-CE0CA88FE8F4}">
  <ds:schemaRefs>
    <ds:schemaRef ds:uri="http://schemas.microsoft.com/sharepoint/v3/contenttype/forms"/>
  </ds:schemaRefs>
</ds:datastoreItem>
</file>

<file path=customXml/itemProps3.xml><?xml version="1.0" encoding="utf-8"?>
<ds:datastoreItem xmlns:ds="http://schemas.openxmlformats.org/officeDocument/2006/customXml" ds:itemID="{CF64E1EF-CD7F-4CE2-9FAB-5729C4186D62}">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Curtain Call</Template>
  <TotalTime>262</TotalTime>
  <Words>2121</Words>
  <Application>Microsoft Office PowerPoint</Application>
  <PresentationFormat>On-screen Show (4:3)</PresentationFormat>
  <Paragraphs>119</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Tahoma</vt:lpstr>
      <vt:lpstr>Times New Roman</vt:lpstr>
      <vt:lpstr>Wingdings</vt:lpstr>
      <vt:lpstr>Curtain Call</vt:lpstr>
      <vt:lpstr>Hamlet</vt:lpstr>
      <vt:lpstr>Publication</vt:lpstr>
      <vt:lpstr>Setting</vt:lpstr>
      <vt:lpstr>The Story</vt:lpstr>
      <vt:lpstr>Hamlet</vt:lpstr>
      <vt:lpstr>Hamlet continued</vt:lpstr>
      <vt:lpstr>Claudius</vt:lpstr>
      <vt:lpstr>Gertrude</vt:lpstr>
      <vt:lpstr>Polonius</vt:lpstr>
      <vt:lpstr>Horatio</vt:lpstr>
      <vt:lpstr>Ophelia</vt:lpstr>
      <vt:lpstr>Ophelia continued</vt:lpstr>
      <vt:lpstr>Laertes</vt:lpstr>
      <vt:lpstr>Fortinbras</vt:lpstr>
      <vt:lpstr>The Ghost</vt:lpstr>
      <vt:lpstr>The Ghost continued</vt:lpstr>
      <vt:lpstr>Rosencrantz and Guildenstern </vt:lpstr>
      <vt:lpstr>Themes</vt:lpstr>
      <vt:lpstr>Theme of Certainty</vt:lpstr>
      <vt:lpstr>Questions</vt:lpstr>
      <vt:lpstr>More Questions</vt:lpstr>
      <vt:lpstr>Uncertainty</vt:lpstr>
      <vt:lpstr>Theme of Action</vt:lpstr>
      <vt:lpstr>Acting Recklessly</vt:lpstr>
      <vt:lpstr>Acting Foolishly</vt:lpstr>
      <vt:lpstr>Death</vt:lpstr>
      <vt:lpstr>Aftermath of Death</vt:lpstr>
      <vt:lpstr>Revenge</vt:lpstr>
      <vt:lpstr>Suicide</vt:lpstr>
      <vt:lpstr>“To be or not to be”</vt:lpstr>
      <vt:lpstr>Motifs</vt:lpstr>
      <vt:lpstr>Motif of Misogyny</vt:lpstr>
      <vt:lpstr>“Frailty, thy name is woman”</vt:lpstr>
      <vt:lpstr>Motif of Ears and Hearing</vt:lpstr>
      <vt:lpstr>Use of Words</vt:lpstr>
      <vt:lpstr>Symbols</vt:lpstr>
      <vt:lpstr>Yorick’s Skull</vt:lpstr>
      <vt:lpstr>Different Aspects of Death</vt:lpstr>
      <vt:lpstr>Decay of the Human Body</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dc:title>
  <dc:creator>Timmy Smith</dc:creator>
  <cp:lastModifiedBy>Ciara</cp:lastModifiedBy>
  <cp:revision>6</cp:revision>
  <dcterms:created xsi:type="dcterms:W3CDTF">2002-05-06T18:46:28Z</dcterms:created>
  <dcterms:modified xsi:type="dcterms:W3CDTF">2011-09-11T15:39:39Z</dcterms:modified>
</cp:coreProperties>
</file>