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81" r:id="rId4"/>
    <p:sldId id="262" r:id="rId5"/>
    <p:sldId id="282" r:id="rId6"/>
    <p:sldId id="283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50078-2907-4E7C-9C3D-8D1F57B63E67}" type="datetimeFigureOut">
              <a:rPr lang="en-IE" smtClean="0"/>
              <a:t>15/01/2012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7EFE7-3155-4523-AF1E-3F91D5CD30D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0257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962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hidden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3119" name="Group 47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3100" name="Group 28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3082" name="Freeform 10"/>
                <p:cNvSpPr>
                  <a:spLocks/>
                </p:cNvSpPr>
                <p:nvPr/>
              </p:nvSpPr>
              <p:spPr bwMode="ltGray">
                <a:xfrm>
                  <a:off x="5269" y="1550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83" name="Freeform 11"/>
                <p:cNvSpPr>
                  <a:spLocks/>
                </p:cNvSpPr>
                <p:nvPr/>
              </p:nvSpPr>
              <p:spPr bwMode="ltGray">
                <a:xfrm>
                  <a:off x="5265" y="1562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84" name="Freeform 12"/>
                <p:cNvSpPr>
                  <a:spLocks/>
                </p:cNvSpPr>
                <p:nvPr/>
              </p:nvSpPr>
              <p:spPr bwMode="ltGray">
                <a:xfrm>
                  <a:off x="475" y="1541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85" name="Freeform 13"/>
                <p:cNvSpPr>
                  <a:spLocks/>
                </p:cNvSpPr>
                <p:nvPr/>
              </p:nvSpPr>
              <p:spPr bwMode="ltGray">
                <a:xfrm>
                  <a:off x="547" y="1554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ltGray">
                <a:xfrm flipV="1">
                  <a:off x="2020" y="1125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87" name="Freeform 15"/>
                <p:cNvSpPr>
                  <a:spLocks/>
                </p:cNvSpPr>
                <p:nvPr/>
              </p:nvSpPr>
              <p:spPr bwMode="ltGray">
                <a:xfrm>
                  <a:off x="1408" y="838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88" name="Freeform 16"/>
                <p:cNvSpPr>
                  <a:spLocks/>
                </p:cNvSpPr>
                <p:nvPr/>
              </p:nvSpPr>
              <p:spPr bwMode="ltGray">
                <a:xfrm>
                  <a:off x="607" y="934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89" name="Freeform 17"/>
                <p:cNvSpPr>
                  <a:spLocks/>
                </p:cNvSpPr>
                <p:nvPr/>
              </p:nvSpPr>
              <p:spPr bwMode="ltGray">
                <a:xfrm>
                  <a:off x="154" y="1349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90" name="Freeform 18"/>
                <p:cNvSpPr>
                  <a:spLocks/>
                </p:cNvSpPr>
                <p:nvPr/>
              </p:nvSpPr>
              <p:spPr bwMode="ltGray">
                <a:xfrm>
                  <a:off x="134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91" name="Freeform 19"/>
                <p:cNvSpPr>
                  <a:spLocks/>
                </p:cNvSpPr>
                <p:nvPr/>
              </p:nvSpPr>
              <p:spPr bwMode="ltGray">
                <a:xfrm>
                  <a:off x="422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92" name="Freeform 20"/>
                <p:cNvSpPr>
                  <a:spLocks/>
                </p:cNvSpPr>
                <p:nvPr/>
              </p:nvSpPr>
              <p:spPr bwMode="ltGray">
                <a:xfrm>
                  <a:off x="494" y="1516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93" name="Freeform 21"/>
                <p:cNvSpPr>
                  <a:spLocks/>
                </p:cNvSpPr>
                <p:nvPr/>
              </p:nvSpPr>
              <p:spPr bwMode="ltGray">
                <a:xfrm>
                  <a:off x="386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94" name="Freeform 22"/>
                <p:cNvSpPr>
                  <a:spLocks/>
                </p:cNvSpPr>
                <p:nvPr/>
              </p:nvSpPr>
              <p:spPr bwMode="ltGray">
                <a:xfrm>
                  <a:off x="5101" y="1353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95" name="Freeform 23"/>
                <p:cNvSpPr>
                  <a:spLocks/>
                </p:cNvSpPr>
                <p:nvPr/>
              </p:nvSpPr>
              <p:spPr bwMode="ltGray">
                <a:xfrm>
                  <a:off x="5197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96" name="Freeform 24"/>
                <p:cNvSpPr>
                  <a:spLocks/>
                </p:cNvSpPr>
                <p:nvPr/>
              </p:nvSpPr>
              <p:spPr bwMode="ltGray">
                <a:xfrm>
                  <a:off x="5228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97" name="Freeform 25"/>
                <p:cNvSpPr>
                  <a:spLocks/>
                </p:cNvSpPr>
                <p:nvPr/>
              </p:nvSpPr>
              <p:spPr bwMode="ltGray">
                <a:xfrm>
                  <a:off x="5224" y="1515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98" name="Freeform 26"/>
                <p:cNvSpPr>
                  <a:spLocks/>
                </p:cNvSpPr>
                <p:nvPr/>
              </p:nvSpPr>
              <p:spPr bwMode="ltGray">
                <a:xfrm>
                  <a:off x="5101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3099" name="Freeform 27"/>
                <p:cNvSpPr>
                  <a:spLocks/>
                </p:cNvSpPr>
                <p:nvPr/>
              </p:nvSpPr>
              <p:spPr bwMode="ltGray">
                <a:xfrm>
                  <a:off x="4371" y="935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</p:grpSp>
          <p:sp>
            <p:nvSpPr>
              <p:cNvPr id="3101" name="Freeform 29"/>
              <p:cNvSpPr>
                <a:spLocks/>
              </p:cNvSpPr>
              <p:nvPr/>
            </p:nvSpPr>
            <p:spPr bwMode="ltGray">
              <a:xfrm>
                <a:off x="5217" y="1590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02" name="Freeform 30"/>
              <p:cNvSpPr>
                <a:spLocks/>
              </p:cNvSpPr>
              <p:nvPr/>
            </p:nvSpPr>
            <p:spPr bwMode="ltGray">
              <a:xfrm>
                <a:off x="5213" y="1603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03" name="Freeform 31"/>
              <p:cNvSpPr>
                <a:spLocks/>
              </p:cNvSpPr>
              <p:nvPr/>
            </p:nvSpPr>
            <p:spPr bwMode="ltGray">
              <a:xfrm>
                <a:off x="423" y="1581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04" name="Freeform 32"/>
              <p:cNvSpPr>
                <a:spLocks/>
              </p:cNvSpPr>
              <p:nvPr/>
            </p:nvSpPr>
            <p:spPr bwMode="ltGray">
              <a:xfrm>
                <a:off x="495" y="1595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ltGray">
              <a:xfrm flipV="1">
                <a:off x="1968" y="1166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06" name="Freeform 34"/>
              <p:cNvSpPr>
                <a:spLocks/>
              </p:cNvSpPr>
              <p:nvPr/>
            </p:nvSpPr>
            <p:spPr bwMode="ltGray">
              <a:xfrm>
                <a:off x="1356" y="879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07" name="Freeform 35"/>
              <p:cNvSpPr>
                <a:spLocks/>
              </p:cNvSpPr>
              <p:nvPr/>
            </p:nvSpPr>
            <p:spPr bwMode="ltGray">
              <a:xfrm>
                <a:off x="555" y="975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08" name="Freeform 36"/>
              <p:cNvSpPr>
                <a:spLocks/>
              </p:cNvSpPr>
              <p:nvPr/>
            </p:nvSpPr>
            <p:spPr bwMode="ltGray">
              <a:xfrm>
                <a:off x="102" y="1389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09" name="Freeform 37"/>
              <p:cNvSpPr>
                <a:spLocks/>
              </p:cNvSpPr>
              <p:nvPr/>
            </p:nvSpPr>
            <p:spPr bwMode="ltGray">
              <a:xfrm>
                <a:off x="82" y="976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10" name="Freeform 38"/>
              <p:cNvSpPr>
                <a:spLocks/>
              </p:cNvSpPr>
              <p:nvPr/>
            </p:nvSpPr>
            <p:spPr bwMode="ltGray">
              <a:xfrm>
                <a:off x="370" y="1543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11" name="Freeform 39"/>
              <p:cNvSpPr>
                <a:spLocks/>
              </p:cNvSpPr>
              <p:nvPr/>
            </p:nvSpPr>
            <p:spPr bwMode="ltGray">
              <a:xfrm>
                <a:off x="442" y="1557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12" name="Freeform 40"/>
              <p:cNvSpPr>
                <a:spLocks/>
              </p:cNvSpPr>
              <p:nvPr/>
            </p:nvSpPr>
            <p:spPr bwMode="ltGray">
              <a:xfrm>
                <a:off x="334" y="1336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13" name="Freeform 41"/>
              <p:cNvSpPr>
                <a:spLocks/>
              </p:cNvSpPr>
              <p:nvPr/>
            </p:nvSpPr>
            <p:spPr bwMode="ltGray">
              <a:xfrm>
                <a:off x="5049" y="1394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14" name="Freeform 42"/>
              <p:cNvSpPr>
                <a:spLocks/>
              </p:cNvSpPr>
              <p:nvPr/>
            </p:nvSpPr>
            <p:spPr bwMode="ltGray">
              <a:xfrm>
                <a:off x="5145" y="976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15" name="Freeform 43"/>
              <p:cNvSpPr>
                <a:spLocks/>
              </p:cNvSpPr>
              <p:nvPr/>
            </p:nvSpPr>
            <p:spPr bwMode="ltGray">
              <a:xfrm>
                <a:off x="5176" y="1543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16" name="Freeform 44"/>
              <p:cNvSpPr>
                <a:spLocks/>
              </p:cNvSpPr>
              <p:nvPr/>
            </p:nvSpPr>
            <p:spPr bwMode="ltGray">
              <a:xfrm>
                <a:off x="5172" y="1556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17" name="Freeform 45"/>
              <p:cNvSpPr>
                <a:spLocks/>
              </p:cNvSpPr>
              <p:nvPr/>
            </p:nvSpPr>
            <p:spPr bwMode="ltGray">
              <a:xfrm>
                <a:off x="5049" y="1336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18" name="Freeform 46"/>
              <p:cNvSpPr>
                <a:spLocks/>
              </p:cNvSpPr>
              <p:nvPr/>
            </p:nvSpPr>
            <p:spPr bwMode="ltGray">
              <a:xfrm>
                <a:off x="4319" y="976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</p:grpSp>
      </p:grpSp>
      <p:sp>
        <p:nvSpPr>
          <p:cNvPr id="3121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23" name="Rectangle 5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4" name="Rectangle 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5" name="Rectangle 5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55CDA3-B07C-495D-B651-17153559A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22A8A-7B50-4BD4-8A96-7023F3BDA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605DF-AAEA-4E4A-A334-3DB0ADB65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B87C4-FF9F-45DA-AB55-3126DB9D8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1BAA7-3FFD-408A-9255-B5C7F6FA5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734D0-D21A-4502-9146-7D6E5C9BB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8F8AC-FA6E-4629-B15D-61A8ED9A1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969D3-D647-4C09-9475-0A653C8597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21CD4-2D2E-437F-9A9E-E761A63BDA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507E3-3E6D-4B65-8E80-3A6941CC8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1BF44-4181-4845-A7BD-E3A70B3D5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2" name="Group 48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ltGray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1071" name="Group 47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5269" y="734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5265" y="746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36" name="Freeform 12"/>
                <p:cNvSpPr>
                  <a:spLocks/>
                </p:cNvSpPr>
                <p:nvPr/>
              </p:nvSpPr>
              <p:spPr bwMode="ltGray">
                <a:xfrm>
                  <a:off x="475" y="725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37" name="Freeform 13"/>
                <p:cNvSpPr>
                  <a:spLocks/>
                </p:cNvSpPr>
                <p:nvPr/>
              </p:nvSpPr>
              <p:spPr bwMode="ltGray">
                <a:xfrm>
                  <a:off x="547" y="738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ltGray">
                <a:xfrm flipV="1">
                  <a:off x="2020" y="309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39" name="Freeform 15"/>
                <p:cNvSpPr>
                  <a:spLocks/>
                </p:cNvSpPr>
                <p:nvPr/>
              </p:nvSpPr>
              <p:spPr bwMode="ltGray">
                <a:xfrm>
                  <a:off x="1408" y="22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40" name="Freeform 16"/>
                <p:cNvSpPr>
                  <a:spLocks/>
                </p:cNvSpPr>
                <p:nvPr/>
              </p:nvSpPr>
              <p:spPr bwMode="ltGray">
                <a:xfrm>
                  <a:off x="607" y="118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154" y="533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34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422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494" y="700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386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5101" y="537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5197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5228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224" y="699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5101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4371" y="119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E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5217" y="774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ltGray">
              <a:xfrm>
                <a:off x="5213" y="787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ltGray">
              <a:xfrm>
                <a:off x="423" y="765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ltGray">
              <a:xfrm>
                <a:off x="495" y="779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/>
            </p:nvSpPr>
            <p:spPr bwMode="ltGray">
              <a:xfrm flipV="1">
                <a:off x="1968" y="350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1356" y="63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555" y="159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ltGray">
              <a:xfrm>
                <a:off x="102" y="573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ltGray">
              <a:xfrm>
                <a:off x="82" y="160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ltGray">
              <a:xfrm>
                <a:off x="370" y="727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42" y="741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ltGray">
              <a:xfrm>
                <a:off x="334" y="520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ltGray">
              <a:xfrm>
                <a:off x="5049" y="578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ltGray">
              <a:xfrm>
                <a:off x="5145" y="160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ltGray">
              <a:xfrm>
                <a:off x="5176" y="727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ltGray">
              <a:xfrm>
                <a:off x="5172" y="740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ltGray">
              <a:xfrm>
                <a:off x="5049" y="520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ltGray">
              <a:xfrm>
                <a:off x="4319" y="160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E"/>
              </a:p>
            </p:txBody>
          </p:sp>
        </p:grpSp>
      </p:grpSp>
      <p:sp>
        <p:nvSpPr>
          <p:cNvPr id="1073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74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77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3EFF94-0713-4D3C-A05B-42C06D7C22A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Hamlet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Characters,</a:t>
            </a:r>
          </a:p>
          <a:p>
            <a:r>
              <a:rPr lang="en-US"/>
              <a:t>structure, and themes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Hamlet -- Act IV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92200" y="2087563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1</a:t>
            </a:r>
          </a:p>
          <a:p>
            <a:pPr algn="ctr"/>
            <a:r>
              <a:rPr lang="en-US" sz="2000"/>
              <a:t>Gertrude/Claudius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733800" y="2133600"/>
            <a:ext cx="1676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000"/>
              <a:t>Scene 2</a:t>
            </a:r>
          </a:p>
          <a:p>
            <a:pPr algn="ctr"/>
            <a:r>
              <a:rPr lang="en-US" sz="2000"/>
              <a:t>Ros and Gild</a:t>
            </a:r>
          </a:p>
          <a:p>
            <a:pPr algn="ctr"/>
            <a:r>
              <a:rPr lang="en-US" sz="2000"/>
              <a:t>seek Hamlet</a:t>
            </a:r>
          </a:p>
          <a:p>
            <a:pPr algn="ctr"/>
            <a:endParaRPr lang="en-US" sz="20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627438" y="4724400"/>
            <a:ext cx="18875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7</a:t>
            </a:r>
          </a:p>
          <a:p>
            <a:pPr algn="ctr"/>
            <a:r>
              <a:rPr lang="en-US" sz="2000"/>
              <a:t>Letter to Horatio</a:t>
            </a:r>
          </a:p>
          <a:p>
            <a:pPr algn="ctr"/>
            <a:r>
              <a:rPr lang="en-US" sz="2000"/>
              <a:t>from Hamlet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810000" y="3352800"/>
            <a:ext cx="1416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4</a:t>
            </a:r>
          </a:p>
          <a:p>
            <a:pPr algn="ctr"/>
            <a:r>
              <a:rPr lang="en-US" sz="2000"/>
              <a:t>Hamlet sees</a:t>
            </a:r>
          </a:p>
          <a:p>
            <a:pPr algn="ctr"/>
            <a:r>
              <a:rPr lang="en-US" sz="2000"/>
              <a:t>Fortinbras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927100" y="4724400"/>
            <a:ext cx="21066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6</a:t>
            </a:r>
          </a:p>
          <a:p>
            <a:pPr algn="ctr"/>
            <a:r>
              <a:rPr lang="en-US" sz="2000"/>
              <a:t>Gertrude</a:t>
            </a:r>
          </a:p>
          <a:p>
            <a:pPr algn="ctr"/>
            <a:r>
              <a:rPr lang="en-US" sz="2000"/>
              <a:t>Ophelia’s madness</a:t>
            </a:r>
          </a:p>
          <a:p>
            <a:pPr algn="ctr"/>
            <a:r>
              <a:rPr lang="en-US" sz="2000"/>
              <a:t>Laertes’ threat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097588" y="2239963"/>
            <a:ext cx="2100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3</a:t>
            </a:r>
          </a:p>
          <a:p>
            <a:pPr algn="ctr"/>
            <a:r>
              <a:rPr lang="en-US" sz="2000"/>
              <a:t>Claudius sends</a:t>
            </a:r>
          </a:p>
          <a:p>
            <a:pPr algn="ctr"/>
            <a:r>
              <a:rPr lang="en-US" sz="2000"/>
              <a:t>Hamlet to England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83275" y="4800600"/>
            <a:ext cx="24098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8</a:t>
            </a:r>
          </a:p>
          <a:p>
            <a:pPr algn="ctr"/>
            <a:r>
              <a:rPr lang="en-US" sz="2000"/>
              <a:t>Claudius and Laertes’</a:t>
            </a:r>
          </a:p>
          <a:p>
            <a:pPr algn="ctr"/>
            <a:r>
              <a:rPr lang="en-US" sz="2000"/>
              <a:t>plans against Hamlet</a:t>
            </a:r>
          </a:p>
          <a:p>
            <a:pPr algn="ctr"/>
            <a:r>
              <a:rPr lang="en-US" sz="2000"/>
              <a:t>Gertrude’s report of</a:t>
            </a:r>
          </a:p>
          <a:p>
            <a:pPr algn="ctr"/>
            <a:r>
              <a:rPr lang="en-US" sz="2000"/>
              <a:t>Ophelia’s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41" grpId="0" autoUpdateAnimBg="0"/>
      <p:bldP spid="14343" grpId="0" autoUpdateAnimBg="0"/>
      <p:bldP spid="14344" grpId="0" autoUpdateAnimBg="0"/>
      <p:bldP spid="14345" grpId="0" autoUpdateAnimBg="0"/>
      <p:bldP spid="143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Hamlet -- Act V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038600" y="2057400"/>
            <a:ext cx="3886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000"/>
              <a:t>Scene 2</a:t>
            </a:r>
          </a:p>
          <a:p>
            <a:pPr algn="ctr"/>
            <a:r>
              <a:rPr lang="en-US" sz="2000"/>
              <a:t>FOIL SCENE</a:t>
            </a:r>
          </a:p>
          <a:p>
            <a:pPr algn="ctr"/>
            <a:r>
              <a:rPr lang="en-US" sz="2000"/>
              <a:t>Hamlet/Horatio</a:t>
            </a:r>
          </a:p>
          <a:p>
            <a:pPr algn="ctr"/>
            <a:r>
              <a:rPr lang="en-US" sz="2000"/>
              <a:t>Laertes’ challenge</a:t>
            </a:r>
          </a:p>
          <a:p>
            <a:pPr algn="ctr"/>
            <a:r>
              <a:rPr lang="en-US" sz="2000"/>
              <a:t>Duel</a:t>
            </a:r>
          </a:p>
          <a:p>
            <a:pPr algn="ctr"/>
            <a:r>
              <a:rPr lang="en-US" sz="2000"/>
              <a:t>Death of Gertrude/Claudius</a:t>
            </a:r>
          </a:p>
          <a:p>
            <a:pPr algn="ctr"/>
            <a:r>
              <a:rPr lang="en-US" sz="2000"/>
              <a:t>Death of Laertes/Hamlet</a:t>
            </a:r>
          </a:p>
          <a:p>
            <a:pPr algn="ctr"/>
            <a:r>
              <a:rPr lang="en-US" sz="2000"/>
              <a:t>Fortinbras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882650" y="2133600"/>
            <a:ext cx="2654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1</a:t>
            </a:r>
          </a:p>
          <a:p>
            <a:pPr algn="ctr"/>
            <a:r>
              <a:rPr lang="en-US" sz="2000"/>
              <a:t>GRAVEYARD SCENE</a:t>
            </a:r>
          </a:p>
          <a:p>
            <a:pPr algn="ctr"/>
            <a:r>
              <a:rPr lang="en-US" sz="2000"/>
              <a:t>Gravediggers/Hamlet</a:t>
            </a:r>
          </a:p>
          <a:p>
            <a:pPr algn="ctr"/>
            <a:r>
              <a:rPr lang="en-US" sz="2000"/>
              <a:t>Burial of Ophelia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Hamlet</a:t>
            </a:r>
            <a:br>
              <a:rPr lang="en-US"/>
            </a:br>
            <a:r>
              <a:rPr lang="en-US" sz="4000"/>
              <a:t>Plot/subplot structure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Main Plot – court</a:t>
            </a:r>
          </a:p>
          <a:p>
            <a:pPr lvl="1"/>
            <a:r>
              <a:rPr lang="en-US" sz="2000" dirty="0"/>
              <a:t>Hamlet’s grief</a:t>
            </a:r>
          </a:p>
          <a:p>
            <a:pPr lvl="1"/>
            <a:r>
              <a:rPr lang="en-US" sz="2000" dirty="0"/>
              <a:t>Revenge of Old Hamlet’s death</a:t>
            </a:r>
          </a:p>
          <a:p>
            <a:pPr lvl="1"/>
            <a:r>
              <a:rPr lang="en-US" sz="2000" dirty="0"/>
              <a:t>Dealing with Fortinbras</a:t>
            </a:r>
          </a:p>
          <a:p>
            <a:pPr lvl="1"/>
            <a:r>
              <a:rPr lang="en-US" sz="2000" dirty="0"/>
              <a:t>Plots and </a:t>
            </a:r>
            <a:r>
              <a:rPr lang="en-US" sz="2000" dirty="0" smtClean="0"/>
              <a:t>conspiracies</a:t>
            </a:r>
            <a:endParaRPr lang="en-US" sz="2000" dirty="0"/>
          </a:p>
          <a:p>
            <a:r>
              <a:rPr lang="en-US" sz="2400" dirty="0"/>
              <a:t>Subplots – Polonius family</a:t>
            </a:r>
          </a:p>
          <a:p>
            <a:pPr lvl="1"/>
            <a:r>
              <a:rPr lang="en-US" sz="2000" dirty="0"/>
              <a:t>Ophelia and Hamlet’s love</a:t>
            </a:r>
          </a:p>
          <a:p>
            <a:pPr lvl="1"/>
            <a:r>
              <a:rPr lang="en-US" sz="2000" dirty="0"/>
              <a:t>Laertes in France</a:t>
            </a:r>
          </a:p>
          <a:p>
            <a:pPr lvl="1"/>
            <a:r>
              <a:rPr lang="en-US" sz="2000" dirty="0"/>
              <a:t>Revenge of Polonius’ death</a:t>
            </a:r>
          </a:p>
          <a:p>
            <a:pPr lvl="1"/>
            <a:r>
              <a:rPr lang="en-US" sz="2000" dirty="0"/>
              <a:t>Ophelia’s madness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Hamlet</a:t>
            </a:r>
            <a:br>
              <a:rPr lang="en-US"/>
            </a:br>
            <a:r>
              <a:rPr lang="en-US" sz="4000"/>
              <a:t>Plot/subplot structure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Main Plot – revenge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Revenge of Old Hamlet’s death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Revenge for Polonius’ death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Fortinbras’ revenge</a:t>
            </a:r>
          </a:p>
          <a:p>
            <a:pPr>
              <a:lnSpc>
                <a:spcPct val="90000"/>
              </a:lnSpc>
            </a:pPr>
            <a:r>
              <a:rPr lang="en-US" sz="2800"/>
              <a:t>Subplots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Hamlet’s grief, thoughts of death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Hamlet’s antic disposition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Hamlet’s relationship with Ophelia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Ophelia’s madness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Hamlet</a:t>
            </a:r>
            <a:br>
              <a:rPr lang="en-US"/>
            </a:br>
            <a:r>
              <a:rPr lang="en-US" sz="4000"/>
              <a:t>Foiling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Character foiling</a:t>
            </a:r>
          </a:p>
          <a:p>
            <a:pPr lvl="1"/>
            <a:r>
              <a:rPr lang="en-US" sz="2400"/>
              <a:t>Fortinbras, Hamlet, Laertes: lost father, revenge</a:t>
            </a:r>
          </a:p>
          <a:p>
            <a:pPr lvl="1"/>
            <a:r>
              <a:rPr lang="en-US" sz="2400"/>
              <a:t>Hamlet, Ophelia: madness</a:t>
            </a:r>
          </a:p>
          <a:p>
            <a:pPr lvl="1"/>
            <a:r>
              <a:rPr lang="en-US" sz="2400"/>
              <a:t>Old Hamlet, Polonius, Claudius: give advice to child(ren)</a:t>
            </a:r>
          </a:p>
          <a:p>
            <a:r>
              <a:rPr lang="en-US" sz="2800"/>
              <a:t>Parallel scenes</a:t>
            </a:r>
          </a:p>
          <a:p>
            <a:pPr lvl="1"/>
            <a:r>
              <a:rPr lang="en-US" sz="2400"/>
              <a:t>Act 1, scenes 2, 3, 5:   Parents give advice to children</a:t>
            </a:r>
          </a:p>
          <a:p>
            <a:pPr lvl="1"/>
            <a:r>
              <a:rPr lang="en-US" sz="2400"/>
              <a:t>Act 2 and Act 4:  Hamlet and Ophelia’s madness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Hamlet</a:t>
            </a:r>
            <a:br>
              <a:rPr lang="en-US"/>
            </a:br>
            <a:r>
              <a:rPr lang="en-US" sz="4000"/>
              <a:t>themes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revenge</a:t>
            </a:r>
          </a:p>
          <a:p>
            <a:r>
              <a:rPr lang="en-US"/>
              <a:t>madness</a:t>
            </a:r>
          </a:p>
          <a:p>
            <a:r>
              <a:rPr lang="en-US"/>
              <a:t>grief</a:t>
            </a:r>
          </a:p>
          <a:p>
            <a:r>
              <a:rPr lang="en-US"/>
              <a:t>ideal king, politics </a:t>
            </a:r>
          </a:p>
          <a:p>
            <a:r>
              <a:rPr lang="en-US"/>
              <a:t>eavesdropping, spying</a:t>
            </a:r>
          </a:p>
          <a:p>
            <a:r>
              <a:rPr lang="en-US"/>
              <a:t>power of art, plays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Hamlet</a:t>
            </a:r>
            <a:br>
              <a:rPr lang="en-US"/>
            </a:br>
            <a:r>
              <a:rPr lang="en-US" sz="4000"/>
              <a:t>issues to resolve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Ghost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 it real or not?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it is real, is it a good ghost or an evil ghost?</a:t>
            </a:r>
          </a:p>
          <a:p>
            <a:pPr>
              <a:lnSpc>
                <a:spcPct val="90000"/>
              </a:lnSpc>
            </a:pPr>
            <a:r>
              <a:rPr lang="en-US" sz="2800"/>
              <a:t>Is Hamlet really mad or feigning madness?</a:t>
            </a:r>
          </a:p>
          <a:p>
            <a:pPr>
              <a:lnSpc>
                <a:spcPct val="90000"/>
              </a:lnSpc>
            </a:pPr>
            <a:r>
              <a:rPr lang="en-US" sz="2800"/>
              <a:t>Does Hamlet procrastinate?  If so, why?</a:t>
            </a:r>
          </a:p>
          <a:p>
            <a:pPr>
              <a:lnSpc>
                <a:spcPct val="90000"/>
              </a:lnSpc>
            </a:pPr>
            <a:r>
              <a:rPr lang="en-US" sz="2800"/>
              <a:t>Is Hamlet a scourge and/or minister? </a:t>
            </a:r>
          </a:p>
          <a:p>
            <a:pPr>
              <a:lnSpc>
                <a:spcPct val="90000"/>
              </a:lnSpc>
            </a:pPr>
            <a:r>
              <a:rPr lang="en-US" sz="2800"/>
              <a:t>How much should characters obey parents?</a:t>
            </a:r>
          </a:p>
          <a:p>
            <a:pPr>
              <a:lnSpc>
                <a:spcPct val="90000"/>
              </a:lnSpc>
            </a:pPr>
            <a:r>
              <a:rPr lang="en-US" sz="2800"/>
              <a:t>Whose view of revenge is right: Hamlet’s or Laertes’?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Hamlet -- Act I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82688" y="2087563"/>
            <a:ext cx="1860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1</a:t>
            </a:r>
          </a:p>
          <a:p>
            <a:pPr algn="ctr"/>
            <a:r>
              <a:rPr lang="en-US" sz="2000"/>
              <a:t>Horatio to speak</a:t>
            </a:r>
          </a:p>
          <a:p>
            <a:pPr algn="ctr"/>
            <a:r>
              <a:rPr lang="en-US" sz="2000"/>
              <a:t>with Ghost</a:t>
            </a:r>
          </a:p>
          <a:p>
            <a:pPr algn="ctr"/>
            <a:endParaRPr lang="en-US" sz="20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05200" y="2109788"/>
            <a:ext cx="2133600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000"/>
              <a:t>Scene 2</a:t>
            </a:r>
          </a:p>
          <a:p>
            <a:pPr algn="ctr"/>
            <a:r>
              <a:rPr lang="en-US" sz="2000"/>
              <a:t>Claudius at Court</a:t>
            </a:r>
          </a:p>
          <a:p>
            <a:pPr algn="ctr"/>
            <a:r>
              <a:rPr lang="en-US" sz="2000"/>
              <a:t>Hamlet’s grief</a:t>
            </a:r>
          </a:p>
          <a:p>
            <a:pPr algn="ctr"/>
            <a:r>
              <a:rPr lang="en-US" sz="2000"/>
              <a:t>Horatio tells Hamlet about Ghost</a:t>
            </a:r>
          </a:p>
          <a:p>
            <a:pPr algn="ctr"/>
            <a:endParaRPr lang="en-US" sz="180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088063" y="2087563"/>
            <a:ext cx="15017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3</a:t>
            </a:r>
          </a:p>
          <a:p>
            <a:pPr algn="ctr"/>
            <a:r>
              <a:rPr lang="en-US" sz="2000"/>
              <a:t>Polonius and</a:t>
            </a:r>
          </a:p>
          <a:p>
            <a:pPr algn="ctr"/>
            <a:r>
              <a:rPr lang="en-US" sz="2000"/>
              <a:t>Ophelia say </a:t>
            </a:r>
          </a:p>
          <a:p>
            <a:pPr algn="ctr"/>
            <a:r>
              <a:rPr lang="en-US" sz="2000"/>
              <a:t>goodbye to </a:t>
            </a:r>
          </a:p>
          <a:p>
            <a:pPr algn="ctr"/>
            <a:r>
              <a:rPr lang="en-US" sz="2000"/>
              <a:t>Laertes</a:t>
            </a:r>
            <a:endParaRPr lang="en-US" sz="180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66950" y="4449763"/>
            <a:ext cx="24447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4</a:t>
            </a:r>
          </a:p>
          <a:p>
            <a:pPr algn="ctr"/>
            <a:r>
              <a:rPr lang="en-US" sz="2000"/>
              <a:t>Hamlet waiting</a:t>
            </a:r>
          </a:p>
          <a:p>
            <a:pPr algn="ctr"/>
            <a:r>
              <a:rPr lang="en-US" sz="2000"/>
              <a:t>for Ghost</a:t>
            </a:r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r>
              <a:rPr lang="en-US" sz="2000"/>
              <a:t>“Stamp of one defect”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141913" y="4449763"/>
            <a:ext cx="2030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5</a:t>
            </a:r>
          </a:p>
          <a:p>
            <a:pPr algn="ctr"/>
            <a:r>
              <a:rPr lang="en-US" sz="2000"/>
              <a:t>Hamlet and Ghost</a:t>
            </a:r>
          </a:p>
          <a:p>
            <a:pPr algn="ctr"/>
            <a:r>
              <a:rPr lang="en-US" sz="2000"/>
              <a:t>antic disposition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Hamlet -- Act II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422400" y="2133600"/>
            <a:ext cx="2114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1</a:t>
            </a:r>
          </a:p>
          <a:p>
            <a:pPr algn="ctr"/>
            <a:r>
              <a:rPr lang="en-US" sz="2000"/>
              <a:t>Polonius/Reynaldo</a:t>
            </a:r>
          </a:p>
          <a:p>
            <a:pPr algn="ctr"/>
            <a:r>
              <a:rPr lang="en-US" sz="2000"/>
              <a:t>Ophelia’s report</a:t>
            </a:r>
          </a:p>
          <a:p>
            <a:pPr algn="ctr"/>
            <a:r>
              <a:rPr lang="en-US" sz="2000"/>
              <a:t>re/Hamlet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029200" y="2133600"/>
            <a:ext cx="2057400" cy="37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000"/>
              <a:t>Scene 2</a:t>
            </a:r>
          </a:p>
          <a:p>
            <a:pPr algn="ctr"/>
            <a:r>
              <a:rPr lang="en-US" sz="2000"/>
              <a:t>Claudius with Ros and Gild</a:t>
            </a:r>
          </a:p>
          <a:p>
            <a:pPr algn="ctr"/>
            <a:r>
              <a:rPr lang="en-US" sz="2000"/>
              <a:t>Polonius’s report</a:t>
            </a:r>
          </a:p>
          <a:p>
            <a:pPr algn="ctr"/>
            <a:r>
              <a:rPr lang="en-US" sz="2000"/>
              <a:t>Hamlet and fishmonger</a:t>
            </a:r>
          </a:p>
          <a:p>
            <a:pPr algn="ctr"/>
            <a:r>
              <a:rPr lang="en-US" sz="2000"/>
              <a:t>Players/Pyrrhus</a:t>
            </a:r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r>
              <a:rPr lang="en-US" sz="2000"/>
              <a:t>“The play’s the thing”</a:t>
            </a:r>
          </a:p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Hamlet -- Act III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89025" y="2087563"/>
            <a:ext cx="2371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000"/>
              <a:t>Scene 1</a:t>
            </a:r>
          </a:p>
          <a:p>
            <a:pPr algn="ctr"/>
            <a:r>
              <a:rPr lang="en-US" sz="2000" b="1"/>
              <a:t>NUNNERY SCENE</a:t>
            </a:r>
          </a:p>
          <a:p>
            <a:pPr algn="ctr"/>
            <a:r>
              <a:rPr lang="en-US" sz="2000"/>
              <a:t>Hamlet and Ophelia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91000" y="2133600"/>
            <a:ext cx="3048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000"/>
              <a:t>Scene 2</a:t>
            </a:r>
          </a:p>
          <a:p>
            <a:pPr algn="ctr"/>
            <a:r>
              <a:rPr lang="en-US" sz="2000" b="1"/>
              <a:t>MOUSETRAP SCENE</a:t>
            </a:r>
          </a:p>
          <a:p>
            <a:pPr algn="ctr"/>
            <a:r>
              <a:rPr lang="en-US" sz="2000"/>
              <a:t>Hamlet and players</a:t>
            </a:r>
          </a:p>
          <a:p>
            <a:pPr algn="ctr"/>
            <a:r>
              <a:rPr lang="en-US" sz="2000"/>
              <a:t>Play within a play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295400" y="4038600"/>
            <a:ext cx="2287588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000"/>
              <a:t>Scene 3</a:t>
            </a:r>
          </a:p>
          <a:p>
            <a:pPr algn="ctr"/>
            <a:r>
              <a:rPr lang="en-US" sz="2000" b="1"/>
              <a:t>PRAYER SCENE</a:t>
            </a:r>
          </a:p>
          <a:p>
            <a:pPr algn="ctr"/>
            <a:r>
              <a:rPr lang="en-US" sz="1800" b="1"/>
              <a:t>Claudius/Hamlet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581400" y="3962400"/>
            <a:ext cx="434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000"/>
              <a:t>Scene 4</a:t>
            </a:r>
          </a:p>
          <a:p>
            <a:pPr algn="ctr"/>
            <a:r>
              <a:rPr lang="en-US" sz="2000" b="1"/>
              <a:t>CLOSET SCENE</a:t>
            </a:r>
          </a:p>
          <a:p>
            <a:pPr algn="ctr"/>
            <a:r>
              <a:rPr lang="en-US" sz="2000"/>
              <a:t>Gertrude/Hamlet</a:t>
            </a:r>
          </a:p>
          <a:p>
            <a:pPr algn="ctr"/>
            <a:r>
              <a:rPr lang="en-US" sz="2000"/>
              <a:t>Death of Polonius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18" grpId="0" autoUpdateAnimBg="0"/>
    </p:bldLst>
  </p:timing>
</p:sld>
</file>

<file path=ppt/theme/theme1.xml><?xml version="1.0" encoding="utf-8"?>
<a:theme xmlns:a="http://schemas.openxmlformats.org/drawingml/2006/main" name="Theater">
  <a:themeElements>
    <a:clrScheme name="Theater 1">
      <a:dk1>
        <a:srgbClr val="00005B"/>
      </a:dk1>
      <a:lt1>
        <a:srgbClr val="F8F8F8"/>
      </a:lt1>
      <a:dk2>
        <a:srgbClr val="0000FF"/>
      </a:dk2>
      <a:lt2>
        <a:srgbClr val="FFCC00"/>
      </a:lt2>
      <a:accent1>
        <a:srgbClr val="98BAFF"/>
      </a:accent1>
      <a:accent2>
        <a:srgbClr val="009900"/>
      </a:accent2>
      <a:accent3>
        <a:srgbClr val="AAAAFF"/>
      </a:accent3>
      <a:accent4>
        <a:srgbClr val="D4D4D4"/>
      </a:accent4>
      <a:accent5>
        <a:srgbClr val="CAD9FF"/>
      </a:accent5>
      <a:accent6>
        <a:srgbClr val="008A00"/>
      </a:accent6>
      <a:hlink>
        <a:srgbClr val="350035"/>
      </a:hlink>
      <a:folHlink>
        <a:srgbClr val="5980D8"/>
      </a:folHlink>
    </a:clrScheme>
    <a:fontScheme name="Theat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eater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ater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ater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ater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ater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ater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eater 1">
    <a:dk1>
      <a:srgbClr val="00005B"/>
    </a:dk1>
    <a:lt1>
      <a:srgbClr val="F8F8F8"/>
    </a:lt1>
    <a:dk2>
      <a:srgbClr val="0000FF"/>
    </a:dk2>
    <a:lt2>
      <a:srgbClr val="FFCC00"/>
    </a:lt2>
    <a:accent1>
      <a:srgbClr val="98BAFF"/>
    </a:accent1>
    <a:accent2>
      <a:srgbClr val="009900"/>
    </a:accent2>
    <a:accent3>
      <a:srgbClr val="AAAAFF"/>
    </a:accent3>
    <a:accent4>
      <a:srgbClr val="D4D4D4"/>
    </a:accent4>
    <a:accent5>
      <a:srgbClr val="CAD9FF"/>
    </a:accent5>
    <a:accent6>
      <a:srgbClr val="008A00"/>
    </a:accent6>
    <a:hlink>
      <a:srgbClr val="350035"/>
    </a:hlink>
    <a:folHlink>
      <a:srgbClr val="5980D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Designs\Theater.pot</Template>
  <TotalTime>371</TotalTime>
  <Words>413</Words>
  <Application>Microsoft Office PowerPoint</Application>
  <PresentationFormat>On-screen Show (4:3)</PresentationFormat>
  <Paragraphs>135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Theater</vt:lpstr>
      <vt:lpstr>Hamlet</vt:lpstr>
      <vt:lpstr>Hamlet Plot/subplot structure</vt:lpstr>
      <vt:lpstr>Hamlet Plot/subplot structure</vt:lpstr>
      <vt:lpstr>Hamlet Foiling</vt:lpstr>
      <vt:lpstr>Hamlet themes</vt:lpstr>
      <vt:lpstr>Hamlet issues to resolve</vt:lpstr>
      <vt:lpstr>Hamlet -- Act I</vt:lpstr>
      <vt:lpstr>Hamlet -- Act II</vt:lpstr>
      <vt:lpstr>Hamlet -- Act III</vt:lpstr>
      <vt:lpstr>Hamlet -- Act IV</vt:lpstr>
      <vt:lpstr>Hamlet -- Act 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You Like It</dc:title>
  <dc:creator>Behavioral Sciences</dc:creator>
  <cp:lastModifiedBy>Ciara</cp:lastModifiedBy>
  <cp:revision>14</cp:revision>
  <cp:lastPrinted>2012-01-15T18:09:41Z</cp:lastPrinted>
  <dcterms:created xsi:type="dcterms:W3CDTF">1999-07-05T16:40:45Z</dcterms:created>
  <dcterms:modified xsi:type="dcterms:W3CDTF">2012-01-15T18:15:16Z</dcterms:modified>
</cp:coreProperties>
</file>