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1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61B0A-2205-4A71-A9DB-013A1B6EFC37}" type="datetimeFigureOut">
              <a:rPr lang="en-IE" smtClean="0"/>
              <a:t>11/09/2011</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32739-013B-4B63-B0E9-C0FCC3AD1378}" type="slidenum">
              <a:rPr lang="en-IE" smtClean="0"/>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7D32739-013B-4B63-B0E9-C0FCC3AD1378}" type="slidenum">
              <a:rPr lang="en-IE" smtClean="0"/>
              <a:t>6</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1A55CD-8B1E-467E-96F0-880049B78AE7}" type="datetimeFigureOut">
              <a:rPr lang="en-US"/>
              <a:pPr>
                <a:defRPr/>
              </a:pPr>
              <a:t>9/11/2011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9B10FD-E7BE-4FAF-BA34-3C457D8831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3AAE17-135F-474E-9CD4-0C1871C9006A}" type="datetimeFigureOut">
              <a:rPr lang="en-US"/>
              <a:pPr>
                <a:defRPr/>
              </a:pPr>
              <a:t>9/11/2011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DCF6F-7215-491B-9DFF-6823E0468C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E03C7-1219-48E0-814B-A91263693C37}" type="datetimeFigureOut">
              <a:rPr lang="en-US"/>
              <a:pPr>
                <a:defRPr/>
              </a:pPr>
              <a:t>9/11/2011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4D0F49-A22B-42DD-B0BB-5339A58E38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76C2B0-4ECD-433D-A8E4-FE92C24719AB}" type="datetimeFigureOut">
              <a:rPr lang="en-US"/>
              <a:pPr>
                <a:defRPr/>
              </a:pPr>
              <a:t>9/11/2011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DB903B-2C38-46B1-BE93-040E1939D3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8468A3-0E49-4468-8B74-661F48D46A05}" type="datetimeFigureOut">
              <a:rPr lang="en-US"/>
              <a:pPr>
                <a:defRPr/>
              </a:pPr>
              <a:t>9/11/2011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E2E8C2-0692-4C62-BEFB-32F1A10AB2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3BD613-111B-4392-B62B-7CCCB0120806}" type="datetimeFigureOut">
              <a:rPr lang="en-US"/>
              <a:pPr>
                <a:defRPr/>
              </a:pPr>
              <a:t>9/11/2011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968834-51B5-4E4D-A962-5CB0DD2F60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F1FFBED-BF31-435B-9566-B4213464FDEA}" type="datetimeFigureOut">
              <a:rPr lang="en-US"/>
              <a:pPr>
                <a:defRPr/>
              </a:pPr>
              <a:t>9/11/2011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1DEB8B-28FF-46F7-9A27-2507C48D2A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2DACC6-3966-4E7A-BC36-4FFAAC43703D}" type="datetimeFigureOut">
              <a:rPr lang="en-US"/>
              <a:pPr>
                <a:defRPr/>
              </a:pPr>
              <a:t>9/11/2011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0F563C-6A94-4B49-B655-66550ABD1B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926C06-F2A7-4733-9C70-9344FD0DB28B}" type="datetimeFigureOut">
              <a:rPr lang="en-US"/>
              <a:pPr>
                <a:defRPr/>
              </a:pPr>
              <a:t>9/11/2011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C94560-4606-4CC1-BA3F-CE0F281F0A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9D23E8-2C92-4ADA-A650-B7B94B44E42F}" type="datetimeFigureOut">
              <a:rPr lang="en-US"/>
              <a:pPr>
                <a:defRPr/>
              </a:pPr>
              <a:t>9/11/2011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44F664-D3D3-4874-8B78-7859317B45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2761C4-C304-427B-A6D1-49A0A7D29245}" type="datetimeFigureOut">
              <a:rPr lang="en-US"/>
              <a:pPr>
                <a:defRPr/>
              </a:pPr>
              <a:t>9/11/2011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2D20C3-0DFC-45F9-B5D1-CC372CFB2D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069FC90-0374-46AC-8F97-A70C2B9A6B35}" type="datetimeFigureOut">
              <a:rPr lang="en-US"/>
              <a:pPr>
                <a:defRPr/>
              </a:pPr>
              <a:t>9/11/2011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9F6668E-2D47-4847-98F0-C11410ECCE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Hamlet Plot Development</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Exposition</a:t>
            </a:r>
          </a:p>
        </p:txBody>
      </p:sp>
      <p:sp>
        <p:nvSpPr>
          <p:cNvPr id="8" name="Content Placeholder 7"/>
          <p:cNvSpPr>
            <a:spLocks noGrp="1"/>
          </p:cNvSpPr>
          <p:nvPr>
            <p:ph sz="half" idx="1"/>
          </p:nvPr>
        </p:nvSpPr>
        <p:spPr/>
        <p:txBody>
          <a:bodyPr rtlCol="0">
            <a:normAutofit fontScale="62500" lnSpcReduction="20000"/>
          </a:bodyPr>
          <a:lstStyle/>
          <a:p>
            <a:pPr fontAlgn="auto">
              <a:spcAft>
                <a:spcPts val="0"/>
              </a:spcAft>
              <a:buFont typeface="Arial" pitchFamily="34" charset="0"/>
              <a:buChar char="•"/>
              <a:defRPr/>
            </a:pPr>
            <a:r>
              <a:rPr lang="en-US" dirty="0" smtClean="0"/>
              <a:t>Setting:</a:t>
            </a:r>
          </a:p>
          <a:p>
            <a:pPr lvl="1" fontAlgn="auto">
              <a:spcAft>
                <a:spcPts val="0"/>
              </a:spcAft>
              <a:buFont typeface="Arial" pitchFamily="34" charset="0"/>
              <a:buChar char="–"/>
              <a:defRPr/>
            </a:pPr>
            <a:r>
              <a:rPr lang="en-US" dirty="0" smtClean="0"/>
              <a:t>Denmark</a:t>
            </a:r>
          </a:p>
          <a:p>
            <a:pPr lvl="1" fontAlgn="auto">
              <a:spcAft>
                <a:spcPts val="0"/>
              </a:spcAft>
              <a:buFont typeface="Arial" pitchFamily="34" charset="0"/>
              <a:buChar char="–"/>
              <a:defRPr/>
            </a:pPr>
            <a:r>
              <a:rPr lang="en-US" dirty="0" smtClean="0"/>
              <a:t>At the castle, Elsinore</a:t>
            </a:r>
          </a:p>
          <a:p>
            <a:pPr lvl="1" fontAlgn="auto">
              <a:spcAft>
                <a:spcPts val="0"/>
              </a:spcAft>
              <a:buFont typeface="Arial" pitchFamily="34" charset="0"/>
              <a:buChar char="–"/>
              <a:defRPr/>
            </a:pPr>
            <a:r>
              <a:rPr lang="en-US" dirty="0" smtClean="0"/>
              <a:t>Graveyard</a:t>
            </a:r>
          </a:p>
          <a:p>
            <a:pPr lvl="1" fontAlgn="auto">
              <a:spcAft>
                <a:spcPts val="0"/>
              </a:spcAft>
              <a:buFont typeface="Arial" pitchFamily="34" charset="0"/>
              <a:buChar char="–"/>
              <a:defRPr/>
            </a:pPr>
            <a:r>
              <a:rPr lang="en-US" dirty="0" smtClean="0"/>
              <a:t>Polonius’s house (still in Elsinore)</a:t>
            </a:r>
          </a:p>
          <a:p>
            <a:pPr fontAlgn="auto">
              <a:spcAft>
                <a:spcPts val="0"/>
              </a:spcAft>
              <a:buFont typeface="Arial" pitchFamily="34" charset="0"/>
              <a:buChar char="•"/>
              <a:defRPr/>
            </a:pPr>
            <a:r>
              <a:rPr lang="en-US" dirty="0" smtClean="0"/>
              <a:t>Hamlet: Prince of Denmark, Son of Ghost and Gertrude, nephew/stepson of Claudius</a:t>
            </a:r>
          </a:p>
          <a:p>
            <a:pPr fontAlgn="auto">
              <a:spcAft>
                <a:spcPts val="0"/>
              </a:spcAft>
              <a:buFont typeface="Arial" pitchFamily="34" charset="0"/>
              <a:buChar char="•"/>
              <a:defRPr/>
            </a:pPr>
            <a:r>
              <a:rPr lang="en-US" dirty="0" smtClean="0"/>
              <a:t>Ghost: past king of Denmark</a:t>
            </a:r>
          </a:p>
          <a:p>
            <a:pPr fontAlgn="auto">
              <a:spcAft>
                <a:spcPts val="0"/>
              </a:spcAft>
              <a:buFont typeface="Arial" pitchFamily="34" charset="0"/>
              <a:buChar char="•"/>
              <a:defRPr/>
            </a:pPr>
            <a:r>
              <a:rPr lang="en-US" dirty="0" smtClean="0"/>
              <a:t>Gertrude: mother of Hamlet and Queen of Denmark</a:t>
            </a:r>
          </a:p>
          <a:p>
            <a:pPr fontAlgn="auto">
              <a:spcAft>
                <a:spcPts val="0"/>
              </a:spcAft>
              <a:buFont typeface="Arial" pitchFamily="34" charset="0"/>
              <a:buChar char="•"/>
              <a:defRPr/>
            </a:pPr>
            <a:r>
              <a:rPr lang="en-US" dirty="0" smtClean="0"/>
              <a:t>Claudius: King of Denmark, brother to ghost, husband of Gertrude</a:t>
            </a:r>
          </a:p>
          <a:p>
            <a:pPr fontAlgn="auto">
              <a:spcAft>
                <a:spcPts val="0"/>
              </a:spcAft>
              <a:buFont typeface="Arial" pitchFamily="34" charset="0"/>
              <a:buChar char="•"/>
              <a:defRPr/>
            </a:pPr>
            <a:r>
              <a:rPr lang="en-US" dirty="0" smtClean="0"/>
              <a:t>Polonius: advisor (Lord Chamberlain) to Claudius, father to Ophelia and Laertes</a:t>
            </a:r>
          </a:p>
          <a:p>
            <a:pPr fontAlgn="auto">
              <a:spcAft>
                <a:spcPts val="0"/>
              </a:spcAft>
              <a:buFont typeface="Arial" pitchFamily="34" charset="0"/>
              <a:buChar char="•"/>
              <a:defRPr/>
            </a:pPr>
            <a:r>
              <a:rPr lang="en-US" dirty="0" smtClean="0"/>
              <a:t>Ophelia: daughter of Polonius, Laertes sister, Hamlet’s girlfriend</a:t>
            </a:r>
          </a:p>
          <a:p>
            <a:pPr fontAlgn="auto">
              <a:spcAft>
                <a:spcPts val="0"/>
              </a:spcAft>
              <a:buFont typeface="Arial" pitchFamily="34" charset="0"/>
              <a:buChar char="•"/>
              <a:defRPr/>
            </a:pPr>
            <a:endParaRPr lang="en-US" dirty="0"/>
          </a:p>
        </p:txBody>
      </p:sp>
      <p:sp>
        <p:nvSpPr>
          <p:cNvPr id="9" name="Content Placeholder 8"/>
          <p:cNvSpPr>
            <a:spLocks noGrp="1"/>
          </p:cNvSpPr>
          <p:nvPr>
            <p:ph sz="half" idx="2"/>
          </p:nvPr>
        </p:nvSpPr>
        <p:spPr/>
        <p:txBody>
          <a:bodyPr rtlCol="0">
            <a:normAutofit fontScale="62500" lnSpcReduction="20000"/>
          </a:bodyPr>
          <a:lstStyle/>
          <a:p>
            <a:pPr fontAlgn="auto">
              <a:spcAft>
                <a:spcPts val="0"/>
              </a:spcAft>
              <a:buFont typeface="Arial" pitchFamily="34" charset="0"/>
              <a:buChar char="•"/>
              <a:defRPr/>
            </a:pPr>
            <a:r>
              <a:rPr lang="en-US" dirty="0" smtClean="0"/>
              <a:t>Laertes: son to Polonius, brother of Ophelia</a:t>
            </a:r>
          </a:p>
          <a:p>
            <a:pPr fontAlgn="auto">
              <a:spcAft>
                <a:spcPts val="0"/>
              </a:spcAft>
              <a:buFont typeface="Arial" pitchFamily="34" charset="0"/>
              <a:buChar char="•"/>
              <a:defRPr/>
            </a:pPr>
            <a:r>
              <a:rPr lang="en-US" dirty="0" smtClean="0"/>
              <a:t>Horatio: friend of Hamlet’s from school (Wittenberg), only one Hamlet trusts</a:t>
            </a:r>
          </a:p>
          <a:p>
            <a:pPr fontAlgn="auto">
              <a:spcAft>
                <a:spcPts val="0"/>
              </a:spcAft>
              <a:buFont typeface="Arial" pitchFamily="34" charset="0"/>
              <a:buChar char="•"/>
              <a:defRPr/>
            </a:pPr>
            <a:r>
              <a:rPr lang="en-US" dirty="0" smtClean="0"/>
              <a:t>Rosencrantz and Guilderstern: Hamlet’s childhood friends, spies on Hamlet for Claudius and Gertrude (to see what’s wrong with Hamlet)</a:t>
            </a:r>
          </a:p>
          <a:p>
            <a:pPr fontAlgn="auto">
              <a:spcAft>
                <a:spcPts val="0"/>
              </a:spcAft>
              <a:buFont typeface="Arial" pitchFamily="34" charset="0"/>
              <a:buChar char="•"/>
              <a:defRPr/>
            </a:pPr>
            <a:r>
              <a:rPr lang="en-US" dirty="0" smtClean="0"/>
              <a:t>Fortinbras: Prince of Norway </a:t>
            </a:r>
          </a:p>
          <a:p>
            <a:pPr fontAlgn="auto">
              <a:spcAft>
                <a:spcPts val="0"/>
              </a:spcAft>
              <a:buFont typeface="Arial" pitchFamily="34" charset="0"/>
              <a:buChar char="•"/>
              <a:defRPr/>
            </a:pPr>
            <a:r>
              <a:rPr lang="en-US" dirty="0" smtClean="0"/>
              <a:t>War between Norway and Denmark: Old Hamlet slay Old Fortinbras and acquires land.  Now Young Fortinbras wants to get revenge and take the land back.</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Rising Action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Ghost wants Hamlet to get revenge for his death: Should he get revenge or not?  Does he even believe the ghost is his father?</a:t>
            </a:r>
          </a:p>
          <a:p>
            <a:pPr lvl="1" fontAlgn="auto">
              <a:spcAft>
                <a:spcPts val="0"/>
              </a:spcAft>
              <a:buFont typeface="Arial" pitchFamily="34" charset="0"/>
              <a:buChar char="–"/>
              <a:defRPr/>
            </a:pPr>
            <a:r>
              <a:rPr lang="en-US" dirty="0" smtClean="0"/>
              <a:t>Anger towards Gertrude</a:t>
            </a:r>
          </a:p>
          <a:p>
            <a:pPr fontAlgn="auto">
              <a:spcAft>
                <a:spcPts val="0"/>
              </a:spcAft>
              <a:buFont typeface="Arial" pitchFamily="34" charset="0"/>
              <a:buChar char="•"/>
              <a:defRPr/>
            </a:pPr>
            <a:r>
              <a:rPr lang="en-US" dirty="0" smtClean="0"/>
              <a:t>Impending war (current) Young Fortinbras attempting to wage war against Denmark to recover the land that was lost.</a:t>
            </a:r>
          </a:p>
          <a:p>
            <a:pPr fontAlgn="auto">
              <a:spcAft>
                <a:spcPts val="0"/>
              </a:spcAft>
              <a:buFont typeface="Arial" pitchFamily="34" charset="0"/>
              <a:buChar char="•"/>
              <a:defRPr/>
            </a:pPr>
            <a:r>
              <a:rPr lang="en-US" dirty="0" smtClean="0"/>
              <a:t>Hamlet’s feeling towards Ophelia: Does he genuinely love her or not?</a:t>
            </a:r>
          </a:p>
          <a:p>
            <a:pPr fontAlgn="auto">
              <a:spcAft>
                <a:spcPts val="0"/>
              </a:spcAft>
              <a:buFont typeface="Arial" pitchFamily="34" charset="0"/>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Climax</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When Hamlet asks the players to perform </a:t>
            </a:r>
            <a:r>
              <a:rPr lang="en-US" u="sng" dirty="0" smtClean="0"/>
              <a:t>The Death of </a:t>
            </a:r>
            <a:r>
              <a:rPr lang="en-US" u="sng" dirty="0" err="1" smtClean="0"/>
              <a:t>Gonzago</a:t>
            </a:r>
            <a:r>
              <a:rPr lang="en-US" u="sng" dirty="0" smtClean="0"/>
              <a:t> </a:t>
            </a:r>
            <a:r>
              <a:rPr lang="en-US" dirty="0" smtClean="0"/>
              <a:t>(which he calls “The Mousetrap”) and he adds a portion of the play to assess Claudius’ guilt. And Claudius reacts and shows his guilt.</a:t>
            </a:r>
          </a:p>
          <a:p>
            <a:pPr fontAlgn="auto">
              <a:spcAft>
                <a:spcPts val="0"/>
              </a:spcAft>
              <a:buFont typeface="Arial" pitchFamily="34" charset="0"/>
              <a:buChar char="•"/>
              <a:defRPr/>
            </a:pPr>
            <a:r>
              <a:rPr lang="en-US" dirty="0" smtClean="0"/>
              <a:t>Hamlet tells Ophelia that he doesn’t want be with her, she gives him back his letters and gifts, and he tells her to swear off men and go to a nunnery.</a:t>
            </a:r>
          </a:p>
          <a:p>
            <a:pPr fontAlgn="auto">
              <a:spcAft>
                <a:spcPts val="0"/>
              </a:spcAft>
              <a:buFont typeface="Arial" pitchFamily="34" charset="0"/>
              <a:buChar char="•"/>
              <a:defRPr/>
            </a:pPr>
            <a:r>
              <a:rPr lang="en-US" dirty="0" smtClean="0"/>
              <a:t>Claudius receives word from King of Norway that he was not aware of Young Fortinbras’ plans to wage war against Denmark and that he thought he was waging war against Poland.  King of Norway asks for safe passage through Denmark so that they can invade Poland.</a:t>
            </a:r>
            <a:endParaRPr lang="en-US" smtClean="0"/>
          </a:p>
          <a:p>
            <a:pPr fontAlgn="auto">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Falling Action</a:t>
            </a:r>
          </a:p>
        </p:txBody>
      </p:sp>
      <p:sp>
        <p:nvSpPr>
          <p:cNvPr id="10" name="Content Placeholder 9"/>
          <p:cNvSpPr>
            <a:spLocks noGrp="1"/>
          </p:cNvSpPr>
          <p:nvPr>
            <p:ph sz="half" idx="1"/>
          </p:nvPr>
        </p:nvSpPr>
        <p:spPr/>
        <p:txBody>
          <a:bodyPr rtlCol="0">
            <a:normAutofit fontScale="92500" lnSpcReduction="20000"/>
          </a:bodyPr>
          <a:lstStyle/>
          <a:p>
            <a:pPr fontAlgn="auto">
              <a:spcAft>
                <a:spcPts val="0"/>
              </a:spcAft>
              <a:buFont typeface="Arial" pitchFamily="34" charset="0"/>
              <a:buChar char="•"/>
              <a:defRPr/>
            </a:pPr>
            <a:r>
              <a:rPr lang="en-US" dirty="0" smtClean="0"/>
              <a:t>Hamlet kills Polonius</a:t>
            </a:r>
          </a:p>
          <a:p>
            <a:pPr fontAlgn="auto">
              <a:spcAft>
                <a:spcPts val="0"/>
              </a:spcAft>
              <a:buFont typeface="Arial" pitchFamily="34" charset="0"/>
              <a:buChar char="•"/>
              <a:defRPr/>
            </a:pPr>
            <a:r>
              <a:rPr lang="en-US" dirty="0" smtClean="0"/>
              <a:t>Claudius sends Hamlet to England to get killed</a:t>
            </a:r>
          </a:p>
          <a:p>
            <a:pPr fontAlgn="auto">
              <a:spcAft>
                <a:spcPts val="0"/>
              </a:spcAft>
              <a:buFont typeface="Arial" pitchFamily="34" charset="0"/>
              <a:buChar char="•"/>
              <a:defRPr/>
            </a:pPr>
            <a:r>
              <a:rPr lang="en-US" dirty="0" smtClean="0"/>
              <a:t>Hamlet switches letters and has Rosencrantz and Guilderstern killed instead</a:t>
            </a:r>
          </a:p>
          <a:p>
            <a:pPr fontAlgn="auto">
              <a:spcAft>
                <a:spcPts val="0"/>
              </a:spcAft>
              <a:buFont typeface="Arial" pitchFamily="34" charset="0"/>
              <a:buChar char="•"/>
              <a:defRPr/>
            </a:pPr>
            <a:r>
              <a:rPr lang="en-US" dirty="0" smtClean="0"/>
              <a:t>Laertes comes back for revenge</a:t>
            </a:r>
          </a:p>
          <a:p>
            <a:pPr fontAlgn="auto">
              <a:spcAft>
                <a:spcPts val="0"/>
              </a:spcAft>
              <a:buFont typeface="Arial" pitchFamily="34" charset="0"/>
              <a:buChar char="•"/>
              <a:defRPr/>
            </a:pPr>
            <a:r>
              <a:rPr lang="en-US" dirty="0" smtClean="0"/>
              <a:t>Laertes and Claudius set up duel, conspire to kill Hamlet by poison on sword or in the drink</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
        <p:nvSpPr>
          <p:cNvPr id="11" name="Content Placeholder 10"/>
          <p:cNvSpPr>
            <a:spLocks noGrp="1"/>
          </p:cNvSpPr>
          <p:nvPr>
            <p:ph sz="half" idx="2"/>
          </p:nvPr>
        </p:nvSpPr>
        <p:spPr/>
        <p:txBody>
          <a:bodyPr rtlCol="0">
            <a:normAutofit fontScale="92500" lnSpcReduction="20000"/>
          </a:bodyPr>
          <a:lstStyle/>
          <a:p>
            <a:pPr fontAlgn="auto">
              <a:spcAft>
                <a:spcPts val="0"/>
              </a:spcAft>
              <a:buFont typeface="Arial" pitchFamily="34" charset="0"/>
              <a:buChar char="•"/>
              <a:defRPr/>
            </a:pPr>
            <a:r>
              <a:rPr lang="en-US" dirty="0" smtClean="0"/>
              <a:t>Ophelia goes crazy and dies (maybe suicide)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Fortinbras shows up in Denmark with his troops heading to Poland and his general tells Hamlet what is going on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Resolution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Duel:</a:t>
            </a:r>
          </a:p>
          <a:p>
            <a:pPr lvl="1" fontAlgn="auto">
              <a:spcAft>
                <a:spcPts val="0"/>
              </a:spcAft>
              <a:buFont typeface="Arial" pitchFamily="34" charset="0"/>
              <a:buChar char="–"/>
              <a:defRPr/>
            </a:pPr>
            <a:r>
              <a:rPr lang="en-US" dirty="0" smtClean="0"/>
              <a:t>Gertrude drinks the poison</a:t>
            </a:r>
          </a:p>
          <a:p>
            <a:pPr lvl="1" fontAlgn="auto">
              <a:spcAft>
                <a:spcPts val="0"/>
              </a:spcAft>
              <a:buFont typeface="Arial" pitchFamily="34" charset="0"/>
              <a:buChar char="–"/>
              <a:defRPr/>
            </a:pPr>
            <a:r>
              <a:rPr lang="en-US" dirty="0" smtClean="0"/>
              <a:t>Laertes slashes Hamlet with poison tipped sword</a:t>
            </a:r>
          </a:p>
          <a:p>
            <a:pPr lvl="1" fontAlgn="auto">
              <a:spcAft>
                <a:spcPts val="0"/>
              </a:spcAft>
              <a:buFont typeface="Arial" pitchFamily="34" charset="0"/>
              <a:buChar char="–"/>
              <a:defRPr/>
            </a:pPr>
            <a:r>
              <a:rPr lang="en-US" dirty="0" smtClean="0"/>
              <a:t>Hamlet stabs Laertes with the poison tipped sword</a:t>
            </a:r>
          </a:p>
          <a:p>
            <a:pPr lvl="1" fontAlgn="auto">
              <a:spcAft>
                <a:spcPts val="0"/>
              </a:spcAft>
              <a:buFont typeface="Arial" pitchFamily="34" charset="0"/>
              <a:buChar char="–"/>
              <a:defRPr/>
            </a:pPr>
            <a:r>
              <a:rPr lang="en-US" dirty="0" smtClean="0"/>
              <a:t>Laertes confesses about conspiracy with King</a:t>
            </a:r>
          </a:p>
          <a:p>
            <a:pPr lvl="1" fontAlgn="auto">
              <a:spcAft>
                <a:spcPts val="0"/>
              </a:spcAft>
              <a:buFont typeface="Arial" pitchFamily="34" charset="0"/>
              <a:buChar char="–"/>
              <a:defRPr/>
            </a:pPr>
            <a:r>
              <a:rPr lang="en-US" dirty="0" smtClean="0"/>
              <a:t>Hamlet stabs Claudius and makes him drink the poison</a:t>
            </a:r>
          </a:p>
          <a:p>
            <a:pPr lvl="1" fontAlgn="auto">
              <a:spcAft>
                <a:spcPts val="0"/>
              </a:spcAft>
              <a:buFont typeface="Arial" pitchFamily="34" charset="0"/>
              <a:buChar char="–"/>
              <a:defRPr/>
            </a:pPr>
            <a:r>
              <a:rPr lang="en-US" dirty="0" smtClean="0"/>
              <a:t>Hamlet tells Horatio to tell what happened</a:t>
            </a:r>
          </a:p>
          <a:p>
            <a:pPr lvl="1" fontAlgn="auto">
              <a:spcAft>
                <a:spcPts val="0"/>
              </a:spcAft>
              <a:buFont typeface="Arial" pitchFamily="34" charset="0"/>
              <a:buChar char="–"/>
              <a:defRPr/>
            </a:pPr>
            <a:r>
              <a:rPr lang="en-US" dirty="0" smtClean="0"/>
              <a:t>Fortinbras is now the king of Denmark</a:t>
            </a:r>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smtClean="0"/>
              <a:t>Hamlet and Laertes fight inside of Ophelia’s grave (Hamlet professes love and says no one loved her more than he)</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514</Words>
  <Application>Microsoft Office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Arial</vt:lpstr>
      <vt:lpstr>Office Theme</vt:lpstr>
      <vt:lpstr>Hamlet Plot Development</vt:lpstr>
      <vt:lpstr>Exposition</vt:lpstr>
      <vt:lpstr>Rising Action</vt:lpstr>
      <vt:lpstr>Climax</vt:lpstr>
      <vt:lpstr>Falling Action</vt:lpstr>
      <vt:lpstr>Resolution</vt:lpstr>
    </vt:vector>
  </TitlesOfParts>
  <Company>Metropolitan Nashville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 Plot Development</dc:title>
  <dc:creator>MNPS User</dc:creator>
  <cp:lastModifiedBy>Ciara</cp:lastModifiedBy>
  <cp:revision>20</cp:revision>
  <dcterms:created xsi:type="dcterms:W3CDTF">2011-03-30T14:27:22Z</dcterms:created>
  <dcterms:modified xsi:type="dcterms:W3CDTF">2011-09-11T15:43:04Z</dcterms:modified>
</cp:coreProperties>
</file>