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7B8217DF-EEB1-43C8-8690-5F2FBBE2F9BD}" type="datetimeFigureOut">
              <a:rPr lang="en-IE" smtClean="0"/>
              <a:t>15/05/2012</a:t>
            </a:fld>
            <a:endParaRPr lang="en-IE"/>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4413DE63-37EE-4D5E-986F-B0B6E84597ED}" type="slidenum">
              <a:rPr lang="en-IE" smtClean="0"/>
              <a:t>‹#›</a:t>
            </a:fld>
            <a:endParaRPr lang="en-IE"/>
          </a:p>
        </p:txBody>
      </p:sp>
      <p:sp>
        <p:nvSpPr>
          <p:cNvPr id="15" name="Footer Placeholder 14"/>
          <p:cNvSpPr>
            <a:spLocks noGrp="1"/>
          </p:cNvSpPr>
          <p:nvPr>
            <p:ph type="ftr" sz="quarter" idx="12"/>
          </p:nvPr>
        </p:nvSpPr>
        <p:spPr>
          <a:xfrm>
            <a:off x="3581400" y="6296248"/>
            <a:ext cx="2820987" cy="152400"/>
          </a:xfrm>
        </p:spPr>
        <p:txBody>
          <a:bodyPr/>
          <a:lstStyle/>
          <a:p>
            <a:endParaRPr lang="en-IE"/>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7B8217DF-EEB1-43C8-8690-5F2FBBE2F9BD}" type="datetimeFigureOut">
              <a:rPr lang="en-IE" smtClean="0"/>
              <a:t>15/05/2012</a:t>
            </a:fld>
            <a:endParaRPr lang="en-IE"/>
          </a:p>
        </p:txBody>
      </p:sp>
      <p:sp>
        <p:nvSpPr>
          <p:cNvPr id="14" name="Slide Number Placeholder 13"/>
          <p:cNvSpPr>
            <a:spLocks noGrp="1"/>
          </p:cNvSpPr>
          <p:nvPr>
            <p:ph type="sldNum" sz="quarter" idx="11"/>
          </p:nvPr>
        </p:nvSpPr>
        <p:spPr/>
        <p:txBody>
          <a:bodyPr/>
          <a:lstStyle/>
          <a:p>
            <a:fld id="{4413DE63-37EE-4D5E-986F-B0B6E84597ED}" type="slidenum">
              <a:rPr lang="en-IE" smtClean="0"/>
              <a:t>‹#›</a:t>
            </a:fld>
            <a:endParaRPr lang="en-IE"/>
          </a:p>
        </p:txBody>
      </p:sp>
      <p:sp>
        <p:nvSpPr>
          <p:cNvPr id="15" name="Footer Placeholder 14"/>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7B8217DF-EEB1-43C8-8690-5F2FBBE2F9BD}" type="datetimeFigureOut">
              <a:rPr lang="en-IE" smtClean="0"/>
              <a:t>15/05/2012</a:t>
            </a:fld>
            <a:endParaRPr lang="en-IE"/>
          </a:p>
        </p:txBody>
      </p:sp>
      <p:sp>
        <p:nvSpPr>
          <p:cNvPr id="14" name="Slide Number Placeholder 13"/>
          <p:cNvSpPr>
            <a:spLocks noGrp="1"/>
          </p:cNvSpPr>
          <p:nvPr>
            <p:ph type="sldNum" sz="quarter" idx="11"/>
          </p:nvPr>
        </p:nvSpPr>
        <p:spPr/>
        <p:txBody>
          <a:bodyPr/>
          <a:lstStyle/>
          <a:p>
            <a:fld id="{4413DE63-37EE-4D5E-986F-B0B6E84597ED}" type="slidenum">
              <a:rPr lang="en-IE" smtClean="0"/>
              <a:t>‹#›</a:t>
            </a:fld>
            <a:endParaRPr lang="en-IE"/>
          </a:p>
        </p:txBody>
      </p:sp>
      <p:sp>
        <p:nvSpPr>
          <p:cNvPr id="15" name="Footer Placeholder 14"/>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7B8217DF-EEB1-43C8-8690-5F2FBBE2F9BD}" type="datetimeFigureOut">
              <a:rPr lang="en-IE" smtClean="0"/>
              <a:t>15/05/2012</a:t>
            </a:fld>
            <a:endParaRPr lang="en-IE"/>
          </a:p>
        </p:txBody>
      </p:sp>
      <p:sp>
        <p:nvSpPr>
          <p:cNvPr id="11" name="Slide Number Placeholder 10"/>
          <p:cNvSpPr>
            <a:spLocks noGrp="1"/>
          </p:cNvSpPr>
          <p:nvPr>
            <p:ph type="sldNum" sz="quarter" idx="11"/>
          </p:nvPr>
        </p:nvSpPr>
        <p:spPr/>
        <p:txBody>
          <a:bodyPr/>
          <a:lstStyle/>
          <a:p>
            <a:fld id="{4413DE63-37EE-4D5E-986F-B0B6E84597ED}" type="slidenum">
              <a:rPr lang="en-IE" smtClean="0"/>
              <a:t>‹#›</a:t>
            </a:fld>
            <a:endParaRPr lang="en-IE"/>
          </a:p>
        </p:txBody>
      </p:sp>
      <p:sp>
        <p:nvSpPr>
          <p:cNvPr id="12" name="Footer Placeholder 11"/>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7B8217DF-EEB1-43C8-8690-5F2FBBE2F9BD}" type="datetimeFigureOut">
              <a:rPr lang="en-IE" smtClean="0"/>
              <a:t>15/05/2012</a:t>
            </a:fld>
            <a:endParaRPr lang="en-IE"/>
          </a:p>
        </p:txBody>
      </p:sp>
      <p:sp>
        <p:nvSpPr>
          <p:cNvPr id="13" name="Slide Number Placeholder 12"/>
          <p:cNvSpPr>
            <a:spLocks noGrp="1"/>
          </p:cNvSpPr>
          <p:nvPr>
            <p:ph type="sldNum" sz="quarter" idx="11"/>
          </p:nvPr>
        </p:nvSpPr>
        <p:spPr>
          <a:xfrm>
            <a:off x="4116388" y="6400800"/>
            <a:ext cx="533400" cy="152400"/>
          </a:xfrm>
        </p:spPr>
        <p:txBody>
          <a:bodyPr/>
          <a:lstStyle/>
          <a:p>
            <a:fld id="{4413DE63-37EE-4D5E-986F-B0B6E84597ED}" type="slidenum">
              <a:rPr lang="en-IE" smtClean="0"/>
              <a:t>‹#›</a:t>
            </a:fld>
            <a:endParaRPr lang="en-IE"/>
          </a:p>
        </p:txBody>
      </p:sp>
      <p:sp>
        <p:nvSpPr>
          <p:cNvPr id="14" name="Footer Placeholder 13"/>
          <p:cNvSpPr>
            <a:spLocks noGrp="1"/>
          </p:cNvSpPr>
          <p:nvPr>
            <p:ph type="ftr" sz="quarter" idx="12"/>
          </p:nvPr>
        </p:nvSpPr>
        <p:spPr>
          <a:xfrm>
            <a:off x="838200" y="6296248"/>
            <a:ext cx="2820987" cy="152400"/>
          </a:xfrm>
        </p:spPr>
        <p:txBody>
          <a:bodyPr/>
          <a:lstStyle/>
          <a:p>
            <a:endParaRPr lang="en-IE"/>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7B8217DF-EEB1-43C8-8690-5F2FBBE2F9BD}" type="datetimeFigureOut">
              <a:rPr lang="en-IE" smtClean="0"/>
              <a:t>15/05/2012</a:t>
            </a:fld>
            <a:endParaRPr lang="en-IE"/>
          </a:p>
        </p:txBody>
      </p:sp>
      <p:sp>
        <p:nvSpPr>
          <p:cNvPr id="13" name="Slide Number Placeholder 12"/>
          <p:cNvSpPr>
            <a:spLocks noGrp="1"/>
          </p:cNvSpPr>
          <p:nvPr>
            <p:ph type="sldNum" sz="quarter" idx="11"/>
          </p:nvPr>
        </p:nvSpPr>
        <p:spPr/>
        <p:txBody>
          <a:bodyPr/>
          <a:lstStyle/>
          <a:p>
            <a:fld id="{4413DE63-37EE-4D5E-986F-B0B6E84597ED}" type="slidenum">
              <a:rPr lang="en-IE" smtClean="0"/>
              <a:t>‹#›</a:t>
            </a:fld>
            <a:endParaRPr lang="en-IE"/>
          </a:p>
        </p:txBody>
      </p:sp>
      <p:sp>
        <p:nvSpPr>
          <p:cNvPr id="14" name="Footer Placeholder 13"/>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7B8217DF-EEB1-43C8-8690-5F2FBBE2F9BD}" type="datetimeFigureOut">
              <a:rPr lang="en-IE" smtClean="0"/>
              <a:t>15/05/2012</a:t>
            </a:fld>
            <a:endParaRPr lang="en-IE"/>
          </a:p>
        </p:txBody>
      </p:sp>
      <p:sp>
        <p:nvSpPr>
          <p:cNvPr id="14" name="Slide Number Placeholder 13"/>
          <p:cNvSpPr>
            <a:spLocks noGrp="1"/>
          </p:cNvSpPr>
          <p:nvPr>
            <p:ph type="sldNum" sz="quarter" idx="11"/>
          </p:nvPr>
        </p:nvSpPr>
        <p:spPr/>
        <p:txBody>
          <a:bodyPr/>
          <a:lstStyle/>
          <a:p>
            <a:fld id="{4413DE63-37EE-4D5E-986F-B0B6E84597ED}" type="slidenum">
              <a:rPr lang="en-IE" smtClean="0"/>
              <a:t>‹#›</a:t>
            </a:fld>
            <a:endParaRPr lang="en-IE"/>
          </a:p>
        </p:txBody>
      </p:sp>
      <p:sp>
        <p:nvSpPr>
          <p:cNvPr id="16" name="Footer Placeholder 15"/>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7B8217DF-EEB1-43C8-8690-5F2FBBE2F9BD}" type="datetimeFigureOut">
              <a:rPr lang="en-IE" smtClean="0"/>
              <a:t>15/05/2012</a:t>
            </a:fld>
            <a:endParaRPr lang="en-IE"/>
          </a:p>
        </p:txBody>
      </p:sp>
      <p:sp>
        <p:nvSpPr>
          <p:cNvPr id="10" name="Slide Number Placeholder 9"/>
          <p:cNvSpPr>
            <a:spLocks noGrp="1"/>
          </p:cNvSpPr>
          <p:nvPr>
            <p:ph type="sldNum" sz="quarter" idx="11"/>
          </p:nvPr>
        </p:nvSpPr>
        <p:spPr/>
        <p:txBody>
          <a:bodyPr/>
          <a:lstStyle/>
          <a:p>
            <a:fld id="{4413DE63-37EE-4D5E-986F-B0B6E84597ED}" type="slidenum">
              <a:rPr lang="en-IE" smtClean="0"/>
              <a:t>‹#›</a:t>
            </a:fld>
            <a:endParaRPr lang="en-IE"/>
          </a:p>
        </p:txBody>
      </p:sp>
      <p:sp>
        <p:nvSpPr>
          <p:cNvPr id="11" name="Footer Placeholder 10"/>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7B8217DF-EEB1-43C8-8690-5F2FBBE2F9BD}" type="datetimeFigureOut">
              <a:rPr lang="en-IE" smtClean="0"/>
              <a:t>15/05/2012</a:t>
            </a:fld>
            <a:endParaRPr lang="en-IE"/>
          </a:p>
        </p:txBody>
      </p:sp>
      <p:sp>
        <p:nvSpPr>
          <p:cNvPr id="9" name="Slide Number Placeholder 8"/>
          <p:cNvSpPr>
            <a:spLocks noGrp="1"/>
          </p:cNvSpPr>
          <p:nvPr>
            <p:ph type="sldNum" sz="quarter" idx="11"/>
          </p:nvPr>
        </p:nvSpPr>
        <p:spPr/>
        <p:txBody>
          <a:bodyPr/>
          <a:lstStyle/>
          <a:p>
            <a:fld id="{4413DE63-37EE-4D5E-986F-B0B6E84597ED}" type="slidenum">
              <a:rPr lang="en-IE" smtClean="0"/>
              <a:t>‹#›</a:t>
            </a:fld>
            <a:endParaRPr lang="en-IE"/>
          </a:p>
        </p:txBody>
      </p:sp>
      <p:sp>
        <p:nvSpPr>
          <p:cNvPr id="10" name="Footer Placeholder 9"/>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7B8217DF-EEB1-43C8-8690-5F2FBBE2F9BD}" type="datetimeFigureOut">
              <a:rPr lang="en-IE" smtClean="0"/>
              <a:t>15/05/2012</a:t>
            </a:fld>
            <a:endParaRPr lang="en-IE"/>
          </a:p>
        </p:txBody>
      </p:sp>
      <p:sp>
        <p:nvSpPr>
          <p:cNvPr id="16" name="Slide Number Placeholder 15"/>
          <p:cNvSpPr>
            <a:spLocks noGrp="1"/>
          </p:cNvSpPr>
          <p:nvPr>
            <p:ph type="sldNum" sz="quarter" idx="11"/>
          </p:nvPr>
        </p:nvSpPr>
        <p:spPr/>
        <p:txBody>
          <a:bodyPr/>
          <a:lstStyle/>
          <a:p>
            <a:fld id="{4413DE63-37EE-4D5E-986F-B0B6E84597ED}" type="slidenum">
              <a:rPr lang="en-IE" smtClean="0"/>
              <a:t>‹#›</a:t>
            </a:fld>
            <a:endParaRPr lang="en-IE"/>
          </a:p>
        </p:txBody>
      </p:sp>
      <p:sp>
        <p:nvSpPr>
          <p:cNvPr id="17" name="Footer Placeholder 16"/>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7B8217DF-EEB1-43C8-8690-5F2FBBE2F9BD}" type="datetimeFigureOut">
              <a:rPr lang="en-IE" smtClean="0"/>
              <a:t>15/05/2012</a:t>
            </a:fld>
            <a:endParaRPr lang="en-IE"/>
          </a:p>
        </p:txBody>
      </p:sp>
      <p:sp>
        <p:nvSpPr>
          <p:cNvPr id="17" name="Slide Number Placeholder 16"/>
          <p:cNvSpPr>
            <a:spLocks noGrp="1"/>
          </p:cNvSpPr>
          <p:nvPr>
            <p:ph type="sldNum" sz="quarter" idx="11"/>
          </p:nvPr>
        </p:nvSpPr>
        <p:spPr/>
        <p:txBody>
          <a:bodyPr/>
          <a:lstStyle/>
          <a:p>
            <a:fld id="{4413DE63-37EE-4D5E-986F-B0B6E84597ED}" type="slidenum">
              <a:rPr lang="en-IE" smtClean="0"/>
              <a:t>‹#›</a:t>
            </a:fld>
            <a:endParaRPr lang="en-IE"/>
          </a:p>
        </p:txBody>
      </p:sp>
      <p:sp>
        <p:nvSpPr>
          <p:cNvPr id="18" name="Footer Placeholder 17"/>
          <p:cNvSpPr>
            <a:spLocks noGrp="1"/>
          </p:cNvSpPr>
          <p:nvPr>
            <p:ph type="ftr" sz="quarter" idx="12"/>
          </p:nvPr>
        </p:nvSpPr>
        <p:spPr/>
        <p:txBody>
          <a:bodyPr/>
          <a:lstStyle/>
          <a:p>
            <a:endParaRPr lang="en-IE"/>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4413DE63-37EE-4D5E-986F-B0B6E84597ED}" type="slidenum">
              <a:rPr lang="en-IE" smtClean="0"/>
              <a:t>‹#›</a:t>
            </a:fld>
            <a:endParaRPr lang="en-IE"/>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7B8217DF-EEB1-43C8-8690-5F2FBBE2F9BD}" type="datetimeFigureOut">
              <a:rPr lang="en-IE" smtClean="0"/>
              <a:t>15/05/2012</a:t>
            </a:fld>
            <a:endParaRPr lang="en-IE"/>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I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IE" dirty="0" smtClean="0"/>
              <a:t>Death</a:t>
            </a:r>
            <a:endParaRPr lang="en-IE" dirty="0"/>
          </a:p>
        </p:txBody>
      </p:sp>
      <p:sp>
        <p:nvSpPr>
          <p:cNvPr id="2" name="Title 1"/>
          <p:cNvSpPr>
            <a:spLocks noGrp="1"/>
          </p:cNvSpPr>
          <p:nvPr>
            <p:ph type="title"/>
          </p:nvPr>
        </p:nvSpPr>
        <p:spPr/>
        <p:txBody>
          <a:bodyPr>
            <a:normAutofit/>
          </a:bodyPr>
          <a:lstStyle/>
          <a:p>
            <a:r>
              <a:rPr lang="en-IE" dirty="0" smtClean="0"/>
              <a:t>Hamlet: Themes and Issues</a:t>
            </a:r>
            <a:endParaRPr lang="en-IE" dirty="0"/>
          </a:p>
        </p:txBody>
      </p:sp>
      <p:pic>
        <p:nvPicPr>
          <p:cNvPr id="1026" name="Picture 2" descr="http://yomeketa.com/eng105/images/hamletHorat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77072"/>
            <a:ext cx="3521968" cy="2298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042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712968" cy="6480720"/>
          </a:xfrm>
        </p:spPr>
        <p:txBody>
          <a:bodyPr>
            <a:normAutofit/>
          </a:bodyPr>
          <a:lstStyle/>
          <a:p>
            <a:r>
              <a:rPr lang="en-IE" sz="3200" dirty="0"/>
              <a:t>Death in </a:t>
            </a:r>
            <a:r>
              <a:rPr lang="en-IE" sz="3200" i="1" dirty="0"/>
              <a:t>Hamlet </a:t>
            </a:r>
            <a:r>
              <a:rPr lang="en-IE" sz="3200" dirty="0"/>
              <a:t>is presented in many forms.</a:t>
            </a:r>
          </a:p>
          <a:p>
            <a:endParaRPr lang="en-IE" sz="3200" dirty="0" smtClean="0"/>
          </a:p>
          <a:p>
            <a:r>
              <a:rPr lang="en-IE" sz="3200" dirty="0"/>
              <a:t>That of </a:t>
            </a:r>
            <a:r>
              <a:rPr lang="en-IE" sz="3200" b="1" u="sng" dirty="0"/>
              <a:t>Polonius</a:t>
            </a:r>
            <a:r>
              <a:rPr lang="en-IE" sz="3200" dirty="0"/>
              <a:t> is gruesome. He is killed like a rat behind the curtain in Gertrude’s closet, his body lugged about and thought of by Hamlet as being eaten by worms even before it is buried</a:t>
            </a:r>
            <a:r>
              <a:rPr lang="en-IE" sz="3200" dirty="0" smtClean="0"/>
              <a:t>.</a:t>
            </a:r>
          </a:p>
          <a:p>
            <a:pPr marL="0" indent="0">
              <a:buNone/>
            </a:pPr>
            <a:endParaRPr lang="en-IE" sz="3200" dirty="0"/>
          </a:p>
          <a:p>
            <a:r>
              <a:rPr lang="en-IE" sz="3200" b="1" u="sng" dirty="0"/>
              <a:t>Ophelia’s</a:t>
            </a:r>
            <a:r>
              <a:rPr lang="en-IE" sz="3200" dirty="0"/>
              <a:t> death, by contrast, is </a:t>
            </a:r>
            <a:r>
              <a:rPr lang="en-IE" sz="3200" dirty="0" smtClean="0"/>
              <a:t> beautiful. Her </a:t>
            </a:r>
            <a:r>
              <a:rPr lang="en-IE" sz="3200" dirty="0"/>
              <a:t>own song is her requiem and she is garlanded </a:t>
            </a:r>
            <a:r>
              <a:rPr lang="en-IE" sz="3200" dirty="0" smtClean="0"/>
              <a:t>with </a:t>
            </a:r>
            <a:r>
              <a:rPr lang="en-IE" sz="3200" dirty="0"/>
              <a:t>flowers in the stream and in the grave.</a:t>
            </a:r>
          </a:p>
          <a:p>
            <a:endParaRPr lang="en-IE" sz="3200" dirty="0"/>
          </a:p>
        </p:txBody>
      </p:sp>
    </p:spTree>
    <p:extLst>
      <p:ext uri="{BB962C8B-B14F-4D97-AF65-F5344CB8AC3E}">
        <p14:creationId xmlns:p14="http://schemas.microsoft.com/office/powerpoint/2010/main" val="3587964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84976" cy="6624736"/>
          </a:xfrm>
        </p:spPr>
        <p:txBody>
          <a:bodyPr>
            <a:normAutofit/>
          </a:bodyPr>
          <a:lstStyle/>
          <a:p>
            <a:r>
              <a:rPr lang="en-IE" sz="3200" dirty="0"/>
              <a:t>The graveyard scene (5,1)is one of the most potent evocations of the nature of life and death </a:t>
            </a:r>
            <a:r>
              <a:rPr lang="en-IE" sz="3200" dirty="0" smtClean="0"/>
              <a:t>in </a:t>
            </a:r>
            <a:r>
              <a:rPr lang="en-IE" sz="3200" dirty="0"/>
              <a:t>all literature</a:t>
            </a:r>
            <a:r>
              <a:rPr lang="en-IE" sz="3200" dirty="0" smtClean="0"/>
              <a:t>.</a:t>
            </a:r>
          </a:p>
          <a:p>
            <a:pPr marL="0" indent="0">
              <a:buNone/>
            </a:pPr>
            <a:endParaRPr lang="en-IE" sz="3200" dirty="0"/>
          </a:p>
          <a:p>
            <a:r>
              <a:rPr lang="en-IE" sz="3200" dirty="0"/>
              <a:t>The tone is largely humorous, but the underlying jokes of the singing gravedigger is a powerful affirmation of the permanence of the grave. “Who builds stronger than either the mason, the shipwright of the carpenter?” asks the second gravedigger. “A grave maker”, replies the first, “the houses he makes last till doomsday</a:t>
            </a:r>
            <a:r>
              <a:rPr lang="en-IE" sz="3200" dirty="0" smtClean="0"/>
              <a:t>”.</a:t>
            </a:r>
          </a:p>
        </p:txBody>
      </p:sp>
    </p:spTree>
    <p:extLst>
      <p:ext uri="{BB962C8B-B14F-4D97-AF65-F5344CB8AC3E}">
        <p14:creationId xmlns:p14="http://schemas.microsoft.com/office/powerpoint/2010/main" val="1921575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24936" cy="6120680"/>
          </a:xfrm>
        </p:spPr>
        <p:txBody>
          <a:bodyPr>
            <a:normAutofit/>
          </a:bodyPr>
          <a:lstStyle/>
          <a:p>
            <a:r>
              <a:rPr lang="en-IE" sz="3200" dirty="0" smtClean="0"/>
              <a:t>Just as he is saying this, Hamlet, the manner of whose death we know, is already planned, comes upon the scene. </a:t>
            </a:r>
          </a:p>
          <a:p>
            <a:r>
              <a:rPr lang="en-IE" sz="3200" dirty="0" smtClean="0"/>
              <a:t>The skulls the gravedigger unearths prompt him to meditate most movingly on mortality.</a:t>
            </a:r>
          </a:p>
          <a:p>
            <a:pPr marL="0" indent="0">
              <a:buNone/>
            </a:pPr>
            <a:endParaRPr lang="en-IE" sz="3200" dirty="0"/>
          </a:p>
          <a:p>
            <a:r>
              <a:rPr lang="en-IE" sz="3200" dirty="0"/>
              <a:t>The graveyard scene is marked by one singular stroke of inspiration, easy to miss on a casual reading or watching.</a:t>
            </a:r>
          </a:p>
          <a:p>
            <a:r>
              <a:rPr lang="en-IE" sz="3200" dirty="0"/>
              <a:t>Hamlet’s conversation with the gravedigger raises the subject of his own birth.</a:t>
            </a:r>
          </a:p>
          <a:p>
            <a:pPr marL="0" indent="0">
              <a:buNone/>
            </a:pPr>
            <a:endParaRPr lang="en-IE" sz="3200" dirty="0"/>
          </a:p>
        </p:txBody>
      </p:sp>
    </p:spTree>
    <p:extLst>
      <p:ext uri="{BB962C8B-B14F-4D97-AF65-F5344CB8AC3E}">
        <p14:creationId xmlns:p14="http://schemas.microsoft.com/office/powerpoint/2010/main" val="3232793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640960" cy="6453336"/>
          </a:xfrm>
        </p:spPr>
        <p:txBody>
          <a:bodyPr>
            <a:noAutofit/>
          </a:bodyPr>
          <a:lstStyle/>
          <a:p>
            <a:r>
              <a:rPr lang="en-IE" sz="3200" dirty="0"/>
              <a:t>When Hamlet asks him how long he has been at the trade, it transpires that “it was that very day that young Hamlet was born” (5:1, 140</a:t>
            </a:r>
            <a:r>
              <a:rPr lang="en-IE" sz="3200" dirty="0" smtClean="0"/>
              <a:t>).</a:t>
            </a:r>
          </a:p>
          <a:p>
            <a:pPr marL="0" indent="0">
              <a:buNone/>
            </a:pPr>
            <a:endParaRPr lang="en-IE" sz="3200" dirty="0"/>
          </a:p>
          <a:p>
            <a:r>
              <a:rPr lang="en-IE" sz="3200" dirty="0"/>
              <a:t>The terrible inevitability of death is suddenly brought into a new focus: the very day on which Hamlet came into the world, a gravedigger began his occupation</a:t>
            </a:r>
            <a:r>
              <a:rPr lang="en-IE" sz="3200" dirty="0" smtClean="0"/>
              <a:t>.</a:t>
            </a:r>
          </a:p>
          <a:p>
            <a:pPr marL="0" indent="0">
              <a:buNone/>
            </a:pPr>
            <a:endParaRPr lang="en-IE" sz="3200" dirty="0"/>
          </a:p>
          <a:p>
            <a:r>
              <a:rPr lang="en-IE" sz="3200" dirty="0"/>
              <a:t>To add a further chilling emphasis to the point, the procession that soon enters the graveyard include the king and Laertes, who are planning to end Hamlet’s life</a:t>
            </a:r>
            <a:r>
              <a:rPr lang="en-IE" sz="3200" dirty="0" smtClean="0"/>
              <a:t>.</a:t>
            </a:r>
            <a:endParaRPr lang="en-IE" sz="3200" dirty="0"/>
          </a:p>
        </p:txBody>
      </p:sp>
    </p:spTree>
    <p:extLst>
      <p:ext uri="{BB962C8B-B14F-4D97-AF65-F5344CB8AC3E}">
        <p14:creationId xmlns:p14="http://schemas.microsoft.com/office/powerpoint/2010/main" val="3510077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E" sz="4800" dirty="0" smtClean="0"/>
              <a:t>Death in Hamlet’s Soliloquies</a:t>
            </a:r>
            <a:endParaRPr lang="en-IE" sz="4800" dirty="0"/>
          </a:p>
        </p:txBody>
      </p:sp>
    </p:spTree>
    <p:extLst>
      <p:ext uri="{BB962C8B-B14F-4D97-AF65-F5344CB8AC3E}">
        <p14:creationId xmlns:p14="http://schemas.microsoft.com/office/powerpoint/2010/main" val="3117243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05272"/>
            <a:ext cx="8712968" cy="6552728"/>
          </a:xfrm>
        </p:spPr>
        <p:txBody>
          <a:bodyPr>
            <a:normAutofit/>
          </a:bodyPr>
          <a:lstStyle/>
          <a:p>
            <a:r>
              <a:rPr lang="en-IE" sz="3200" dirty="0" smtClean="0"/>
              <a:t>Two of Hamlet’s soliloquies look on death from another aspect: as a welcome escape from the weariness of the world.</a:t>
            </a:r>
          </a:p>
          <a:p>
            <a:r>
              <a:rPr lang="en-IE" sz="3200" dirty="0" smtClean="0"/>
              <a:t>This emphasis is present even before the encounter with the Ghost:</a:t>
            </a:r>
          </a:p>
          <a:p>
            <a:pPr marL="800100" lvl="2" indent="0">
              <a:buNone/>
            </a:pPr>
            <a:endParaRPr lang="en-IE" sz="3200" dirty="0" smtClean="0"/>
          </a:p>
          <a:p>
            <a:pPr marL="800100" lvl="2" indent="0">
              <a:buNone/>
            </a:pPr>
            <a:r>
              <a:rPr lang="en-IE" sz="2800" dirty="0" smtClean="0"/>
              <a:t>“O that this too, too, solid flesh would melt,</a:t>
            </a:r>
          </a:p>
          <a:p>
            <a:pPr marL="800100" lvl="2" indent="0">
              <a:buNone/>
            </a:pPr>
            <a:r>
              <a:rPr lang="en-IE" sz="2800" dirty="0" smtClean="0"/>
              <a:t>Thaw, and resolve itself into a dew,</a:t>
            </a:r>
          </a:p>
          <a:p>
            <a:pPr marL="800100" lvl="2" indent="0">
              <a:buNone/>
            </a:pPr>
            <a:r>
              <a:rPr lang="en-IE" sz="2800" dirty="0" smtClean="0"/>
              <a:t>Or that the Everlasting had not fixed</a:t>
            </a:r>
          </a:p>
          <a:p>
            <a:pPr marL="800100" lvl="2" indent="0">
              <a:buNone/>
            </a:pPr>
            <a:r>
              <a:rPr lang="en-IE" sz="2800" dirty="0" smtClean="0"/>
              <a:t>His canon ‘</a:t>
            </a:r>
            <a:r>
              <a:rPr lang="en-IE" sz="2800" dirty="0" err="1" smtClean="0"/>
              <a:t>gainst</a:t>
            </a:r>
            <a:r>
              <a:rPr lang="en-IE" sz="2800" dirty="0" smtClean="0"/>
              <a:t> self-slaughter”		(1:2, 129-32)</a:t>
            </a:r>
          </a:p>
          <a:p>
            <a:endParaRPr lang="en-IE" sz="3200" dirty="0"/>
          </a:p>
        </p:txBody>
      </p:sp>
    </p:spTree>
    <p:extLst>
      <p:ext uri="{BB962C8B-B14F-4D97-AF65-F5344CB8AC3E}">
        <p14:creationId xmlns:p14="http://schemas.microsoft.com/office/powerpoint/2010/main" val="9028709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784976" cy="6552728"/>
          </a:xfrm>
        </p:spPr>
        <p:txBody>
          <a:bodyPr>
            <a:normAutofit/>
          </a:bodyPr>
          <a:lstStyle/>
          <a:p>
            <a:endParaRPr lang="en-IE" sz="3200" dirty="0" smtClean="0"/>
          </a:p>
          <a:p>
            <a:r>
              <a:rPr lang="en-IE" sz="3200" dirty="0" smtClean="0"/>
              <a:t>This </a:t>
            </a:r>
            <a:r>
              <a:rPr lang="en-IE" sz="3200" dirty="0"/>
              <a:t>world-weariness intensifies after he has heard the Ghost’s account of Claudius and Gertrude</a:t>
            </a:r>
            <a:r>
              <a:rPr lang="en-IE" sz="3200" dirty="0" smtClean="0"/>
              <a:t>.</a:t>
            </a:r>
          </a:p>
          <a:p>
            <a:pPr marL="0" indent="0">
              <a:buNone/>
            </a:pPr>
            <a:endParaRPr lang="en-IE" sz="3200" dirty="0"/>
          </a:p>
          <a:p>
            <a:r>
              <a:rPr lang="en-IE" sz="3200" dirty="0"/>
              <a:t>Nobody, he reflects, would willingly endure “the whips and scorns of time”, and would continue to “grunt and sweat under a weary life” were he not restrained from suicide by the dread of an uncertain hereafter.</a:t>
            </a:r>
          </a:p>
          <a:p>
            <a:pPr marL="0" indent="0">
              <a:buNone/>
            </a:pPr>
            <a:endParaRPr lang="en-IE" sz="3200" dirty="0"/>
          </a:p>
        </p:txBody>
      </p:sp>
    </p:spTree>
    <p:extLst>
      <p:ext uri="{BB962C8B-B14F-4D97-AF65-F5344CB8AC3E}">
        <p14:creationId xmlns:p14="http://schemas.microsoft.com/office/powerpoint/2010/main" val="31169490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568952" cy="6408712"/>
          </a:xfrm>
        </p:spPr>
        <p:txBody>
          <a:bodyPr>
            <a:normAutofit/>
          </a:bodyPr>
          <a:lstStyle/>
          <a:p>
            <a:r>
              <a:rPr lang="en-IE" sz="3200" dirty="0"/>
              <a:t>Hamlet’s great meditation on </a:t>
            </a:r>
            <a:r>
              <a:rPr lang="en-IE" sz="3200" dirty="0" err="1"/>
              <a:t>Yorick’s</a:t>
            </a:r>
            <a:r>
              <a:rPr lang="en-IE" sz="3200" dirty="0"/>
              <a:t> skull looks back to his earlier denunciations of female vanity and frailty; “Now get you to my lady’s chamber, and tell her, let her paint an inch thick, to this favour [the facial appearance of a skull] she must come. Make her laugh at that” (5:1, 183-5</a:t>
            </a:r>
            <a:r>
              <a:rPr lang="en-IE" sz="3200" dirty="0" smtClean="0"/>
              <a:t>).</a:t>
            </a:r>
          </a:p>
          <a:p>
            <a:pPr marL="0" indent="0">
              <a:buNone/>
            </a:pPr>
            <a:endParaRPr lang="en-IE" sz="3200" dirty="0"/>
          </a:p>
          <a:p>
            <a:r>
              <a:rPr lang="en-IE" sz="3200" dirty="0"/>
              <a:t>There is more than one layer of irony here. As Hamlet speaks, he is holding the grinning skull of </a:t>
            </a:r>
            <a:r>
              <a:rPr lang="en-IE" sz="3200" dirty="0" err="1"/>
              <a:t>Yorick</a:t>
            </a:r>
            <a:r>
              <a:rPr lang="en-IE" sz="3200" dirty="0"/>
              <a:t> who once made men laugh when he was court jester.</a:t>
            </a:r>
          </a:p>
          <a:p>
            <a:pPr marL="0" indent="0">
              <a:buNone/>
            </a:pPr>
            <a:endParaRPr lang="en-IE" sz="3200" dirty="0"/>
          </a:p>
          <a:p>
            <a:endParaRPr lang="en-IE" sz="3200" dirty="0"/>
          </a:p>
        </p:txBody>
      </p:sp>
    </p:spTree>
    <p:extLst>
      <p:ext uri="{BB962C8B-B14F-4D97-AF65-F5344CB8AC3E}">
        <p14:creationId xmlns:p14="http://schemas.microsoft.com/office/powerpoint/2010/main" val="3991947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19256" cy="5361459"/>
          </a:xfrm>
        </p:spPr>
        <p:txBody>
          <a:bodyPr>
            <a:normAutofit/>
          </a:bodyPr>
          <a:lstStyle/>
          <a:p>
            <a:r>
              <a:rPr lang="en-IE" sz="3200" dirty="0" smtClean="0"/>
              <a:t>He </a:t>
            </a:r>
            <a:r>
              <a:rPr lang="en-IE" sz="3200" dirty="0"/>
              <a:t>speaks without knowing that Ophelia is dead, her corpse approaching the very “favour” Hamlet is anticipating for her with misplaced relish.</a:t>
            </a:r>
          </a:p>
          <a:p>
            <a:endParaRPr lang="en-IE" sz="3200" dirty="0"/>
          </a:p>
        </p:txBody>
      </p:sp>
    </p:spTree>
    <p:extLst>
      <p:ext uri="{BB962C8B-B14F-4D97-AF65-F5344CB8AC3E}">
        <p14:creationId xmlns:p14="http://schemas.microsoft.com/office/powerpoint/2010/main" val="4167304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E" sz="3200" dirty="0"/>
              <a:t>In all of </a:t>
            </a:r>
            <a:r>
              <a:rPr lang="en-IE" sz="3200" dirty="0" smtClean="0"/>
              <a:t>Shakespeare’s </a:t>
            </a:r>
            <a:r>
              <a:rPr lang="en-IE" sz="3200" dirty="0"/>
              <a:t>tragedies, death is inevitably a major concern, but it is in </a:t>
            </a:r>
            <a:r>
              <a:rPr lang="en-IE" sz="3200" i="1" dirty="0"/>
              <a:t>Hamlet</a:t>
            </a:r>
            <a:r>
              <a:rPr lang="en-IE" sz="3200" dirty="0"/>
              <a:t> that it receives its most elaborated and extended treatment.</a:t>
            </a:r>
          </a:p>
          <a:p>
            <a:pPr marL="0" indent="0">
              <a:buNone/>
            </a:pPr>
            <a:endParaRPr lang="en-IE" dirty="0"/>
          </a:p>
        </p:txBody>
      </p:sp>
      <p:sp>
        <p:nvSpPr>
          <p:cNvPr id="2" name="Title 1"/>
          <p:cNvSpPr>
            <a:spLocks noGrp="1"/>
          </p:cNvSpPr>
          <p:nvPr>
            <p:ph type="title"/>
          </p:nvPr>
        </p:nvSpPr>
        <p:spPr/>
        <p:txBody>
          <a:bodyPr/>
          <a:lstStyle/>
          <a:p>
            <a:r>
              <a:rPr lang="en-IE" dirty="0" smtClean="0"/>
              <a:t>Death</a:t>
            </a:r>
            <a:endParaRPr lang="en-IE" dirty="0"/>
          </a:p>
        </p:txBody>
      </p:sp>
    </p:spTree>
    <p:extLst>
      <p:ext uri="{BB962C8B-B14F-4D97-AF65-F5344CB8AC3E}">
        <p14:creationId xmlns:p14="http://schemas.microsoft.com/office/powerpoint/2010/main" val="887527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noAutofit/>
          </a:bodyPr>
          <a:lstStyle/>
          <a:p>
            <a:r>
              <a:rPr lang="en-IE" sz="5400" dirty="0" smtClean="0"/>
              <a:t>How is death an ever present reality for Hamlet?</a:t>
            </a:r>
            <a:br>
              <a:rPr lang="en-IE" sz="5400" dirty="0" smtClean="0"/>
            </a:br>
            <a:endParaRPr lang="en-IE" sz="5400" dirty="0"/>
          </a:p>
        </p:txBody>
      </p:sp>
    </p:spTree>
    <p:extLst>
      <p:ext uri="{BB962C8B-B14F-4D97-AF65-F5344CB8AC3E}">
        <p14:creationId xmlns:p14="http://schemas.microsoft.com/office/powerpoint/2010/main" val="3041058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363272" cy="6264696"/>
          </a:xfrm>
        </p:spPr>
        <p:txBody>
          <a:bodyPr>
            <a:normAutofit/>
          </a:bodyPr>
          <a:lstStyle/>
          <a:p>
            <a:r>
              <a:rPr lang="en-IE" sz="3200" dirty="0"/>
              <a:t>For Hamlet, death is an ever-present reality. It is at the heart of the two main plots: Hamlet’s bereavement and consequent mental suffering are paralleled in Ophelia’s loss of her father and her subsequent madness.</a:t>
            </a:r>
          </a:p>
          <a:p>
            <a:r>
              <a:rPr lang="en-IE" sz="3200" dirty="0"/>
              <a:t>Violent grief, violent death in </a:t>
            </a:r>
            <a:r>
              <a:rPr lang="en-IE" sz="3200" i="1" dirty="0"/>
              <a:t>The Murder of </a:t>
            </a:r>
            <a:r>
              <a:rPr lang="en-IE" sz="3200" i="1" dirty="0" err="1"/>
              <a:t>Gonzago</a:t>
            </a:r>
            <a:r>
              <a:rPr lang="en-IE" sz="3200" dirty="0"/>
              <a:t> are a reflection of the events and emotions involving the King Hamlet – Claudius – Gertrude triangle.</a:t>
            </a:r>
          </a:p>
          <a:p>
            <a:r>
              <a:rPr lang="en-IE" sz="3200" dirty="0" smtClean="0"/>
              <a:t>Eight </a:t>
            </a:r>
            <a:r>
              <a:rPr lang="en-IE" sz="3200" dirty="0"/>
              <a:t>characters are killed and Ophelia buried before our eyes.</a:t>
            </a:r>
          </a:p>
          <a:p>
            <a:pPr marL="0" indent="0">
              <a:buNone/>
            </a:pPr>
            <a:endParaRPr lang="en-IE" sz="3200" dirty="0"/>
          </a:p>
        </p:txBody>
      </p:sp>
    </p:spTree>
    <p:extLst>
      <p:ext uri="{BB962C8B-B14F-4D97-AF65-F5344CB8AC3E}">
        <p14:creationId xmlns:p14="http://schemas.microsoft.com/office/powerpoint/2010/main" val="4003207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352928" cy="6192688"/>
          </a:xfrm>
        </p:spPr>
        <p:txBody>
          <a:bodyPr>
            <a:normAutofit/>
          </a:bodyPr>
          <a:lstStyle/>
          <a:p>
            <a:r>
              <a:rPr lang="en-IE" sz="3200" dirty="0"/>
              <a:t>The plot is set in motion by a particularly hideous death, graphically described by its ghostly victim.</a:t>
            </a:r>
          </a:p>
          <a:p>
            <a:r>
              <a:rPr lang="en-IE" sz="3200" dirty="0"/>
              <a:t>The activities of Fortinbras involve the slaughter of thousands of men.</a:t>
            </a:r>
          </a:p>
          <a:p>
            <a:r>
              <a:rPr lang="en-IE" sz="3200" dirty="0"/>
              <a:t>Hamlet sends Rosencrantz and Guildenstern to their deaths</a:t>
            </a:r>
            <a:r>
              <a:rPr lang="en-IE" sz="3200" dirty="0" smtClean="0"/>
              <a:t>.</a:t>
            </a:r>
            <a:endParaRPr lang="en-IE" sz="3200" dirty="0"/>
          </a:p>
        </p:txBody>
      </p:sp>
    </p:spTree>
    <p:extLst>
      <p:ext uri="{BB962C8B-B14F-4D97-AF65-F5344CB8AC3E}">
        <p14:creationId xmlns:p14="http://schemas.microsoft.com/office/powerpoint/2010/main" val="3209267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4186808" cy="5714999"/>
          </a:xfrm>
        </p:spPr>
        <p:txBody>
          <a:bodyPr>
            <a:normAutofit/>
          </a:bodyPr>
          <a:lstStyle/>
          <a:p>
            <a:pPr marL="0" indent="0" algn="ctr">
              <a:buNone/>
            </a:pPr>
            <a:r>
              <a:rPr lang="en-IE" sz="5400" dirty="0" smtClean="0"/>
              <a:t>How does Shakespeare deal with this ever present theme of death?</a:t>
            </a:r>
            <a:endParaRPr lang="en-IE" sz="5400" dirty="0"/>
          </a:p>
        </p:txBody>
      </p:sp>
    </p:spTree>
    <p:extLst>
      <p:ext uri="{BB962C8B-B14F-4D97-AF65-F5344CB8AC3E}">
        <p14:creationId xmlns:p14="http://schemas.microsoft.com/office/powerpoint/2010/main" val="2423813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84976" cy="6552728"/>
          </a:xfrm>
        </p:spPr>
        <p:txBody>
          <a:bodyPr>
            <a:normAutofit/>
          </a:bodyPr>
          <a:lstStyle/>
          <a:p>
            <a:r>
              <a:rPr lang="en-IE" sz="3200" dirty="0"/>
              <a:t>The treatment of death in </a:t>
            </a:r>
            <a:r>
              <a:rPr lang="en-IE" sz="3200" i="1" dirty="0"/>
              <a:t>Hamlet </a:t>
            </a:r>
            <a:r>
              <a:rPr lang="en-IE" sz="3200" dirty="0"/>
              <a:t>is more ambitious and adventurous than in the other tragedies of Shakespeare. In these, death is the end</a:t>
            </a:r>
            <a:r>
              <a:rPr lang="en-IE" sz="3200" dirty="0" smtClean="0"/>
              <a:t>.</a:t>
            </a:r>
          </a:p>
          <a:p>
            <a:endParaRPr lang="en-IE" sz="3200" dirty="0"/>
          </a:p>
          <a:p>
            <a:pPr marL="0" indent="0">
              <a:buNone/>
            </a:pPr>
            <a:endParaRPr lang="en-IE" sz="3200" dirty="0"/>
          </a:p>
          <a:p>
            <a:r>
              <a:rPr lang="en-IE" sz="3200" dirty="0"/>
              <a:t>The repulsive bodily effects of death are exposed to by Hamlet in his comment on the dead Polonius (“A certain convocation of politic worms are </a:t>
            </a:r>
            <a:r>
              <a:rPr lang="en-IE" sz="3200" dirty="0" err="1"/>
              <a:t>e’en</a:t>
            </a:r>
            <a:r>
              <a:rPr lang="en-IE" sz="3200" dirty="0"/>
              <a:t> at him” 4:3, 19-20). </a:t>
            </a:r>
          </a:p>
        </p:txBody>
      </p:sp>
    </p:spTree>
    <p:extLst>
      <p:ext uri="{BB962C8B-B14F-4D97-AF65-F5344CB8AC3E}">
        <p14:creationId xmlns:p14="http://schemas.microsoft.com/office/powerpoint/2010/main" val="2810685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665312"/>
            <a:ext cx="8640960" cy="6192688"/>
          </a:xfrm>
        </p:spPr>
        <p:txBody>
          <a:bodyPr>
            <a:noAutofit/>
          </a:bodyPr>
          <a:lstStyle/>
          <a:p>
            <a:r>
              <a:rPr lang="en-IE" sz="3200" dirty="0" smtClean="0"/>
              <a:t>Hamlet is much preoccupied with morbid reflections on bodily decay after death, particularly in relation to his enemies, visualising with relish how a king (one like Claudius) may go in procession, courtesy of the worms that eat him, “through the guts of a beggar” (4:3, 39-30).</a:t>
            </a:r>
          </a:p>
          <a:p>
            <a:pPr marL="0" indent="0">
              <a:buNone/>
            </a:pPr>
            <a:endParaRPr lang="en-IE" sz="3200" dirty="0" smtClean="0"/>
          </a:p>
          <a:p>
            <a:r>
              <a:rPr lang="en-IE" sz="3200" dirty="0" smtClean="0"/>
              <a:t>We </a:t>
            </a:r>
            <a:r>
              <a:rPr lang="en-IE" sz="3200" dirty="0"/>
              <a:t>know from the time when Claudius and Laertes formulate their plans against Hamlet’s life that his death is imminent; the long scene of Ophelia’s funeral keeps the issue in suspense for a time; but the same scene keeps the death theme before our minds.</a:t>
            </a:r>
          </a:p>
          <a:p>
            <a:endParaRPr lang="en-IE" sz="3200" dirty="0"/>
          </a:p>
        </p:txBody>
      </p:sp>
    </p:spTree>
    <p:extLst>
      <p:ext uri="{BB962C8B-B14F-4D97-AF65-F5344CB8AC3E}">
        <p14:creationId xmlns:p14="http://schemas.microsoft.com/office/powerpoint/2010/main" val="34702709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E" sz="5400" dirty="0" smtClean="0"/>
              <a:t>In what way is death presented in ‘Hamlet’?</a:t>
            </a:r>
            <a:endParaRPr lang="en-IE" sz="5400" dirty="0"/>
          </a:p>
        </p:txBody>
      </p:sp>
    </p:spTree>
    <p:extLst>
      <p:ext uri="{BB962C8B-B14F-4D97-AF65-F5344CB8AC3E}">
        <p14:creationId xmlns:p14="http://schemas.microsoft.com/office/powerpoint/2010/main" val="12336837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105</TotalTime>
  <Words>936</Words>
  <Application>Microsoft Office PowerPoint</Application>
  <PresentationFormat>On-screen Show (4:3)</PresentationFormat>
  <Paragraphs>54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Composite</vt:lpstr>
      <vt:lpstr>Hamlet: Themes and Issues</vt:lpstr>
      <vt:lpstr>Death</vt:lpstr>
      <vt:lpstr>How is death an ever present reality for Hamlet?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Hamlet: Themes and Issues</dc:title>
  <dc:creator>Ciara</dc:creator>
  <cp:lastModifiedBy>Ciara</cp:lastModifiedBy>
  <cp:revision>8</cp:revision>
  <dcterms:created xsi:type="dcterms:W3CDTF">2012-05-01T13:05:04Z</dcterms:created>
  <dcterms:modified xsi:type="dcterms:W3CDTF">2012-05-15T08:50:17Z</dcterms:modified>
</cp:coreProperties>
</file>