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66E37-8E37-4A80-A802-6A6169FD44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3FAEA69-DF51-4660-B007-8C7294D38A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A72C3A8-19AB-4919-88A9-147CD9E4EDC7}"/>
              </a:ext>
            </a:extLst>
          </p:cNvPr>
          <p:cNvSpPr>
            <a:spLocks noGrp="1"/>
          </p:cNvSpPr>
          <p:nvPr>
            <p:ph type="dt" sz="half" idx="10"/>
          </p:nvPr>
        </p:nvSpPr>
        <p:spPr/>
        <p:txBody>
          <a:bodyPr/>
          <a:lstStyle/>
          <a:p>
            <a:fld id="{F7A91D13-F24D-4A6C-92BA-055C8546A3D5}" type="datetimeFigureOut">
              <a:rPr lang="en-IE" smtClean="0"/>
              <a:t>11/05/2020</a:t>
            </a:fld>
            <a:endParaRPr lang="en-IE"/>
          </a:p>
        </p:txBody>
      </p:sp>
      <p:sp>
        <p:nvSpPr>
          <p:cNvPr id="5" name="Footer Placeholder 4">
            <a:extLst>
              <a:ext uri="{FF2B5EF4-FFF2-40B4-BE49-F238E27FC236}">
                <a16:creationId xmlns:a16="http://schemas.microsoft.com/office/drawing/2014/main" id="{1E07A1FA-4A37-4BFC-8AF5-9F1C1370A5D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148503A-90D7-459F-87EF-5A6270F649B0}"/>
              </a:ext>
            </a:extLst>
          </p:cNvPr>
          <p:cNvSpPr>
            <a:spLocks noGrp="1"/>
          </p:cNvSpPr>
          <p:nvPr>
            <p:ph type="sldNum" sz="quarter" idx="12"/>
          </p:nvPr>
        </p:nvSpPr>
        <p:spPr/>
        <p:txBody>
          <a:bodyPr/>
          <a:lstStyle/>
          <a:p>
            <a:fld id="{9D3F25E9-10D4-4B9A-BF79-329808DFBD20}" type="slidenum">
              <a:rPr lang="en-IE" smtClean="0"/>
              <a:t>‹#›</a:t>
            </a:fld>
            <a:endParaRPr lang="en-IE"/>
          </a:p>
        </p:txBody>
      </p:sp>
    </p:spTree>
    <p:extLst>
      <p:ext uri="{BB962C8B-B14F-4D97-AF65-F5344CB8AC3E}">
        <p14:creationId xmlns:p14="http://schemas.microsoft.com/office/powerpoint/2010/main" val="1310245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0A60E-B4CB-4CAE-BAFF-740E9B354BDD}"/>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D8F84AC-208E-43DB-BC5B-62526D0A23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14C735D-40C1-4A23-9497-18CA00EA1628}"/>
              </a:ext>
            </a:extLst>
          </p:cNvPr>
          <p:cNvSpPr>
            <a:spLocks noGrp="1"/>
          </p:cNvSpPr>
          <p:nvPr>
            <p:ph type="dt" sz="half" idx="10"/>
          </p:nvPr>
        </p:nvSpPr>
        <p:spPr/>
        <p:txBody>
          <a:bodyPr/>
          <a:lstStyle/>
          <a:p>
            <a:fld id="{F7A91D13-F24D-4A6C-92BA-055C8546A3D5}" type="datetimeFigureOut">
              <a:rPr lang="en-IE" smtClean="0"/>
              <a:t>11/05/2020</a:t>
            </a:fld>
            <a:endParaRPr lang="en-IE"/>
          </a:p>
        </p:txBody>
      </p:sp>
      <p:sp>
        <p:nvSpPr>
          <p:cNvPr id="5" name="Footer Placeholder 4">
            <a:extLst>
              <a:ext uri="{FF2B5EF4-FFF2-40B4-BE49-F238E27FC236}">
                <a16:creationId xmlns:a16="http://schemas.microsoft.com/office/drawing/2014/main" id="{F3BF9F39-5136-4C6E-B8C7-FF04A0B3EEE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B6D925E-A6D6-4E79-A433-BDDC4491DCE0}"/>
              </a:ext>
            </a:extLst>
          </p:cNvPr>
          <p:cNvSpPr>
            <a:spLocks noGrp="1"/>
          </p:cNvSpPr>
          <p:nvPr>
            <p:ph type="sldNum" sz="quarter" idx="12"/>
          </p:nvPr>
        </p:nvSpPr>
        <p:spPr/>
        <p:txBody>
          <a:bodyPr/>
          <a:lstStyle/>
          <a:p>
            <a:fld id="{9D3F25E9-10D4-4B9A-BF79-329808DFBD20}" type="slidenum">
              <a:rPr lang="en-IE" smtClean="0"/>
              <a:t>‹#›</a:t>
            </a:fld>
            <a:endParaRPr lang="en-IE"/>
          </a:p>
        </p:txBody>
      </p:sp>
    </p:spTree>
    <p:extLst>
      <p:ext uri="{BB962C8B-B14F-4D97-AF65-F5344CB8AC3E}">
        <p14:creationId xmlns:p14="http://schemas.microsoft.com/office/powerpoint/2010/main" val="1556553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00ED42-8241-41D9-9AA2-250778FDBB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31A7C987-C197-457E-8FBD-3B7D196D1F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8471A73-3D00-4BF0-8C45-D3963F3CE8C6}"/>
              </a:ext>
            </a:extLst>
          </p:cNvPr>
          <p:cNvSpPr>
            <a:spLocks noGrp="1"/>
          </p:cNvSpPr>
          <p:nvPr>
            <p:ph type="dt" sz="half" idx="10"/>
          </p:nvPr>
        </p:nvSpPr>
        <p:spPr/>
        <p:txBody>
          <a:bodyPr/>
          <a:lstStyle/>
          <a:p>
            <a:fld id="{F7A91D13-F24D-4A6C-92BA-055C8546A3D5}" type="datetimeFigureOut">
              <a:rPr lang="en-IE" smtClean="0"/>
              <a:t>11/05/2020</a:t>
            </a:fld>
            <a:endParaRPr lang="en-IE"/>
          </a:p>
        </p:txBody>
      </p:sp>
      <p:sp>
        <p:nvSpPr>
          <p:cNvPr id="5" name="Footer Placeholder 4">
            <a:extLst>
              <a:ext uri="{FF2B5EF4-FFF2-40B4-BE49-F238E27FC236}">
                <a16:creationId xmlns:a16="http://schemas.microsoft.com/office/drawing/2014/main" id="{8857A43A-9F08-4E69-8942-57C4179E918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1E27013-A776-4FD4-8BAC-AA860A8EEBD4}"/>
              </a:ext>
            </a:extLst>
          </p:cNvPr>
          <p:cNvSpPr>
            <a:spLocks noGrp="1"/>
          </p:cNvSpPr>
          <p:nvPr>
            <p:ph type="sldNum" sz="quarter" idx="12"/>
          </p:nvPr>
        </p:nvSpPr>
        <p:spPr/>
        <p:txBody>
          <a:bodyPr/>
          <a:lstStyle/>
          <a:p>
            <a:fld id="{9D3F25E9-10D4-4B9A-BF79-329808DFBD20}" type="slidenum">
              <a:rPr lang="en-IE" smtClean="0"/>
              <a:t>‹#›</a:t>
            </a:fld>
            <a:endParaRPr lang="en-IE"/>
          </a:p>
        </p:txBody>
      </p:sp>
    </p:spTree>
    <p:extLst>
      <p:ext uri="{BB962C8B-B14F-4D97-AF65-F5344CB8AC3E}">
        <p14:creationId xmlns:p14="http://schemas.microsoft.com/office/powerpoint/2010/main" val="2866242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76DC1-C61D-4E08-8390-2C59431B3D0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AB4B0FB-4248-470E-BAFC-8D84AB6F8D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B7F4EB1-BA2F-447B-B7A0-2560D40FD46B}"/>
              </a:ext>
            </a:extLst>
          </p:cNvPr>
          <p:cNvSpPr>
            <a:spLocks noGrp="1"/>
          </p:cNvSpPr>
          <p:nvPr>
            <p:ph type="dt" sz="half" idx="10"/>
          </p:nvPr>
        </p:nvSpPr>
        <p:spPr/>
        <p:txBody>
          <a:bodyPr/>
          <a:lstStyle/>
          <a:p>
            <a:fld id="{F7A91D13-F24D-4A6C-92BA-055C8546A3D5}" type="datetimeFigureOut">
              <a:rPr lang="en-IE" smtClean="0"/>
              <a:t>11/05/2020</a:t>
            </a:fld>
            <a:endParaRPr lang="en-IE"/>
          </a:p>
        </p:txBody>
      </p:sp>
      <p:sp>
        <p:nvSpPr>
          <p:cNvPr id="5" name="Footer Placeholder 4">
            <a:extLst>
              <a:ext uri="{FF2B5EF4-FFF2-40B4-BE49-F238E27FC236}">
                <a16:creationId xmlns:a16="http://schemas.microsoft.com/office/drawing/2014/main" id="{6D72DD26-48E6-4070-860A-97D752C6F6D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967A917-AE4C-422A-8368-6B84CAE6A572}"/>
              </a:ext>
            </a:extLst>
          </p:cNvPr>
          <p:cNvSpPr>
            <a:spLocks noGrp="1"/>
          </p:cNvSpPr>
          <p:nvPr>
            <p:ph type="sldNum" sz="quarter" idx="12"/>
          </p:nvPr>
        </p:nvSpPr>
        <p:spPr/>
        <p:txBody>
          <a:bodyPr/>
          <a:lstStyle/>
          <a:p>
            <a:fld id="{9D3F25E9-10D4-4B9A-BF79-329808DFBD20}" type="slidenum">
              <a:rPr lang="en-IE" smtClean="0"/>
              <a:t>‹#›</a:t>
            </a:fld>
            <a:endParaRPr lang="en-IE"/>
          </a:p>
        </p:txBody>
      </p:sp>
    </p:spTree>
    <p:extLst>
      <p:ext uri="{BB962C8B-B14F-4D97-AF65-F5344CB8AC3E}">
        <p14:creationId xmlns:p14="http://schemas.microsoft.com/office/powerpoint/2010/main" val="217037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9251E-6063-4161-AD5D-10603FBA87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0330885-386F-4965-81D1-365CC5BA28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1A2045-5E56-4763-909F-B200759DE5E4}"/>
              </a:ext>
            </a:extLst>
          </p:cNvPr>
          <p:cNvSpPr>
            <a:spLocks noGrp="1"/>
          </p:cNvSpPr>
          <p:nvPr>
            <p:ph type="dt" sz="half" idx="10"/>
          </p:nvPr>
        </p:nvSpPr>
        <p:spPr/>
        <p:txBody>
          <a:bodyPr/>
          <a:lstStyle/>
          <a:p>
            <a:fld id="{F7A91D13-F24D-4A6C-92BA-055C8546A3D5}" type="datetimeFigureOut">
              <a:rPr lang="en-IE" smtClean="0"/>
              <a:t>11/05/2020</a:t>
            </a:fld>
            <a:endParaRPr lang="en-IE"/>
          </a:p>
        </p:txBody>
      </p:sp>
      <p:sp>
        <p:nvSpPr>
          <p:cNvPr id="5" name="Footer Placeholder 4">
            <a:extLst>
              <a:ext uri="{FF2B5EF4-FFF2-40B4-BE49-F238E27FC236}">
                <a16:creationId xmlns:a16="http://schemas.microsoft.com/office/drawing/2014/main" id="{BF250066-2FCF-42CB-A618-D3103663943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F26EFEC-4EED-4FAB-85E1-43B6FF4DBC2A}"/>
              </a:ext>
            </a:extLst>
          </p:cNvPr>
          <p:cNvSpPr>
            <a:spLocks noGrp="1"/>
          </p:cNvSpPr>
          <p:nvPr>
            <p:ph type="sldNum" sz="quarter" idx="12"/>
          </p:nvPr>
        </p:nvSpPr>
        <p:spPr/>
        <p:txBody>
          <a:bodyPr/>
          <a:lstStyle/>
          <a:p>
            <a:fld id="{9D3F25E9-10D4-4B9A-BF79-329808DFBD20}" type="slidenum">
              <a:rPr lang="en-IE" smtClean="0"/>
              <a:t>‹#›</a:t>
            </a:fld>
            <a:endParaRPr lang="en-IE"/>
          </a:p>
        </p:txBody>
      </p:sp>
    </p:spTree>
    <p:extLst>
      <p:ext uri="{BB962C8B-B14F-4D97-AF65-F5344CB8AC3E}">
        <p14:creationId xmlns:p14="http://schemas.microsoft.com/office/powerpoint/2010/main" val="3975039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F24F9-08E4-406F-8FD7-7C54CFD6E83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E183FF7-27ED-4AE4-81CE-01B1B479CE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B80D4AC6-0F81-4FAE-8092-8427E47F33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2FB11DA3-979D-4919-9ACE-7162E2F4FE97}"/>
              </a:ext>
            </a:extLst>
          </p:cNvPr>
          <p:cNvSpPr>
            <a:spLocks noGrp="1"/>
          </p:cNvSpPr>
          <p:nvPr>
            <p:ph type="dt" sz="half" idx="10"/>
          </p:nvPr>
        </p:nvSpPr>
        <p:spPr/>
        <p:txBody>
          <a:bodyPr/>
          <a:lstStyle/>
          <a:p>
            <a:fld id="{F7A91D13-F24D-4A6C-92BA-055C8546A3D5}" type="datetimeFigureOut">
              <a:rPr lang="en-IE" smtClean="0"/>
              <a:t>11/05/2020</a:t>
            </a:fld>
            <a:endParaRPr lang="en-IE"/>
          </a:p>
        </p:txBody>
      </p:sp>
      <p:sp>
        <p:nvSpPr>
          <p:cNvPr id="6" name="Footer Placeholder 5">
            <a:extLst>
              <a:ext uri="{FF2B5EF4-FFF2-40B4-BE49-F238E27FC236}">
                <a16:creationId xmlns:a16="http://schemas.microsoft.com/office/drawing/2014/main" id="{D1B0D32F-27E8-465B-80E8-06B98CDF1A4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28A39B7-80F6-4EEE-B773-EF0ABA12F877}"/>
              </a:ext>
            </a:extLst>
          </p:cNvPr>
          <p:cNvSpPr>
            <a:spLocks noGrp="1"/>
          </p:cNvSpPr>
          <p:nvPr>
            <p:ph type="sldNum" sz="quarter" idx="12"/>
          </p:nvPr>
        </p:nvSpPr>
        <p:spPr/>
        <p:txBody>
          <a:bodyPr/>
          <a:lstStyle/>
          <a:p>
            <a:fld id="{9D3F25E9-10D4-4B9A-BF79-329808DFBD20}" type="slidenum">
              <a:rPr lang="en-IE" smtClean="0"/>
              <a:t>‹#›</a:t>
            </a:fld>
            <a:endParaRPr lang="en-IE"/>
          </a:p>
        </p:txBody>
      </p:sp>
    </p:spTree>
    <p:extLst>
      <p:ext uri="{BB962C8B-B14F-4D97-AF65-F5344CB8AC3E}">
        <p14:creationId xmlns:p14="http://schemas.microsoft.com/office/powerpoint/2010/main" val="3679306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95B1-CC1A-4253-8DCB-C10464A53841}"/>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06EE0E4-9810-4742-80A6-11D25C3E67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279765-5513-400F-8E09-0311261486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6C2816A9-235B-425B-B016-2C0149290F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E868CD-697F-46C6-840F-82A3595AA7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7BEFCAEF-FE21-4046-A4F8-F67254616E09}"/>
              </a:ext>
            </a:extLst>
          </p:cNvPr>
          <p:cNvSpPr>
            <a:spLocks noGrp="1"/>
          </p:cNvSpPr>
          <p:nvPr>
            <p:ph type="dt" sz="half" idx="10"/>
          </p:nvPr>
        </p:nvSpPr>
        <p:spPr/>
        <p:txBody>
          <a:bodyPr/>
          <a:lstStyle/>
          <a:p>
            <a:fld id="{F7A91D13-F24D-4A6C-92BA-055C8546A3D5}" type="datetimeFigureOut">
              <a:rPr lang="en-IE" smtClean="0"/>
              <a:t>11/05/2020</a:t>
            </a:fld>
            <a:endParaRPr lang="en-IE"/>
          </a:p>
        </p:txBody>
      </p:sp>
      <p:sp>
        <p:nvSpPr>
          <p:cNvPr id="8" name="Footer Placeholder 7">
            <a:extLst>
              <a:ext uri="{FF2B5EF4-FFF2-40B4-BE49-F238E27FC236}">
                <a16:creationId xmlns:a16="http://schemas.microsoft.com/office/drawing/2014/main" id="{57A2938C-821A-49DA-A5ED-112283D275C4}"/>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D46CC3F1-7A32-47EE-A33F-2B6442069831}"/>
              </a:ext>
            </a:extLst>
          </p:cNvPr>
          <p:cNvSpPr>
            <a:spLocks noGrp="1"/>
          </p:cNvSpPr>
          <p:nvPr>
            <p:ph type="sldNum" sz="quarter" idx="12"/>
          </p:nvPr>
        </p:nvSpPr>
        <p:spPr/>
        <p:txBody>
          <a:bodyPr/>
          <a:lstStyle/>
          <a:p>
            <a:fld id="{9D3F25E9-10D4-4B9A-BF79-329808DFBD20}" type="slidenum">
              <a:rPr lang="en-IE" smtClean="0"/>
              <a:t>‹#›</a:t>
            </a:fld>
            <a:endParaRPr lang="en-IE"/>
          </a:p>
        </p:txBody>
      </p:sp>
    </p:spTree>
    <p:extLst>
      <p:ext uri="{BB962C8B-B14F-4D97-AF65-F5344CB8AC3E}">
        <p14:creationId xmlns:p14="http://schemas.microsoft.com/office/powerpoint/2010/main" val="4039513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DC86-FBFD-475D-BC7A-DC1062655A51}"/>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051F3537-EE89-4FD1-9972-38E0E7D8466A}"/>
              </a:ext>
            </a:extLst>
          </p:cNvPr>
          <p:cNvSpPr>
            <a:spLocks noGrp="1"/>
          </p:cNvSpPr>
          <p:nvPr>
            <p:ph type="dt" sz="half" idx="10"/>
          </p:nvPr>
        </p:nvSpPr>
        <p:spPr/>
        <p:txBody>
          <a:bodyPr/>
          <a:lstStyle/>
          <a:p>
            <a:fld id="{F7A91D13-F24D-4A6C-92BA-055C8546A3D5}" type="datetimeFigureOut">
              <a:rPr lang="en-IE" smtClean="0"/>
              <a:t>11/05/2020</a:t>
            </a:fld>
            <a:endParaRPr lang="en-IE"/>
          </a:p>
        </p:txBody>
      </p:sp>
      <p:sp>
        <p:nvSpPr>
          <p:cNvPr id="4" name="Footer Placeholder 3">
            <a:extLst>
              <a:ext uri="{FF2B5EF4-FFF2-40B4-BE49-F238E27FC236}">
                <a16:creationId xmlns:a16="http://schemas.microsoft.com/office/drawing/2014/main" id="{54668436-C0ED-47D4-8963-6E39F9BC76EB}"/>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44B4CE97-FDF5-4369-90EF-60BFE43F31C5}"/>
              </a:ext>
            </a:extLst>
          </p:cNvPr>
          <p:cNvSpPr>
            <a:spLocks noGrp="1"/>
          </p:cNvSpPr>
          <p:nvPr>
            <p:ph type="sldNum" sz="quarter" idx="12"/>
          </p:nvPr>
        </p:nvSpPr>
        <p:spPr/>
        <p:txBody>
          <a:bodyPr/>
          <a:lstStyle/>
          <a:p>
            <a:fld id="{9D3F25E9-10D4-4B9A-BF79-329808DFBD20}" type="slidenum">
              <a:rPr lang="en-IE" smtClean="0"/>
              <a:t>‹#›</a:t>
            </a:fld>
            <a:endParaRPr lang="en-IE"/>
          </a:p>
        </p:txBody>
      </p:sp>
    </p:spTree>
    <p:extLst>
      <p:ext uri="{BB962C8B-B14F-4D97-AF65-F5344CB8AC3E}">
        <p14:creationId xmlns:p14="http://schemas.microsoft.com/office/powerpoint/2010/main" val="3871843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BA8B78-701D-4F1C-87D3-25D99D55133C}"/>
              </a:ext>
            </a:extLst>
          </p:cNvPr>
          <p:cNvSpPr>
            <a:spLocks noGrp="1"/>
          </p:cNvSpPr>
          <p:nvPr>
            <p:ph type="dt" sz="half" idx="10"/>
          </p:nvPr>
        </p:nvSpPr>
        <p:spPr/>
        <p:txBody>
          <a:bodyPr/>
          <a:lstStyle/>
          <a:p>
            <a:fld id="{F7A91D13-F24D-4A6C-92BA-055C8546A3D5}" type="datetimeFigureOut">
              <a:rPr lang="en-IE" smtClean="0"/>
              <a:t>11/05/2020</a:t>
            </a:fld>
            <a:endParaRPr lang="en-IE"/>
          </a:p>
        </p:txBody>
      </p:sp>
      <p:sp>
        <p:nvSpPr>
          <p:cNvPr id="3" name="Footer Placeholder 2">
            <a:extLst>
              <a:ext uri="{FF2B5EF4-FFF2-40B4-BE49-F238E27FC236}">
                <a16:creationId xmlns:a16="http://schemas.microsoft.com/office/drawing/2014/main" id="{969AE94D-9E8D-4550-BC4E-D40254BA4F52}"/>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AB34911F-9B93-447C-92B6-809F3B347182}"/>
              </a:ext>
            </a:extLst>
          </p:cNvPr>
          <p:cNvSpPr>
            <a:spLocks noGrp="1"/>
          </p:cNvSpPr>
          <p:nvPr>
            <p:ph type="sldNum" sz="quarter" idx="12"/>
          </p:nvPr>
        </p:nvSpPr>
        <p:spPr/>
        <p:txBody>
          <a:bodyPr/>
          <a:lstStyle/>
          <a:p>
            <a:fld id="{9D3F25E9-10D4-4B9A-BF79-329808DFBD20}" type="slidenum">
              <a:rPr lang="en-IE" smtClean="0"/>
              <a:t>‹#›</a:t>
            </a:fld>
            <a:endParaRPr lang="en-IE"/>
          </a:p>
        </p:txBody>
      </p:sp>
    </p:spTree>
    <p:extLst>
      <p:ext uri="{BB962C8B-B14F-4D97-AF65-F5344CB8AC3E}">
        <p14:creationId xmlns:p14="http://schemas.microsoft.com/office/powerpoint/2010/main" val="818041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43790-C612-4EC1-8DB4-1ABD3DC719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A8041938-64E0-4583-AC73-AA49ADA505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ECC6CA82-E135-4890-9D1A-8D773F53A6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418376-C052-45F2-BB71-9B0D4D74D126}"/>
              </a:ext>
            </a:extLst>
          </p:cNvPr>
          <p:cNvSpPr>
            <a:spLocks noGrp="1"/>
          </p:cNvSpPr>
          <p:nvPr>
            <p:ph type="dt" sz="half" idx="10"/>
          </p:nvPr>
        </p:nvSpPr>
        <p:spPr/>
        <p:txBody>
          <a:bodyPr/>
          <a:lstStyle/>
          <a:p>
            <a:fld id="{F7A91D13-F24D-4A6C-92BA-055C8546A3D5}" type="datetimeFigureOut">
              <a:rPr lang="en-IE" smtClean="0"/>
              <a:t>11/05/2020</a:t>
            </a:fld>
            <a:endParaRPr lang="en-IE"/>
          </a:p>
        </p:txBody>
      </p:sp>
      <p:sp>
        <p:nvSpPr>
          <p:cNvPr id="6" name="Footer Placeholder 5">
            <a:extLst>
              <a:ext uri="{FF2B5EF4-FFF2-40B4-BE49-F238E27FC236}">
                <a16:creationId xmlns:a16="http://schemas.microsoft.com/office/drawing/2014/main" id="{2332EC93-E19B-4E2B-A5EF-E65DA4761A2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C442EA2-1FD7-48BA-81FC-A3BB50AF0D87}"/>
              </a:ext>
            </a:extLst>
          </p:cNvPr>
          <p:cNvSpPr>
            <a:spLocks noGrp="1"/>
          </p:cNvSpPr>
          <p:nvPr>
            <p:ph type="sldNum" sz="quarter" idx="12"/>
          </p:nvPr>
        </p:nvSpPr>
        <p:spPr/>
        <p:txBody>
          <a:bodyPr/>
          <a:lstStyle/>
          <a:p>
            <a:fld id="{9D3F25E9-10D4-4B9A-BF79-329808DFBD20}" type="slidenum">
              <a:rPr lang="en-IE" smtClean="0"/>
              <a:t>‹#›</a:t>
            </a:fld>
            <a:endParaRPr lang="en-IE"/>
          </a:p>
        </p:txBody>
      </p:sp>
    </p:spTree>
    <p:extLst>
      <p:ext uri="{BB962C8B-B14F-4D97-AF65-F5344CB8AC3E}">
        <p14:creationId xmlns:p14="http://schemas.microsoft.com/office/powerpoint/2010/main" val="3573540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8C99E-C2C5-4A1E-90E5-9BE10F7AB0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8A862B1A-1E9A-4951-9C47-637C724EC5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2E9DC051-58AC-42A9-A2CD-D33036E282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13225E-2CAF-4532-8E1C-CE305C00943A}"/>
              </a:ext>
            </a:extLst>
          </p:cNvPr>
          <p:cNvSpPr>
            <a:spLocks noGrp="1"/>
          </p:cNvSpPr>
          <p:nvPr>
            <p:ph type="dt" sz="half" idx="10"/>
          </p:nvPr>
        </p:nvSpPr>
        <p:spPr/>
        <p:txBody>
          <a:bodyPr/>
          <a:lstStyle/>
          <a:p>
            <a:fld id="{F7A91D13-F24D-4A6C-92BA-055C8546A3D5}" type="datetimeFigureOut">
              <a:rPr lang="en-IE" smtClean="0"/>
              <a:t>11/05/2020</a:t>
            </a:fld>
            <a:endParaRPr lang="en-IE"/>
          </a:p>
        </p:txBody>
      </p:sp>
      <p:sp>
        <p:nvSpPr>
          <p:cNvPr id="6" name="Footer Placeholder 5">
            <a:extLst>
              <a:ext uri="{FF2B5EF4-FFF2-40B4-BE49-F238E27FC236}">
                <a16:creationId xmlns:a16="http://schemas.microsoft.com/office/drawing/2014/main" id="{E2BD8E7A-B0CE-4D10-A1DF-1E7508D6E38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A809867-F8FD-4A5C-85A1-C9DEEAC0F744}"/>
              </a:ext>
            </a:extLst>
          </p:cNvPr>
          <p:cNvSpPr>
            <a:spLocks noGrp="1"/>
          </p:cNvSpPr>
          <p:nvPr>
            <p:ph type="sldNum" sz="quarter" idx="12"/>
          </p:nvPr>
        </p:nvSpPr>
        <p:spPr/>
        <p:txBody>
          <a:bodyPr/>
          <a:lstStyle/>
          <a:p>
            <a:fld id="{9D3F25E9-10D4-4B9A-BF79-329808DFBD20}" type="slidenum">
              <a:rPr lang="en-IE" smtClean="0"/>
              <a:t>‹#›</a:t>
            </a:fld>
            <a:endParaRPr lang="en-IE"/>
          </a:p>
        </p:txBody>
      </p:sp>
    </p:spTree>
    <p:extLst>
      <p:ext uri="{BB962C8B-B14F-4D97-AF65-F5344CB8AC3E}">
        <p14:creationId xmlns:p14="http://schemas.microsoft.com/office/powerpoint/2010/main" val="99044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14B65A-39CC-43E1-A20C-B930889D75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2AEED16-9057-4A86-82D1-F2A3AAB98C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C2ABB2F-9E22-4B7E-8273-0C19F7E6D6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91D13-F24D-4A6C-92BA-055C8546A3D5}" type="datetimeFigureOut">
              <a:rPr lang="en-IE" smtClean="0"/>
              <a:t>11/05/2020</a:t>
            </a:fld>
            <a:endParaRPr lang="en-IE"/>
          </a:p>
        </p:txBody>
      </p:sp>
      <p:sp>
        <p:nvSpPr>
          <p:cNvPr id="5" name="Footer Placeholder 4">
            <a:extLst>
              <a:ext uri="{FF2B5EF4-FFF2-40B4-BE49-F238E27FC236}">
                <a16:creationId xmlns:a16="http://schemas.microsoft.com/office/drawing/2014/main" id="{2DA4D3E5-1406-45F8-83E2-519A705DAC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D86589A6-3995-4C03-9F9D-BB946C2BBD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F25E9-10D4-4B9A-BF79-329808DFBD20}" type="slidenum">
              <a:rPr lang="en-IE" smtClean="0"/>
              <a:t>‹#›</a:t>
            </a:fld>
            <a:endParaRPr lang="en-IE"/>
          </a:p>
        </p:txBody>
      </p:sp>
    </p:spTree>
    <p:extLst>
      <p:ext uri="{BB962C8B-B14F-4D97-AF65-F5344CB8AC3E}">
        <p14:creationId xmlns:p14="http://schemas.microsoft.com/office/powerpoint/2010/main" val="3256001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Greco-Turkish_War_(1919%E2%80%931922)"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cecitermisteri.blogspot.com/2012/06/tafsir-mimpi-mimpi-kematian-seseorang.html"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commons.wikimedia.org/wiki/File:Pearl_Harbor_Attack,_7_December_1941_-_80-G-K-13513.tiff"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poemanalysis.com/category/siegfried-sasso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defenceimages/8006472427"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n.m.wikipedia.org/wiki/Second_Chechen_War" TargetMode="External"/><Relationship Id="rId7" Type="http://schemas.openxmlformats.org/officeDocument/2006/relationships/hyperlink" Target="https://creativecommons.org/licenses/by-sa/3.0/"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poemanalysis.com/glossary/imagery/" TargetMode="External"/><Relationship Id="rId5" Type="http://schemas.openxmlformats.org/officeDocument/2006/relationships/hyperlink" Target="https://poemanalysis.com/glossary/enjambment/" TargetMode="External"/><Relationship Id="rId4" Type="http://schemas.openxmlformats.org/officeDocument/2006/relationships/hyperlink" Target="https://poemanalysis.com/glossary/alliterat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poemanalysis.com/glossary/tone/" TargetMode="Externa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www.flickr.com/photos/jeffkrause/9361472143/"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ccftech.com/battlefield-4-multiplayer-trailer-shows-maps-intense-multiplayer-action/"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File:Insignia,_number_plate,_tank,_General_Military_Vehicle_Emblem,_track,_aerial,_automobile,_Hungarian_brand,_military_Fortepan_72478_crop.jpg"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poemanalysis.com/glossary/personificati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dvidshub.net/news/136768/living-history-detachment-brings-life-marine-corps-legacy-reading-pa"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lfgss.com/thread93730-24.html/"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26BDCA6B-3C9C-4213-A0D9-30BD5F0B07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8426302" cy="6858000"/>
          </a:xfrm>
          <a:custGeom>
            <a:avLst/>
            <a:gdLst>
              <a:gd name="connsiteX0" fmla="*/ 184095 w 8426302"/>
              <a:gd name="connsiteY0" fmla="*/ 6858000 h 6858000"/>
              <a:gd name="connsiteX1" fmla="*/ 8426302 w 8426302"/>
              <a:gd name="connsiteY1" fmla="*/ 6858000 h 6858000"/>
              <a:gd name="connsiteX2" fmla="*/ 8426302 w 8426302"/>
              <a:gd name="connsiteY2" fmla="*/ 0 h 6858000"/>
              <a:gd name="connsiteX3" fmla="*/ 2743435 w 8426302"/>
              <a:gd name="connsiteY3" fmla="*/ 0 h 6858000"/>
              <a:gd name="connsiteX4" fmla="*/ 2688451 w 8426302"/>
              <a:gd name="connsiteY4" fmla="*/ 37385 h 6858000"/>
              <a:gd name="connsiteX5" fmla="*/ 0 w 8426302"/>
              <a:gd name="connsiteY5" fmla="*/ 5321277 h 6858000"/>
              <a:gd name="connsiteX6" fmla="*/ 116943 w 8426302"/>
              <a:gd name="connsiteY6" fmla="*/ 65584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6302" h="6858000">
                <a:moveTo>
                  <a:pt x="184095" y="6858000"/>
                </a:moveTo>
                <a:lnTo>
                  <a:pt x="8426302" y="6858000"/>
                </a:lnTo>
                <a:lnTo>
                  <a:pt x="8426302" y="0"/>
                </a:lnTo>
                <a:lnTo>
                  <a:pt x="2743435" y="0"/>
                </a:lnTo>
                <a:lnTo>
                  <a:pt x="2688451" y="37385"/>
                </a:lnTo>
                <a:cubicBezTo>
                  <a:pt x="1058888" y="1225893"/>
                  <a:pt x="0" y="3149927"/>
                  <a:pt x="0" y="5321277"/>
                </a:cubicBezTo>
                <a:cubicBezTo>
                  <a:pt x="0" y="5744268"/>
                  <a:pt x="40184" y="6157873"/>
                  <a:pt x="116943" y="655848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FDA12F62-867F-4684-B28B-E085D09DC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8174932" cy="6858000"/>
          </a:xfrm>
          <a:custGeom>
            <a:avLst/>
            <a:gdLst>
              <a:gd name="connsiteX0" fmla="*/ 190266 w 8174932"/>
              <a:gd name="connsiteY0" fmla="*/ 6858000 h 6858000"/>
              <a:gd name="connsiteX1" fmla="*/ 8174932 w 8174932"/>
              <a:gd name="connsiteY1" fmla="*/ 6858000 h 6858000"/>
              <a:gd name="connsiteX2" fmla="*/ 8174932 w 8174932"/>
              <a:gd name="connsiteY2" fmla="*/ 0 h 6858000"/>
              <a:gd name="connsiteX3" fmla="*/ 2944847 w 8174932"/>
              <a:gd name="connsiteY3" fmla="*/ 0 h 6858000"/>
              <a:gd name="connsiteX4" fmla="*/ 2646373 w 8174932"/>
              <a:gd name="connsiteY4" fmla="*/ 196447 h 6858000"/>
              <a:gd name="connsiteX5" fmla="*/ 0 w 8174932"/>
              <a:gd name="connsiteY5" fmla="*/ 5321277 h 6858000"/>
              <a:gd name="connsiteX6" fmla="*/ 112445 w 8174932"/>
              <a:gd name="connsiteY6" fmla="*/ 65108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4932" h="6858000">
                <a:moveTo>
                  <a:pt x="190266" y="6858000"/>
                </a:moveTo>
                <a:lnTo>
                  <a:pt x="8174932" y="6858000"/>
                </a:lnTo>
                <a:lnTo>
                  <a:pt x="8174932" y="0"/>
                </a:lnTo>
                <a:lnTo>
                  <a:pt x="2944847" y="0"/>
                </a:lnTo>
                <a:lnTo>
                  <a:pt x="2646373" y="196447"/>
                </a:lnTo>
                <a:cubicBezTo>
                  <a:pt x="1044779" y="1335395"/>
                  <a:pt x="0" y="3206327"/>
                  <a:pt x="0" y="5321277"/>
                </a:cubicBezTo>
                <a:cubicBezTo>
                  <a:pt x="0" y="5727999"/>
                  <a:pt x="38639" y="6125696"/>
                  <a:pt x="112445" y="6510898"/>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1F8B190-C5E7-4B71-A8BB-A6A701D6D24F}"/>
              </a:ext>
            </a:extLst>
          </p:cNvPr>
          <p:cNvSpPr>
            <a:spLocks noGrp="1"/>
          </p:cNvSpPr>
          <p:nvPr>
            <p:ph type="ctrTitle"/>
          </p:nvPr>
        </p:nvSpPr>
        <p:spPr>
          <a:xfrm>
            <a:off x="804672" y="234110"/>
            <a:ext cx="5936370" cy="3466213"/>
          </a:xfrm>
        </p:spPr>
        <p:txBody>
          <a:bodyPr anchor="b">
            <a:normAutofit/>
          </a:bodyPr>
          <a:lstStyle/>
          <a:p>
            <a:pPr algn="l"/>
            <a:r>
              <a:rPr lang="en-IE" sz="7200">
                <a:solidFill>
                  <a:srgbClr val="FFFFFF"/>
                </a:solidFill>
              </a:rPr>
              <a:t>Attack / Going Over the Top</a:t>
            </a:r>
          </a:p>
        </p:txBody>
      </p:sp>
      <p:sp>
        <p:nvSpPr>
          <p:cNvPr id="3" name="Subtitle 2">
            <a:extLst>
              <a:ext uri="{FF2B5EF4-FFF2-40B4-BE49-F238E27FC236}">
                <a16:creationId xmlns:a16="http://schemas.microsoft.com/office/drawing/2014/main" id="{EF4ECCA5-FF21-4A81-8927-55EE8D9BA2F8}"/>
              </a:ext>
            </a:extLst>
          </p:cNvPr>
          <p:cNvSpPr>
            <a:spLocks noGrp="1"/>
          </p:cNvSpPr>
          <p:nvPr>
            <p:ph type="subTitle" idx="1"/>
          </p:nvPr>
        </p:nvSpPr>
        <p:spPr>
          <a:xfrm>
            <a:off x="804672" y="4180354"/>
            <a:ext cx="5649289" cy="1279978"/>
          </a:xfrm>
        </p:spPr>
        <p:txBody>
          <a:bodyPr anchor="t">
            <a:normAutofit/>
          </a:bodyPr>
          <a:lstStyle/>
          <a:p>
            <a:pPr algn="l"/>
            <a:r>
              <a:rPr lang="en-IE" sz="3600" dirty="0">
                <a:solidFill>
                  <a:srgbClr val="FFFFFF"/>
                </a:solidFill>
              </a:rPr>
              <a:t>Siegfried Sassoon</a:t>
            </a:r>
          </a:p>
        </p:txBody>
      </p:sp>
    </p:spTree>
    <p:extLst>
      <p:ext uri="{BB962C8B-B14F-4D97-AF65-F5344CB8AC3E}">
        <p14:creationId xmlns:p14="http://schemas.microsoft.com/office/powerpoint/2010/main" val="413767632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0DFA0FD-AB28-4B25-B870-4D2BBC35B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an old photo of a horse&#10;&#10;Description automatically generated">
            <a:extLst>
              <a:ext uri="{FF2B5EF4-FFF2-40B4-BE49-F238E27FC236}">
                <a16:creationId xmlns:a16="http://schemas.microsoft.com/office/drawing/2014/main" id="{2913223A-7E18-47EB-8409-9ACB5F342F5C}"/>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510" r="5534" b="2"/>
          <a:stretch/>
        </p:blipFill>
        <p:spPr>
          <a:xfrm>
            <a:off x="5833976" y="10"/>
            <a:ext cx="6394152" cy="6857990"/>
          </a:xfrm>
          <a:prstGeom prst="rect">
            <a:avLst/>
          </a:prstGeom>
        </p:spPr>
      </p:pic>
      <p:grpSp>
        <p:nvGrpSpPr>
          <p:cNvPr id="13" name="Group 12">
            <a:extLst>
              <a:ext uri="{FF2B5EF4-FFF2-40B4-BE49-F238E27FC236}">
                <a16:creationId xmlns:a16="http://schemas.microsoft.com/office/drawing/2014/main" id="{0D628DFB-9CD1-4E2B-8B44-9FDF7E80F6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9564" y="0"/>
            <a:ext cx="6648564" cy="6858000"/>
            <a:chOff x="5705128" y="0"/>
            <a:chExt cx="6648564" cy="6858000"/>
          </a:xfrm>
        </p:grpSpPr>
        <p:sp>
          <p:nvSpPr>
            <p:cNvPr id="14" name="Freeform: Shape 13">
              <a:extLst>
                <a:ext uri="{FF2B5EF4-FFF2-40B4-BE49-F238E27FC236}">
                  <a16:creationId xmlns:a16="http://schemas.microsoft.com/office/drawing/2014/main" id="{4CB07514-66C4-498E-85FA-6CCDFB253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8018" y="0"/>
              <a:ext cx="6485674" cy="6858000"/>
            </a:xfrm>
            <a:custGeom>
              <a:avLst/>
              <a:gdLst>
                <a:gd name="connsiteX0" fmla="*/ 1720317 w 6237794"/>
                <a:gd name="connsiteY0" fmla="*/ 0 h 6858000"/>
                <a:gd name="connsiteX1" fmla="*/ 2433560 w 6237794"/>
                <a:gd name="connsiteY1" fmla="*/ 0 h 6858000"/>
                <a:gd name="connsiteX2" fmla="*/ 2351473 w 6237794"/>
                <a:gd name="connsiteY2" fmla="*/ 41605 h 6858000"/>
                <a:gd name="connsiteX3" fmla="*/ 1473152 w 6237794"/>
                <a:gd name="connsiteY3" fmla="*/ 667521 h 6858000"/>
                <a:gd name="connsiteX4" fmla="*/ 982876 w 6237794"/>
                <a:gd name="connsiteY4" fmla="*/ 1193803 h 6858000"/>
                <a:gd name="connsiteX5" fmla="*/ 595242 w 6237794"/>
                <a:gd name="connsiteY5" fmla="*/ 1798192 h 6858000"/>
                <a:gd name="connsiteX6" fmla="*/ 332174 w 6237794"/>
                <a:gd name="connsiteY6" fmla="*/ 2466315 h 6858000"/>
                <a:gd name="connsiteX7" fmla="*/ 236500 w 6237794"/>
                <a:gd name="connsiteY7" fmla="*/ 3178573 h 6858000"/>
                <a:gd name="connsiteX8" fmla="*/ 276860 w 6237794"/>
                <a:gd name="connsiteY8" fmla="*/ 3527298 h 6858000"/>
                <a:gd name="connsiteX9" fmla="*/ 396054 w 6237794"/>
                <a:gd name="connsiteY9" fmla="*/ 3853520 h 6858000"/>
                <a:gd name="connsiteX10" fmla="*/ 479243 w 6237794"/>
                <a:gd name="connsiteY10" fmla="*/ 4007121 h 6858000"/>
                <a:gd name="connsiteX11" fmla="*/ 574772 w 6237794"/>
                <a:gd name="connsiteY11" fmla="*/ 4155787 h 6858000"/>
                <a:gd name="connsiteX12" fmla="*/ 795447 w 6237794"/>
                <a:gd name="connsiteY12" fmla="*/ 4443100 h 6858000"/>
                <a:gd name="connsiteX13" fmla="*/ 1034270 w 6237794"/>
                <a:gd name="connsiteY13" fmla="*/ 4732591 h 6858000"/>
                <a:gd name="connsiteX14" fmla="*/ 1153028 w 6237794"/>
                <a:gd name="connsiteY14" fmla="*/ 4883725 h 6858000"/>
                <a:gd name="connsiteX15" fmla="*/ 1210084 w 6237794"/>
                <a:gd name="connsiteY15" fmla="*/ 4957912 h 6858000"/>
                <a:gd name="connsiteX16" fmla="*/ 1265979 w 6237794"/>
                <a:gd name="connsiteY16" fmla="*/ 5028906 h 6858000"/>
                <a:gd name="connsiteX17" fmla="*/ 1746238 w 6237794"/>
                <a:gd name="connsiteY17" fmla="*/ 5553590 h 6858000"/>
                <a:gd name="connsiteX18" fmla="*/ 2001611 w 6237794"/>
                <a:gd name="connsiteY18" fmla="*/ 5789654 h 6858000"/>
                <a:gd name="connsiteX19" fmla="*/ 2269035 w 6237794"/>
                <a:gd name="connsiteY19" fmla="*/ 6007280 h 6858000"/>
                <a:gd name="connsiteX20" fmla="*/ 2866455 w 6237794"/>
                <a:gd name="connsiteY20" fmla="*/ 6351505 h 6858000"/>
                <a:gd name="connsiteX21" fmla="*/ 3200661 w 6237794"/>
                <a:gd name="connsiteY21" fmla="*/ 6448777 h 6858000"/>
                <a:gd name="connsiteX22" fmla="*/ 3286318 w 6237794"/>
                <a:gd name="connsiteY22" fmla="*/ 6465908 h 6858000"/>
                <a:gd name="connsiteX23" fmla="*/ 3372701 w 6237794"/>
                <a:gd name="connsiteY23" fmla="*/ 6480281 h 6858000"/>
                <a:gd name="connsiteX24" fmla="*/ 3547063 w 6237794"/>
                <a:gd name="connsiteY24" fmla="*/ 6500896 h 6858000"/>
                <a:gd name="connsiteX25" fmla="*/ 3634753 w 6237794"/>
                <a:gd name="connsiteY25" fmla="*/ 6507575 h 6858000"/>
                <a:gd name="connsiteX26" fmla="*/ 3722733 w 6237794"/>
                <a:gd name="connsiteY26" fmla="*/ 6512221 h 6858000"/>
                <a:gd name="connsiteX27" fmla="*/ 3811003 w 6237794"/>
                <a:gd name="connsiteY27" fmla="*/ 6514253 h 6858000"/>
                <a:gd name="connsiteX28" fmla="*/ 3899418 w 6237794"/>
                <a:gd name="connsiteY28" fmla="*/ 6513817 h 6858000"/>
                <a:gd name="connsiteX29" fmla="*/ 3943698 w 6237794"/>
                <a:gd name="connsiteY29" fmla="*/ 6513381 h 6858000"/>
                <a:gd name="connsiteX30" fmla="*/ 3986381 w 6237794"/>
                <a:gd name="connsiteY30" fmla="*/ 6511495 h 6858000"/>
                <a:gd name="connsiteX31" fmla="*/ 4028919 w 6237794"/>
                <a:gd name="connsiteY31" fmla="*/ 6509317 h 6858000"/>
                <a:gd name="connsiteX32" fmla="*/ 4071312 w 6237794"/>
                <a:gd name="connsiteY32" fmla="*/ 6505833 h 6858000"/>
                <a:gd name="connsiteX33" fmla="*/ 4239432 w 6237794"/>
                <a:gd name="connsiteY33" fmla="*/ 6485072 h 6858000"/>
                <a:gd name="connsiteX34" fmla="*/ 4879826 w 6237794"/>
                <a:gd name="connsiteY34" fmla="*/ 6274849 h 6858000"/>
                <a:gd name="connsiteX35" fmla="*/ 5471439 w 6237794"/>
                <a:gd name="connsiteY35" fmla="*/ 5906235 h 6858000"/>
                <a:gd name="connsiteX36" fmla="*/ 5614877 w 6237794"/>
                <a:gd name="connsiteY36" fmla="*/ 5797930 h 6858000"/>
                <a:gd name="connsiteX37" fmla="*/ 5758316 w 6237794"/>
                <a:gd name="connsiteY37" fmla="*/ 5685995 h 6858000"/>
                <a:gd name="connsiteX38" fmla="*/ 6048824 w 6237794"/>
                <a:gd name="connsiteY38" fmla="*/ 5453705 h 6858000"/>
                <a:gd name="connsiteX39" fmla="*/ 6237794 w 6237794"/>
                <a:gd name="connsiteY39" fmla="*/ 5308644 h 6858000"/>
                <a:gd name="connsiteX40" fmla="*/ 6237794 w 6237794"/>
                <a:gd name="connsiteY40" fmla="*/ 6081399 h 6858000"/>
                <a:gd name="connsiteX41" fmla="*/ 6123011 w 6237794"/>
                <a:gd name="connsiteY41" fmla="*/ 6166399 h 6858000"/>
                <a:gd name="connsiteX42" fmla="*/ 5965925 w 6237794"/>
                <a:gd name="connsiteY42" fmla="*/ 6278479 h 6858000"/>
                <a:gd name="connsiteX43" fmla="*/ 5803903 w 6237794"/>
                <a:gd name="connsiteY43" fmla="*/ 6387364 h 6858000"/>
                <a:gd name="connsiteX44" fmla="*/ 5463744 w 6237794"/>
                <a:gd name="connsiteY44" fmla="*/ 6591780 h 6858000"/>
                <a:gd name="connsiteX45" fmla="*/ 5097888 w 6237794"/>
                <a:gd name="connsiteY45" fmla="*/ 6765562 h 6858000"/>
                <a:gd name="connsiteX46" fmla="*/ 4905602 w 6237794"/>
                <a:gd name="connsiteY46" fmla="*/ 6836446 h 6858000"/>
                <a:gd name="connsiteX47" fmla="*/ 4831447 w 6237794"/>
                <a:gd name="connsiteY47" fmla="*/ 6858000 h 6858000"/>
                <a:gd name="connsiteX48" fmla="*/ 3036485 w 6237794"/>
                <a:gd name="connsiteY48" fmla="*/ 6858000 h 6858000"/>
                <a:gd name="connsiteX49" fmla="*/ 2911533 w 6237794"/>
                <a:gd name="connsiteY49" fmla="*/ 6825558 h 6858000"/>
                <a:gd name="connsiteX50" fmla="*/ 2719386 w 6237794"/>
                <a:gd name="connsiteY50" fmla="*/ 6767158 h 6858000"/>
                <a:gd name="connsiteX51" fmla="*/ 1980415 w 6237794"/>
                <a:gd name="connsiteY51" fmla="*/ 6440210 h 6858000"/>
                <a:gd name="connsiteX52" fmla="*/ 1357588 w 6237794"/>
                <a:gd name="connsiteY52" fmla="*/ 5931206 h 6858000"/>
                <a:gd name="connsiteX53" fmla="*/ 1105118 w 6237794"/>
                <a:gd name="connsiteY53" fmla="*/ 5624874 h 6858000"/>
                <a:gd name="connsiteX54" fmla="*/ 884588 w 6237794"/>
                <a:gd name="connsiteY54" fmla="*/ 5300539 h 6858000"/>
                <a:gd name="connsiteX55" fmla="*/ 833049 w 6237794"/>
                <a:gd name="connsiteY55" fmla="*/ 5217931 h 6858000"/>
                <a:gd name="connsiteX56" fmla="*/ 783833 w 6237794"/>
                <a:gd name="connsiteY56" fmla="*/ 5137791 h 6858000"/>
                <a:gd name="connsiteX57" fmla="*/ 686706 w 6237794"/>
                <a:gd name="connsiteY57" fmla="*/ 4982447 h 6858000"/>
                <a:gd name="connsiteX58" fmla="*/ 485485 w 6237794"/>
                <a:gd name="connsiteY58" fmla="*/ 4665082 h 6858000"/>
                <a:gd name="connsiteX59" fmla="*/ 289055 w 6237794"/>
                <a:gd name="connsiteY59" fmla="*/ 4329568 h 6858000"/>
                <a:gd name="connsiteX60" fmla="*/ 200495 w 6237794"/>
                <a:gd name="connsiteY60" fmla="*/ 4151721 h 6858000"/>
                <a:gd name="connsiteX61" fmla="*/ 125291 w 6237794"/>
                <a:gd name="connsiteY61" fmla="*/ 3965600 h 6858000"/>
                <a:gd name="connsiteX62" fmla="*/ 67654 w 6237794"/>
                <a:gd name="connsiteY62" fmla="*/ 3772509 h 6858000"/>
                <a:gd name="connsiteX63" fmla="*/ 46168 w 6237794"/>
                <a:gd name="connsiteY63" fmla="*/ 3674076 h 6858000"/>
                <a:gd name="connsiteX64" fmla="*/ 36731 w 6237794"/>
                <a:gd name="connsiteY64" fmla="*/ 3624714 h 6858000"/>
                <a:gd name="connsiteX65" fmla="*/ 28891 w 6237794"/>
                <a:gd name="connsiteY65" fmla="*/ 3575208 h 6858000"/>
                <a:gd name="connsiteX66" fmla="*/ 0 w 6237794"/>
                <a:gd name="connsiteY66" fmla="*/ 3178573 h 6858000"/>
                <a:gd name="connsiteX67" fmla="*/ 80575 w 6237794"/>
                <a:gd name="connsiteY67" fmla="*/ 2405774 h 6858000"/>
                <a:gd name="connsiteX68" fmla="*/ 322737 w 6237794"/>
                <a:gd name="connsiteY68" fmla="*/ 1665351 h 6858000"/>
                <a:gd name="connsiteX69" fmla="*/ 1230700 w 6237794"/>
                <a:gd name="connsiteY69" fmla="*/ 407938 h 6858000"/>
                <a:gd name="connsiteX70" fmla="*/ 1521825 w 6237794"/>
                <a:gd name="connsiteY70" fmla="*/ 1494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237794" h="6858000">
                  <a:moveTo>
                    <a:pt x="1720317" y="0"/>
                  </a:moveTo>
                  <a:lnTo>
                    <a:pt x="2433560" y="0"/>
                  </a:lnTo>
                  <a:lnTo>
                    <a:pt x="2351473" y="41605"/>
                  </a:lnTo>
                  <a:cubicBezTo>
                    <a:pt x="2036528" y="216271"/>
                    <a:pt x="1740794" y="426339"/>
                    <a:pt x="1473152" y="667521"/>
                  </a:cubicBezTo>
                  <a:cubicBezTo>
                    <a:pt x="1295305" y="828818"/>
                    <a:pt x="1130525" y="1004777"/>
                    <a:pt x="982876" y="1193803"/>
                  </a:cubicBezTo>
                  <a:cubicBezTo>
                    <a:pt x="834936" y="1382538"/>
                    <a:pt x="704418" y="1584921"/>
                    <a:pt x="595242" y="1798192"/>
                  </a:cubicBezTo>
                  <a:cubicBezTo>
                    <a:pt x="486066" y="2011317"/>
                    <a:pt x="395183" y="2234461"/>
                    <a:pt x="332174" y="2466315"/>
                  </a:cubicBezTo>
                  <a:cubicBezTo>
                    <a:pt x="269166" y="2697588"/>
                    <a:pt x="236355" y="2938008"/>
                    <a:pt x="236500" y="3178573"/>
                  </a:cubicBezTo>
                  <a:cubicBezTo>
                    <a:pt x="237807" y="3296751"/>
                    <a:pt x="249421" y="3414057"/>
                    <a:pt x="276860" y="3527298"/>
                  </a:cubicBezTo>
                  <a:cubicBezTo>
                    <a:pt x="303864" y="3640684"/>
                    <a:pt x="345821" y="3749135"/>
                    <a:pt x="396054" y="3853520"/>
                  </a:cubicBezTo>
                  <a:cubicBezTo>
                    <a:pt x="421461" y="3905640"/>
                    <a:pt x="449626" y="3956743"/>
                    <a:pt x="479243" y="4007121"/>
                  </a:cubicBezTo>
                  <a:cubicBezTo>
                    <a:pt x="509295" y="4057354"/>
                    <a:pt x="541380" y="4106861"/>
                    <a:pt x="574772" y="4155787"/>
                  </a:cubicBezTo>
                  <a:cubicBezTo>
                    <a:pt x="642426" y="4253348"/>
                    <a:pt x="717630" y="4348007"/>
                    <a:pt x="795447" y="4443100"/>
                  </a:cubicBezTo>
                  <a:cubicBezTo>
                    <a:pt x="873264" y="4538339"/>
                    <a:pt x="954565" y="4633577"/>
                    <a:pt x="1034270" y="4732591"/>
                  </a:cubicBezTo>
                  <a:cubicBezTo>
                    <a:pt x="1074195" y="4781952"/>
                    <a:pt x="1113684" y="4832476"/>
                    <a:pt x="1153028" y="4883725"/>
                  </a:cubicBezTo>
                  <a:lnTo>
                    <a:pt x="1210084" y="4957912"/>
                  </a:lnTo>
                  <a:cubicBezTo>
                    <a:pt x="1228813" y="4981576"/>
                    <a:pt x="1246670" y="5005822"/>
                    <a:pt x="1265979" y="5028906"/>
                  </a:cubicBezTo>
                  <a:cubicBezTo>
                    <a:pt x="1416677" y="5216770"/>
                    <a:pt x="1580151" y="5389681"/>
                    <a:pt x="1746238" y="5553590"/>
                  </a:cubicBezTo>
                  <a:cubicBezTo>
                    <a:pt x="1829717" y="5635182"/>
                    <a:pt x="1914648" y="5714015"/>
                    <a:pt x="2001611" y="5789654"/>
                  </a:cubicBezTo>
                  <a:cubicBezTo>
                    <a:pt x="2088575" y="5865293"/>
                    <a:pt x="2177135" y="5938465"/>
                    <a:pt x="2269035" y="6007280"/>
                  </a:cubicBezTo>
                  <a:cubicBezTo>
                    <a:pt x="2452108" y="6145202"/>
                    <a:pt x="2649554" y="6268461"/>
                    <a:pt x="2866455" y="6351505"/>
                  </a:cubicBezTo>
                  <a:cubicBezTo>
                    <a:pt x="2974615" y="6393027"/>
                    <a:pt x="3086694" y="6424821"/>
                    <a:pt x="3200661" y="6448777"/>
                  </a:cubicBezTo>
                  <a:cubicBezTo>
                    <a:pt x="3229262" y="6454438"/>
                    <a:pt x="3257572" y="6460971"/>
                    <a:pt x="3286318" y="6465908"/>
                  </a:cubicBezTo>
                  <a:lnTo>
                    <a:pt x="3372701" y="6480281"/>
                  </a:lnTo>
                  <a:cubicBezTo>
                    <a:pt x="3430628" y="6487975"/>
                    <a:pt x="3488556" y="6496106"/>
                    <a:pt x="3547063" y="6500896"/>
                  </a:cubicBezTo>
                  <a:cubicBezTo>
                    <a:pt x="3576245" y="6503654"/>
                    <a:pt x="3605426" y="6506268"/>
                    <a:pt x="3634753" y="6507575"/>
                  </a:cubicBezTo>
                  <a:cubicBezTo>
                    <a:pt x="3664079" y="6509026"/>
                    <a:pt x="3693261" y="6511350"/>
                    <a:pt x="3722733" y="6512221"/>
                  </a:cubicBezTo>
                  <a:lnTo>
                    <a:pt x="3811003" y="6514253"/>
                  </a:lnTo>
                  <a:cubicBezTo>
                    <a:pt x="3840329" y="6514979"/>
                    <a:pt x="3869946" y="6513963"/>
                    <a:pt x="3899418" y="6513817"/>
                  </a:cubicBezTo>
                  <a:lnTo>
                    <a:pt x="3943698" y="6513381"/>
                  </a:lnTo>
                  <a:cubicBezTo>
                    <a:pt x="3958071" y="6512946"/>
                    <a:pt x="3972154" y="6512075"/>
                    <a:pt x="3986381" y="6511495"/>
                  </a:cubicBezTo>
                  <a:cubicBezTo>
                    <a:pt x="4000609" y="6510768"/>
                    <a:pt x="4014837" y="6510333"/>
                    <a:pt x="4028919" y="6509317"/>
                  </a:cubicBezTo>
                  <a:lnTo>
                    <a:pt x="4071312" y="6505833"/>
                  </a:lnTo>
                  <a:cubicBezTo>
                    <a:pt x="4127788" y="6501332"/>
                    <a:pt x="4183828" y="6493782"/>
                    <a:pt x="4239432" y="6485072"/>
                  </a:cubicBezTo>
                  <a:cubicBezTo>
                    <a:pt x="4461994" y="6448195"/>
                    <a:pt x="4675992" y="6376041"/>
                    <a:pt x="4879826" y="6274849"/>
                  </a:cubicBezTo>
                  <a:cubicBezTo>
                    <a:pt x="5084386" y="6174820"/>
                    <a:pt x="5279074" y="6046770"/>
                    <a:pt x="5471439" y="5906235"/>
                  </a:cubicBezTo>
                  <a:cubicBezTo>
                    <a:pt x="5519494" y="5871246"/>
                    <a:pt x="5567258" y="5834806"/>
                    <a:pt x="5614877" y="5797930"/>
                  </a:cubicBezTo>
                  <a:cubicBezTo>
                    <a:pt x="5662787" y="5761199"/>
                    <a:pt x="5710551" y="5723887"/>
                    <a:pt x="5758316" y="5685995"/>
                  </a:cubicBezTo>
                  <a:lnTo>
                    <a:pt x="6048824" y="5453705"/>
                  </a:lnTo>
                  <a:lnTo>
                    <a:pt x="6237794" y="5308644"/>
                  </a:lnTo>
                  <a:lnTo>
                    <a:pt x="6237794" y="6081399"/>
                  </a:lnTo>
                  <a:lnTo>
                    <a:pt x="6123011" y="6166399"/>
                  </a:lnTo>
                  <a:cubicBezTo>
                    <a:pt x="6071326" y="6204001"/>
                    <a:pt x="6019061" y="6241458"/>
                    <a:pt x="5965925" y="6278479"/>
                  </a:cubicBezTo>
                  <a:cubicBezTo>
                    <a:pt x="5912644" y="6315210"/>
                    <a:pt x="5858927" y="6351650"/>
                    <a:pt x="5803903" y="6387364"/>
                  </a:cubicBezTo>
                  <a:cubicBezTo>
                    <a:pt x="5694437" y="6458938"/>
                    <a:pt x="5581486" y="6528335"/>
                    <a:pt x="5463744" y="6591780"/>
                  </a:cubicBezTo>
                  <a:cubicBezTo>
                    <a:pt x="5346147" y="6655514"/>
                    <a:pt x="5224486" y="6714748"/>
                    <a:pt x="5097888" y="6765562"/>
                  </a:cubicBezTo>
                  <a:cubicBezTo>
                    <a:pt x="5034879" y="6791332"/>
                    <a:pt x="4970700" y="6815005"/>
                    <a:pt x="4905602" y="6836446"/>
                  </a:cubicBezTo>
                  <a:lnTo>
                    <a:pt x="4831447" y="6858000"/>
                  </a:lnTo>
                  <a:lnTo>
                    <a:pt x="3036485" y="6858000"/>
                  </a:lnTo>
                  <a:lnTo>
                    <a:pt x="2911533" y="6825558"/>
                  </a:lnTo>
                  <a:cubicBezTo>
                    <a:pt x="2847182" y="6807410"/>
                    <a:pt x="2783121" y="6787919"/>
                    <a:pt x="2719386" y="6767158"/>
                  </a:cubicBezTo>
                  <a:cubicBezTo>
                    <a:pt x="2464884" y="6683389"/>
                    <a:pt x="2213285" y="6579149"/>
                    <a:pt x="1980415" y="6440210"/>
                  </a:cubicBezTo>
                  <a:cubicBezTo>
                    <a:pt x="1747399" y="6301563"/>
                    <a:pt x="1539355" y="6125749"/>
                    <a:pt x="1357588" y="5931206"/>
                  </a:cubicBezTo>
                  <a:cubicBezTo>
                    <a:pt x="1266269" y="5834080"/>
                    <a:pt x="1183226" y="5730711"/>
                    <a:pt x="1105118" y="5624874"/>
                  </a:cubicBezTo>
                  <a:cubicBezTo>
                    <a:pt x="1027446" y="5518601"/>
                    <a:pt x="953549" y="5410732"/>
                    <a:pt x="884588" y="5300539"/>
                  </a:cubicBezTo>
                  <a:cubicBezTo>
                    <a:pt x="866876" y="5273245"/>
                    <a:pt x="850180" y="5245516"/>
                    <a:pt x="833049" y="5217931"/>
                  </a:cubicBezTo>
                  <a:lnTo>
                    <a:pt x="783833" y="5137791"/>
                  </a:lnTo>
                  <a:cubicBezTo>
                    <a:pt x="752328" y="5085962"/>
                    <a:pt x="719662" y="5034567"/>
                    <a:pt x="686706" y="4982447"/>
                  </a:cubicBezTo>
                  <a:lnTo>
                    <a:pt x="485485" y="4665082"/>
                  </a:lnTo>
                  <a:cubicBezTo>
                    <a:pt x="417976" y="4556922"/>
                    <a:pt x="351338" y="4445568"/>
                    <a:pt x="289055" y="4329568"/>
                  </a:cubicBezTo>
                  <a:cubicBezTo>
                    <a:pt x="257987" y="4271496"/>
                    <a:pt x="227934" y="4212408"/>
                    <a:pt x="200495" y="4151721"/>
                  </a:cubicBezTo>
                  <a:cubicBezTo>
                    <a:pt x="173201" y="4090891"/>
                    <a:pt x="147794" y="4028898"/>
                    <a:pt x="125291" y="3965600"/>
                  </a:cubicBezTo>
                  <a:cubicBezTo>
                    <a:pt x="103224" y="3902155"/>
                    <a:pt x="83624" y="3837840"/>
                    <a:pt x="67654" y="3772509"/>
                  </a:cubicBezTo>
                  <a:cubicBezTo>
                    <a:pt x="60105" y="3739843"/>
                    <a:pt x="52410" y="3707032"/>
                    <a:pt x="46168" y="3674076"/>
                  </a:cubicBezTo>
                  <a:lnTo>
                    <a:pt x="36731" y="3624714"/>
                  </a:lnTo>
                  <a:lnTo>
                    <a:pt x="28891" y="3575208"/>
                  </a:lnTo>
                  <a:cubicBezTo>
                    <a:pt x="8566" y="3442948"/>
                    <a:pt x="0" y="3310252"/>
                    <a:pt x="0" y="3178573"/>
                  </a:cubicBezTo>
                  <a:cubicBezTo>
                    <a:pt x="726" y="2919425"/>
                    <a:pt x="27730" y="2660277"/>
                    <a:pt x="80575" y="2405774"/>
                  </a:cubicBezTo>
                  <a:cubicBezTo>
                    <a:pt x="133276" y="2151417"/>
                    <a:pt x="213997" y="1901996"/>
                    <a:pt x="322737" y="1665351"/>
                  </a:cubicBezTo>
                  <a:cubicBezTo>
                    <a:pt x="541235" y="1192061"/>
                    <a:pt x="857875" y="768568"/>
                    <a:pt x="1230700" y="407938"/>
                  </a:cubicBezTo>
                  <a:cubicBezTo>
                    <a:pt x="1324124" y="317781"/>
                    <a:pt x="1421323" y="231579"/>
                    <a:pt x="1521825" y="14944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3BFB38F-216C-4A75-8C1C-DAF998A5C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634917 w 6230407"/>
                <a:gd name="connsiteY0" fmla="*/ 0 h 6858000"/>
                <a:gd name="connsiteX1" fmla="*/ 6230407 w 6230407"/>
                <a:gd name="connsiteY1" fmla="*/ 0 h 6858000"/>
                <a:gd name="connsiteX2" fmla="*/ 6230407 w 6230407"/>
                <a:gd name="connsiteY2" fmla="*/ 322046 h 6858000"/>
                <a:gd name="connsiteX3" fmla="*/ 6061915 w 6230407"/>
                <a:gd name="connsiteY3" fmla="*/ 206288 h 6858000"/>
                <a:gd name="connsiteX4" fmla="*/ 5814792 w 6230407"/>
                <a:gd name="connsiteY4" fmla="*/ 74312 h 6858000"/>
                <a:gd name="connsiteX5" fmla="*/ 5676576 w 6230407"/>
                <a:gd name="connsiteY5" fmla="*/ 15049 h 6858000"/>
                <a:gd name="connsiteX6" fmla="*/ 1821847 w 6230407"/>
                <a:gd name="connsiteY6" fmla="*/ 0 h 6858000"/>
                <a:gd name="connsiteX7" fmla="*/ 3449591 w 6230407"/>
                <a:gd name="connsiteY7" fmla="*/ 0 h 6858000"/>
                <a:gd name="connsiteX8" fmla="*/ 3354111 w 6230407"/>
                <a:gd name="connsiteY8" fmla="*/ 29819 h 6858000"/>
                <a:gd name="connsiteX9" fmla="*/ 3177287 w 6230407"/>
                <a:gd name="connsiteY9" fmla="*/ 93621 h 6858000"/>
                <a:gd name="connsiteX10" fmla="*/ 1915374 w 6230407"/>
                <a:gd name="connsiteY10" fmla="*/ 844207 h 6858000"/>
                <a:gd name="connsiteX11" fmla="*/ 1042545 w 6230407"/>
                <a:gd name="connsiteY11" fmla="*/ 1926532 h 6858000"/>
                <a:gd name="connsiteX12" fmla="*/ 726050 w 6230407"/>
                <a:gd name="connsiteY12" fmla="*/ 3186123 h 6858000"/>
                <a:gd name="connsiteX13" fmla="*/ 1249864 w 6230407"/>
                <a:gd name="connsiteY13" fmla="*/ 4355701 h 6858000"/>
                <a:gd name="connsiteX14" fmla="*/ 1513803 w 6230407"/>
                <a:gd name="connsiteY14" fmla="*/ 4726929 h 6858000"/>
                <a:gd name="connsiteX15" fmla="*/ 3990446 w 6230407"/>
                <a:gd name="connsiteY15" fmla="*/ 6178014 h 6858000"/>
                <a:gd name="connsiteX16" fmla="*/ 5870541 w 6230407"/>
                <a:gd name="connsiteY16" fmla="*/ 5285296 h 6858000"/>
                <a:gd name="connsiteX17" fmla="*/ 6099347 w 6230407"/>
                <a:gd name="connsiteY17" fmla="*/ 5108030 h 6858000"/>
                <a:gd name="connsiteX18" fmla="*/ 6230407 w 6230407"/>
                <a:gd name="connsiteY18" fmla="*/ 5006078 h 6858000"/>
                <a:gd name="connsiteX19" fmla="*/ 6230407 w 6230407"/>
                <a:gd name="connsiteY19" fmla="*/ 5924458 h 6858000"/>
                <a:gd name="connsiteX20" fmla="*/ 6056186 w 6230407"/>
                <a:gd name="connsiteY20" fmla="*/ 6058925 h 6858000"/>
                <a:gd name="connsiteX21" fmla="*/ 4500343 w 6230407"/>
                <a:gd name="connsiteY21" fmla="*/ 6854086 h 6858000"/>
                <a:gd name="connsiteX22" fmla="*/ 4476760 w 6230407"/>
                <a:gd name="connsiteY22" fmla="*/ 6858000 h 6858000"/>
                <a:gd name="connsiteX23" fmla="*/ 3391617 w 6230407"/>
                <a:gd name="connsiteY23" fmla="*/ 6858000 h 6858000"/>
                <a:gd name="connsiteX24" fmla="*/ 3242986 w 6230407"/>
                <a:gd name="connsiteY24" fmla="*/ 6833894 h 6858000"/>
                <a:gd name="connsiteX25" fmla="*/ 913044 w 6230407"/>
                <a:gd name="connsiteY25" fmla="*/ 5134452 h 6858000"/>
                <a:gd name="connsiteX26" fmla="*/ 0 w 6230407"/>
                <a:gd name="connsiteY26" fmla="*/ 3186123 h 6858000"/>
                <a:gd name="connsiteX27" fmla="*/ 1779764 w 6230407"/>
                <a:gd name="connsiteY27"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30407" h="6858000">
                  <a:moveTo>
                    <a:pt x="5634917" y="0"/>
                  </a:moveTo>
                  <a:lnTo>
                    <a:pt x="6230407" y="0"/>
                  </a:lnTo>
                  <a:lnTo>
                    <a:pt x="6230407" y="322046"/>
                  </a:lnTo>
                  <a:lnTo>
                    <a:pt x="6061915" y="206288"/>
                  </a:lnTo>
                  <a:cubicBezTo>
                    <a:pt x="5982213" y="157828"/>
                    <a:pt x="5899796" y="113801"/>
                    <a:pt x="5814792" y="74312"/>
                  </a:cubicBezTo>
                  <a:cubicBezTo>
                    <a:pt x="5769441" y="53261"/>
                    <a:pt x="5723362" y="33505"/>
                    <a:pt x="5676576" y="15049"/>
                  </a:cubicBezTo>
                  <a:close/>
                  <a:moveTo>
                    <a:pt x="1821847" y="0"/>
                  </a:moveTo>
                  <a:lnTo>
                    <a:pt x="3449591" y="0"/>
                  </a:lnTo>
                  <a:lnTo>
                    <a:pt x="3354111" y="29819"/>
                  </a:lnTo>
                  <a:cubicBezTo>
                    <a:pt x="3295072" y="49686"/>
                    <a:pt x="3236122" y="70955"/>
                    <a:pt x="3177287" y="93621"/>
                  </a:cubicBezTo>
                  <a:cubicBezTo>
                    <a:pt x="2718951" y="269871"/>
                    <a:pt x="2282682" y="529455"/>
                    <a:pt x="1915374" y="844207"/>
                  </a:cubicBezTo>
                  <a:cubicBezTo>
                    <a:pt x="1541678" y="1164331"/>
                    <a:pt x="1247976" y="1528591"/>
                    <a:pt x="1042545" y="1926532"/>
                  </a:cubicBezTo>
                  <a:cubicBezTo>
                    <a:pt x="832613" y="2333329"/>
                    <a:pt x="726050" y="2757113"/>
                    <a:pt x="726050" y="3186123"/>
                  </a:cubicBezTo>
                  <a:cubicBezTo>
                    <a:pt x="726050" y="3618181"/>
                    <a:pt x="896057" y="3870506"/>
                    <a:pt x="1249864" y="4355701"/>
                  </a:cubicBezTo>
                  <a:cubicBezTo>
                    <a:pt x="1335230" y="4472717"/>
                    <a:pt x="1423500" y="4593798"/>
                    <a:pt x="1513803" y="4726929"/>
                  </a:cubicBezTo>
                  <a:cubicBezTo>
                    <a:pt x="2203848" y="5744068"/>
                    <a:pt x="2944562" y="6178014"/>
                    <a:pt x="3990446" y="6178014"/>
                  </a:cubicBezTo>
                  <a:cubicBezTo>
                    <a:pt x="4676863" y="6178014"/>
                    <a:pt x="5180496" y="5824498"/>
                    <a:pt x="5870541" y="5285296"/>
                  </a:cubicBezTo>
                  <a:cubicBezTo>
                    <a:pt x="5947632" y="5225046"/>
                    <a:pt x="6024723" y="5165521"/>
                    <a:pt x="6099347" y="5108030"/>
                  </a:cubicBezTo>
                  <a:lnTo>
                    <a:pt x="6230407" y="5006078"/>
                  </a:lnTo>
                  <a:lnTo>
                    <a:pt x="6230407" y="5924458"/>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DF24F7D-73CE-4EF0-86BC-1C1C4C5CB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061392 w 6230408"/>
                <a:gd name="connsiteY0" fmla="*/ 0 h 6858000"/>
                <a:gd name="connsiteX1" fmla="*/ 6230408 w 6230408"/>
                <a:gd name="connsiteY1" fmla="*/ 0 h 6858000"/>
                <a:gd name="connsiteX2" fmla="*/ 6230408 w 6230408"/>
                <a:gd name="connsiteY2" fmla="*/ 502666 h 6858000"/>
                <a:gd name="connsiteX3" fmla="*/ 6204367 w 6230408"/>
                <a:gd name="connsiteY3" fmla="*/ 480166 h 6858000"/>
                <a:gd name="connsiteX4" fmla="*/ 5753525 w 6230408"/>
                <a:gd name="connsiteY4" fmla="*/ 205991 h 6858000"/>
                <a:gd name="connsiteX5" fmla="*/ 5205685 w 6230408"/>
                <a:gd name="connsiteY5" fmla="*/ 25948 h 6858000"/>
                <a:gd name="connsiteX6" fmla="*/ 1821847 w 6230408"/>
                <a:gd name="connsiteY6" fmla="*/ 0 h 6858000"/>
                <a:gd name="connsiteX7" fmla="*/ 4114919 w 6230408"/>
                <a:gd name="connsiteY7" fmla="*/ 0 h 6858000"/>
                <a:gd name="connsiteX8" fmla="*/ 4086206 w 6230408"/>
                <a:gd name="connsiteY8" fmla="*/ 3507 h 6858000"/>
                <a:gd name="connsiteX9" fmla="*/ 3229262 w 6230408"/>
                <a:gd name="connsiteY9" fmla="*/ 229075 h 6858000"/>
                <a:gd name="connsiteX10" fmla="*/ 2009741 w 6230408"/>
                <a:gd name="connsiteY10" fmla="*/ 954400 h 6858000"/>
                <a:gd name="connsiteX11" fmla="*/ 1171466 w 6230408"/>
                <a:gd name="connsiteY11" fmla="*/ 1993025 h 6858000"/>
                <a:gd name="connsiteX12" fmla="*/ 871086 w 6230408"/>
                <a:gd name="connsiteY12" fmla="*/ 3186123 h 6858000"/>
                <a:gd name="connsiteX13" fmla="*/ 1367025 w 6230408"/>
                <a:gd name="connsiteY13" fmla="*/ 4270190 h 6858000"/>
                <a:gd name="connsiteX14" fmla="*/ 1633868 w 6230408"/>
                <a:gd name="connsiteY14" fmla="*/ 4645483 h 6858000"/>
                <a:gd name="connsiteX15" fmla="*/ 2651877 w 6230408"/>
                <a:gd name="connsiteY15" fmla="*/ 5684689 h 6858000"/>
                <a:gd name="connsiteX16" fmla="*/ 3990301 w 6230408"/>
                <a:gd name="connsiteY16" fmla="*/ 6032833 h 6858000"/>
                <a:gd name="connsiteX17" fmla="*/ 4851225 w 6230408"/>
                <a:gd name="connsiteY17" fmla="*/ 5811141 h 6858000"/>
                <a:gd name="connsiteX18" fmla="*/ 5780965 w 6230408"/>
                <a:gd name="connsiteY18" fmla="*/ 5171038 h 6858000"/>
                <a:gd name="connsiteX19" fmla="*/ 6010496 w 6230408"/>
                <a:gd name="connsiteY19" fmla="*/ 4993191 h 6858000"/>
                <a:gd name="connsiteX20" fmla="*/ 6230408 w 6230408"/>
                <a:gd name="connsiteY20" fmla="*/ 4822117 h 6858000"/>
                <a:gd name="connsiteX21" fmla="*/ 6230408 w 6230408"/>
                <a:gd name="connsiteY21" fmla="*/ 5924457 h 6858000"/>
                <a:gd name="connsiteX22" fmla="*/ 6056186 w 6230408"/>
                <a:gd name="connsiteY22" fmla="*/ 6058925 h 6858000"/>
                <a:gd name="connsiteX23" fmla="*/ 4500343 w 6230408"/>
                <a:gd name="connsiteY23" fmla="*/ 6854086 h 6858000"/>
                <a:gd name="connsiteX24" fmla="*/ 4476760 w 6230408"/>
                <a:gd name="connsiteY24" fmla="*/ 6858000 h 6858000"/>
                <a:gd name="connsiteX25" fmla="*/ 3391617 w 6230408"/>
                <a:gd name="connsiteY25" fmla="*/ 6858000 h 6858000"/>
                <a:gd name="connsiteX26" fmla="*/ 3242986 w 6230408"/>
                <a:gd name="connsiteY26" fmla="*/ 6833894 h 6858000"/>
                <a:gd name="connsiteX27" fmla="*/ 913044 w 6230408"/>
                <a:gd name="connsiteY27" fmla="*/ 5134452 h 6858000"/>
                <a:gd name="connsiteX28" fmla="*/ 0 w 6230408"/>
                <a:gd name="connsiteY28" fmla="*/ 3186123 h 6858000"/>
                <a:gd name="connsiteX29" fmla="*/ 1779764 w 6230408"/>
                <a:gd name="connsiteY29"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30408" h="6858000">
                  <a:moveTo>
                    <a:pt x="5061392" y="0"/>
                  </a:moveTo>
                  <a:lnTo>
                    <a:pt x="6230408" y="0"/>
                  </a:lnTo>
                  <a:lnTo>
                    <a:pt x="6230408" y="502666"/>
                  </a:lnTo>
                  <a:lnTo>
                    <a:pt x="6204367" y="480166"/>
                  </a:lnTo>
                  <a:cubicBezTo>
                    <a:pt x="6064466" y="372115"/>
                    <a:pt x="5913877" y="280469"/>
                    <a:pt x="5753525" y="205991"/>
                  </a:cubicBezTo>
                  <a:cubicBezTo>
                    <a:pt x="5581848" y="126214"/>
                    <a:pt x="5398775" y="66109"/>
                    <a:pt x="5205685" y="25948"/>
                  </a:cubicBezTo>
                  <a:close/>
                  <a:moveTo>
                    <a:pt x="1821847" y="0"/>
                  </a:moveTo>
                  <a:lnTo>
                    <a:pt x="4114919" y="0"/>
                  </a:lnTo>
                  <a:lnTo>
                    <a:pt x="4086206" y="3507"/>
                  </a:lnTo>
                  <a:cubicBezTo>
                    <a:pt x="3798985" y="45364"/>
                    <a:pt x="3509190" y="121369"/>
                    <a:pt x="3229262" y="229075"/>
                  </a:cubicBezTo>
                  <a:cubicBezTo>
                    <a:pt x="2786315" y="399518"/>
                    <a:pt x="2364564" y="650390"/>
                    <a:pt x="2009741" y="954400"/>
                  </a:cubicBezTo>
                  <a:cubicBezTo>
                    <a:pt x="1655354" y="1257973"/>
                    <a:pt x="1365573" y="1617151"/>
                    <a:pt x="1171466" y="1993025"/>
                  </a:cubicBezTo>
                  <a:cubicBezTo>
                    <a:pt x="972132" y="2379061"/>
                    <a:pt x="871086" y="2780487"/>
                    <a:pt x="871086" y="3186123"/>
                  </a:cubicBezTo>
                  <a:cubicBezTo>
                    <a:pt x="871086" y="3573756"/>
                    <a:pt x="1023091" y="3798642"/>
                    <a:pt x="1367025" y="4270190"/>
                  </a:cubicBezTo>
                  <a:cubicBezTo>
                    <a:pt x="1453117" y="4388222"/>
                    <a:pt x="1542113" y="4510319"/>
                    <a:pt x="1633868" y="4645483"/>
                  </a:cubicBezTo>
                  <a:cubicBezTo>
                    <a:pt x="1958347" y="5123709"/>
                    <a:pt x="2291248" y="5463723"/>
                    <a:pt x="2651877" y="5684689"/>
                  </a:cubicBezTo>
                  <a:cubicBezTo>
                    <a:pt x="3034139" y="5919011"/>
                    <a:pt x="3472005" y="6032833"/>
                    <a:pt x="3990301" y="6032833"/>
                  </a:cubicBezTo>
                  <a:cubicBezTo>
                    <a:pt x="4284438" y="6032833"/>
                    <a:pt x="4557959" y="5962420"/>
                    <a:pt x="4851225" y="5811141"/>
                  </a:cubicBezTo>
                  <a:cubicBezTo>
                    <a:pt x="5152330" y="5655798"/>
                    <a:pt x="5450387" y="5429315"/>
                    <a:pt x="5780965" y="5171038"/>
                  </a:cubicBezTo>
                  <a:cubicBezTo>
                    <a:pt x="5858491" y="5110498"/>
                    <a:pt x="5935727" y="5050828"/>
                    <a:pt x="6010496" y="4993191"/>
                  </a:cubicBezTo>
                  <a:lnTo>
                    <a:pt x="6230408" y="4822117"/>
                  </a:lnTo>
                  <a:lnTo>
                    <a:pt x="6230408" y="5924457"/>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EC3445B6-9C0D-4865-BF68-CD74892D0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05128" y="0"/>
              <a:ext cx="6648564" cy="6858000"/>
            </a:xfrm>
            <a:custGeom>
              <a:avLst/>
              <a:gdLst>
                <a:gd name="connsiteX0" fmla="*/ 1242460 w 6394458"/>
                <a:gd name="connsiteY0" fmla="*/ 0 h 6858000"/>
                <a:gd name="connsiteX1" fmla="*/ 2160732 w 6394458"/>
                <a:gd name="connsiteY1" fmla="*/ 0 h 6858000"/>
                <a:gd name="connsiteX2" fmla="*/ 2096124 w 6394458"/>
                <a:gd name="connsiteY2" fmla="*/ 41936 h 6858000"/>
                <a:gd name="connsiteX3" fmla="*/ 1942232 w 6394458"/>
                <a:gd name="connsiteY3" fmla="*/ 154451 h 6858000"/>
                <a:gd name="connsiteX4" fmla="*/ 1941942 w 6394458"/>
                <a:gd name="connsiteY4" fmla="*/ 154741 h 6858000"/>
                <a:gd name="connsiteX5" fmla="*/ 1941652 w 6394458"/>
                <a:gd name="connsiteY5" fmla="*/ 155032 h 6858000"/>
                <a:gd name="connsiteX6" fmla="*/ 1878498 w 6394458"/>
                <a:gd name="connsiteY6" fmla="*/ 203377 h 6858000"/>
                <a:gd name="connsiteX7" fmla="*/ 1865722 w 6394458"/>
                <a:gd name="connsiteY7" fmla="*/ 213395 h 6858000"/>
                <a:gd name="connsiteX8" fmla="*/ 1791679 w 6394458"/>
                <a:gd name="connsiteY8" fmla="*/ 272483 h 6858000"/>
                <a:gd name="connsiteX9" fmla="*/ 1503495 w 6394458"/>
                <a:gd name="connsiteY9" fmla="*/ 525389 h 6858000"/>
                <a:gd name="connsiteX10" fmla="*/ 990135 w 6394458"/>
                <a:gd name="connsiteY10" fmla="*/ 1098128 h 6858000"/>
                <a:gd name="connsiteX11" fmla="*/ 771637 w 6394458"/>
                <a:gd name="connsiteY11" fmla="*/ 1416800 h 6858000"/>
                <a:gd name="connsiteX12" fmla="*/ 585660 w 6394458"/>
                <a:gd name="connsiteY12" fmla="*/ 1756960 h 6858000"/>
                <a:gd name="connsiteX13" fmla="*/ 585515 w 6394458"/>
                <a:gd name="connsiteY13" fmla="*/ 1757395 h 6858000"/>
                <a:gd name="connsiteX14" fmla="*/ 585370 w 6394458"/>
                <a:gd name="connsiteY14" fmla="*/ 1757831 h 6858000"/>
                <a:gd name="connsiteX15" fmla="*/ 544574 w 6394458"/>
                <a:gd name="connsiteY15" fmla="*/ 1845230 h 6858000"/>
                <a:gd name="connsiteX16" fmla="*/ 524539 w 6394458"/>
                <a:gd name="connsiteY16" fmla="*/ 1889510 h 6858000"/>
                <a:gd name="connsiteX17" fmla="*/ 505666 w 6394458"/>
                <a:gd name="connsiteY17" fmla="*/ 1933935 h 6858000"/>
                <a:gd name="connsiteX18" fmla="*/ 502762 w 6394458"/>
                <a:gd name="connsiteY18" fmla="*/ 1940904 h 6858000"/>
                <a:gd name="connsiteX19" fmla="*/ 469661 w 6394458"/>
                <a:gd name="connsiteY19" fmla="*/ 2023512 h 6858000"/>
                <a:gd name="connsiteX20" fmla="*/ 456885 w 6394458"/>
                <a:gd name="connsiteY20" fmla="*/ 2057049 h 6858000"/>
                <a:gd name="connsiteX21" fmla="*/ 435688 w 6394458"/>
                <a:gd name="connsiteY21" fmla="*/ 2114395 h 6858000"/>
                <a:gd name="connsiteX22" fmla="*/ 435543 w 6394458"/>
                <a:gd name="connsiteY22" fmla="*/ 2114976 h 6858000"/>
                <a:gd name="connsiteX23" fmla="*/ 435253 w 6394458"/>
                <a:gd name="connsiteY23" fmla="*/ 2115557 h 6858000"/>
                <a:gd name="connsiteX24" fmla="*/ 324770 w 6394458"/>
                <a:gd name="connsiteY24" fmla="*/ 2488382 h 6858000"/>
                <a:gd name="connsiteX25" fmla="*/ 235338 w 6394458"/>
                <a:gd name="connsiteY25" fmla="*/ 3261036 h 6858000"/>
                <a:gd name="connsiteX26" fmla="*/ 272505 w 6394458"/>
                <a:gd name="connsiteY26" fmla="*/ 3641991 h 6858000"/>
                <a:gd name="connsiteX27" fmla="*/ 385891 w 6394458"/>
                <a:gd name="connsiteY27" fmla="*/ 4006104 h 6858000"/>
                <a:gd name="connsiteX28" fmla="*/ 386182 w 6394458"/>
                <a:gd name="connsiteY28" fmla="*/ 4006685 h 6858000"/>
                <a:gd name="connsiteX29" fmla="*/ 386472 w 6394458"/>
                <a:gd name="connsiteY29" fmla="*/ 4007266 h 6858000"/>
                <a:gd name="connsiteX30" fmla="*/ 413911 w 6394458"/>
                <a:gd name="connsiteY30" fmla="*/ 4068823 h 6858000"/>
                <a:gd name="connsiteX31" fmla="*/ 425380 w 6394458"/>
                <a:gd name="connsiteY31" fmla="*/ 4093794 h 6858000"/>
                <a:gd name="connsiteX32" fmla="*/ 435834 w 6394458"/>
                <a:gd name="connsiteY32" fmla="*/ 4114845 h 6858000"/>
                <a:gd name="connsiteX33" fmla="*/ 468644 w 6394458"/>
                <a:gd name="connsiteY33" fmla="*/ 4178435 h 6858000"/>
                <a:gd name="connsiteX34" fmla="*/ 468935 w 6394458"/>
                <a:gd name="connsiteY34" fmla="*/ 4179015 h 6858000"/>
                <a:gd name="connsiteX35" fmla="*/ 469225 w 6394458"/>
                <a:gd name="connsiteY35" fmla="*/ 4179596 h 6858000"/>
                <a:gd name="connsiteX36" fmla="*/ 566496 w 6394458"/>
                <a:gd name="connsiteY36" fmla="*/ 4345828 h 6858000"/>
                <a:gd name="connsiteX37" fmla="*/ 674366 w 6394458"/>
                <a:gd name="connsiteY37" fmla="*/ 4507124 h 6858000"/>
                <a:gd name="connsiteX38" fmla="*/ 790946 w 6394458"/>
                <a:gd name="connsiteY38" fmla="*/ 4665372 h 6858000"/>
                <a:gd name="connsiteX39" fmla="*/ 938015 w 6394458"/>
                <a:gd name="connsiteY39" fmla="*/ 4855559 h 6858000"/>
                <a:gd name="connsiteX40" fmla="*/ 1035286 w 6394458"/>
                <a:gd name="connsiteY40" fmla="*/ 4980269 h 6858000"/>
                <a:gd name="connsiteX41" fmla="*/ 1158254 w 6394458"/>
                <a:gd name="connsiteY41" fmla="*/ 5140985 h 6858000"/>
                <a:gd name="connsiteX42" fmla="*/ 1221118 w 6394458"/>
                <a:gd name="connsiteY42" fmla="*/ 5226351 h 6858000"/>
                <a:gd name="connsiteX43" fmla="*/ 1277448 w 6394458"/>
                <a:gd name="connsiteY43" fmla="*/ 5303007 h 6858000"/>
                <a:gd name="connsiteX44" fmla="*/ 1277739 w 6394458"/>
                <a:gd name="connsiteY44" fmla="*/ 5303297 h 6858000"/>
                <a:gd name="connsiteX45" fmla="*/ 1278029 w 6394458"/>
                <a:gd name="connsiteY45" fmla="*/ 5303588 h 6858000"/>
                <a:gd name="connsiteX46" fmla="*/ 1376607 w 6394458"/>
                <a:gd name="connsiteY46" fmla="*/ 5433525 h 6858000"/>
                <a:gd name="connsiteX47" fmla="*/ 1395625 w 6394458"/>
                <a:gd name="connsiteY47" fmla="*/ 5458060 h 6858000"/>
                <a:gd name="connsiteX48" fmla="*/ 1405207 w 6394458"/>
                <a:gd name="connsiteY48" fmla="*/ 5469965 h 6858000"/>
                <a:gd name="connsiteX49" fmla="*/ 1518739 w 6394458"/>
                <a:gd name="connsiteY49" fmla="*/ 5607597 h 6858000"/>
                <a:gd name="connsiteX50" fmla="*/ 1779194 w 6394458"/>
                <a:gd name="connsiteY50" fmla="*/ 5888957 h 6858000"/>
                <a:gd name="connsiteX51" fmla="*/ 2361805 w 6394458"/>
                <a:gd name="connsiteY51" fmla="*/ 6356876 h 6858000"/>
                <a:gd name="connsiteX52" fmla="*/ 2682656 w 6394458"/>
                <a:gd name="connsiteY52" fmla="*/ 6532110 h 6858000"/>
                <a:gd name="connsiteX53" fmla="*/ 2682946 w 6394458"/>
                <a:gd name="connsiteY53" fmla="*/ 6532255 h 6858000"/>
                <a:gd name="connsiteX54" fmla="*/ 2683236 w 6394458"/>
                <a:gd name="connsiteY54" fmla="*/ 6532400 h 6858000"/>
                <a:gd name="connsiteX55" fmla="*/ 3021944 w 6394458"/>
                <a:gd name="connsiteY55" fmla="*/ 6664805 h 6858000"/>
                <a:gd name="connsiteX56" fmla="*/ 3375605 w 6394458"/>
                <a:gd name="connsiteY56" fmla="*/ 6756415 h 6858000"/>
                <a:gd name="connsiteX57" fmla="*/ 3555048 w 6394458"/>
                <a:gd name="connsiteY57" fmla="*/ 6786612 h 6858000"/>
                <a:gd name="connsiteX58" fmla="*/ 3735218 w 6394458"/>
                <a:gd name="connsiteY58" fmla="*/ 6807083 h 6858000"/>
                <a:gd name="connsiteX59" fmla="*/ 4108188 w 6394458"/>
                <a:gd name="connsiteY59" fmla="*/ 6823343 h 6858000"/>
                <a:gd name="connsiteX60" fmla="*/ 4126917 w 6394458"/>
                <a:gd name="connsiteY60" fmla="*/ 6823343 h 6858000"/>
                <a:gd name="connsiteX61" fmla="*/ 4151597 w 6394458"/>
                <a:gd name="connsiteY61" fmla="*/ 6823488 h 6858000"/>
                <a:gd name="connsiteX62" fmla="*/ 4199652 w 6394458"/>
                <a:gd name="connsiteY62" fmla="*/ 6822763 h 6858000"/>
                <a:gd name="connsiteX63" fmla="*/ 4200088 w 6394458"/>
                <a:gd name="connsiteY63" fmla="*/ 6822763 h 6858000"/>
                <a:gd name="connsiteX64" fmla="*/ 4200523 w 6394458"/>
                <a:gd name="connsiteY64" fmla="*/ 6822763 h 6858000"/>
                <a:gd name="connsiteX65" fmla="*/ 4245675 w 6394458"/>
                <a:gd name="connsiteY65" fmla="*/ 6821601 h 6858000"/>
                <a:gd name="connsiteX66" fmla="*/ 4291117 w 6394458"/>
                <a:gd name="connsiteY66" fmla="*/ 6819277 h 6858000"/>
                <a:gd name="connsiteX67" fmla="*/ 4469108 w 6394458"/>
                <a:gd name="connsiteY67" fmla="*/ 6803743 h 6858000"/>
                <a:gd name="connsiteX68" fmla="*/ 5157267 w 6394458"/>
                <a:gd name="connsiteY68" fmla="*/ 6617766 h 6858000"/>
                <a:gd name="connsiteX69" fmla="*/ 5484069 w 6394458"/>
                <a:gd name="connsiteY69" fmla="*/ 6455744 h 6858000"/>
                <a:gd name="connsiteX70" fmla="*/ 5801144 w 6394458"/>
                <a:gd name="connsiteY70" fmla="*/ 6257717 h 6858000"/>
                <a:gd name="connsiteX71" fmla="*/ 6111106 w 6394458"/>
                <a:gd name="connsiteY71" fmla="*/ 6032542 h 6858000"/>
                <a:gd name="connsiteX72" fmla="*/ 6264127 w 6394458"/>
                <a:gd name="connsiteY72" fmla="*/ 5913203 h 6858000"/>
                <a:gd name="connsiteX73" fmla="*/ 6394458 w 6394458"/>
                <a:gd name="connsiteY73" fmla="*/ 5808939 h 6858000"/>
                <a:gd name="connsiteX74" fmla="*/ 6394458 w 6394458"/>
                <a:gd name="connsiteY74" fmla="*/ 6858000 h 6858000"/>
                <a:gd name="connsiteX75" fmla="*/ 2234128 w 6394458"/>
                <a:gd name="connsiteY75" fmla="*/ 6858000 h 6858000"/>
                <a:gd name="connsiteX76" fmla="*/ 2151583 w 6394458"/>
                <a:gd name="connsiteY76" fmla="*/ 6802146 h 6858000"/>
                <a:gd name="connsiteX77" fmla="*/ 593791 w 6394458"/>
                <a:gd name="connsiteY77" fmla="*/ 5241450 h 6858000"/>
                <a:gd name="connsiteX78" fmla="*/ 0 w 6394458"/>
                <a:gd name="connsiteY78" fmla="*/ 3044861 h 6858000"/>
                <a:gd name="connsiteX79" fmla="*/ 342337 w 6394458"/>
                <a:gd name="connsiteY79" fmla="*/ 1349581 h 6858000"/>
                <a:gd name="connsiteX80" fmla="*/ 1129762 w 6394458"/>
                <a:gd name="connsiteY80" fmla="*/ 118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394458" h="6858000">
                  <a:moveTo>
                    <a:pt x="1242460" y="0"/>
                  </a:moveTo>
                  <a:lnTo>
                    <a:pt x="2160732" y="0"/>
                  </a:lnTo>
                  <a:lnTo>
                    <a:pt x="2096124" y="41936"/>
                  </a:lnTo>
                  <a:cubicBezTo>
                    <a:pt x="2053586" y="71988"/>
                    <a:pt x="1997691" y="111913"/>
                    <a:pt x="1942232" y="154451"/>
                  </a:cubicBezTo>
                  <a:lnTo>
                    <a:pt x="1941942" y="154741"/>
                  </a:lnTo>
                  <a:lnTo>
                    <a:pt x="1941652" y="155032"/>
                  </a:lnTo>
                  <a:cubicBezTo>
                    <a:pt x="1920455" y="170711"/>
                    <a:pt x="1899113" y="187262"/>
                    <a:pt x="1878498" y="203377"/>
                  </a:cubicBezTo>
                  <a:lnTo>
                    <a:pt x="1865722" y="213395"/>
                  </a:lnTo>
                  <a:cubicBezTo>
                    <a:pt x="1838863" y="233865"/>
                    <a:pt x="1813311" y="254771"/>
                    <a:pt x="1791679" y="272483"/>
                  </a:cubicBezTo>
                  <a:cubicBezTo>
                    <a:pt x="1684245" y="360463"/>
                    <a:pt x="1590023" y="443216"/>
                    <a:pt x="1503495" y="525389"/>
                  </a:cubicBezTo>
                  <a:cubicBezTo>
                    <a:pt x="1315050" y="703090"/>
                    <a:pt x="1142430" y="895746"/>
                    <a:pt x="990135" y="1098128"/>
                  </a:cubicBezTo>
                  <a:cubicBezTo>
                    <a:pt x="911301" y="1202949"/>
                    <a:pt x="837695" y="1310238"/>
                    <a:pt x="771637" y="1416800"/>
                  </a:cubicBezTo>
                  <a:cubicBezTo>
                    <a:pt x="697595" y="1538898"/>
                    <a:pt x="636764" y="1650106"/>
                    <a:pt x="585660" y="1756960"/>
                  </a:cubicBezTo>
                  <a:lnTo>
                    <a:pt x="585515" y="1757395"/>
                  </a:lnTo>
                  <a:lnTo>
                    <a:pt x="585370" y="1757831"/>
                  </a:lnTo>
                  <a:cubicBezTo>
                    <a:pt x="570271" y="1788174"/>
                    <a:pt x="556334" y="1818952"/>
                    <a:pt x="544574" y="1845230"/>
                  </a:cubicBezTo>
                  <a:lnTo>
                    <a:pt x="524539" y="1889510"/>
                  </a:lnTo>
                  <a:lnTo>
                    <a:pt x="505666" y="1933935"/>
                  </a:lnTo>
                  <a:lnTo>
                    <a:pt x="502762" y="1940904"/>
                  </a:lnTo>
                  <a:cubicBezTo>
                    <a:pt x="491002" y="1969214"/>
                    <a:pt x="479823" y="1996073"/>
                    <a:pt x="469661" y="2023512"/>
                  </a:cubicBezTo>
                  <a:cubicBezTo>
                    <a:pt x="465450" y="2034691"/>
                    <a:pt x="461240" y="2045870"/>
                    <a:pt x="456885" y="2057049"/>
                  </a:cubicBezTo>
                  <a:cubicBezTo>
                    <a:pt x="449190" y="2076794"/>
                    <a:pt x="442076" y="2095522"/>
                    <a:pt x="435688" y="2114395"/>
                  </a:cubicBezTo>
                  <a:lnTo>
                    <a:pt x="435543" y="2114976"/>
                  </a:lnTo>
                  <a:lnTo>
                    <a:pt x="435253" y="2115557"/>
                  </a:lnTo>
                  <a:cubicBezTo>
                    <a:pt x="390392" y="2239687"/>
                    <a:pt x="353226" y="2365123"/>
                    <a:pt x="324770" y="2488382"/>
                  </a:cubicBezTo>
                  <a:cubicBezTo>
                    <a:pt x="265391" y="2742158"/>
                    <a:pt x="235193" y="3002178"/>
                    <a:pt x="235338" y="3261036"/>
                  </a:cubicBezTo>
                  <a:cubicBezTo>
                    <a:pt x="236210" y="3391989"/>
                    <a:pt x="248695" y="3520474"/>
                    <a:pt x="272505" y="3641991"/>
                  </a:cubicBezTo>
                  <a:cubicBezTo>
                    <a:pt x="299073" y="3770621"/>
                    <a:pt x="337110" y="3893154"/>
                    <a:pt x="385891" y="4006104"/>
                  </a:cubicBezTo>
                  <a:lnTo>
                    <a:pt x="386182" y="4006685"/>
                  </a:lnTo>
                  <a:lnTo>
                    <a:pt x="386472" y="4007266"/>
                  </a:lnTo>
                  <a:cubicBezTo>
                    <a:pt x="394747" y="4027591"/>
                    <a:pt x="404039" y="4047626"/>
                    <a:pt x="413911" y="4068823"/>
                  </a:cubicBezTo>
                  <a:cubicBezTo>
                    <a:pt x="417686" y="4077098"/>
                    <a:pt x="421606" y="4085374"/>
                    <a:pt x="425380" y="4093794"/>
                  </a:cubicBezTo>
                  <a:cubicBezTo>
                    <a:pt x="428865" y="4100908"/>
                    <a:pt x="432349" y="4107876"/>
                    <a:pt x="435834" y="4114845"/>
                  </a:cubicBezTo>
                  <a:cubicBezTo>
                    <a:pt x="446867" y="4136913"/>
                    <a:pt x="457320" y="4157819"/>
                    <a:pt x="468644" y="4178435"/>
                  </a:cubicBezTo>
                  <a:lnTo>
                    <a:pt x="468935" y="4179015"/>
                  </a:lnTo>
                  <a:lnTo>
                    <a:pt x="469225" y="4179596"/>
                  </a:lnTo>
                  <a:cubicBezTo>
                    <a:pt x="495213" y="4229103"/>
                    <a:pt x="525120" y="4280352"/>
                    <a:pt x="566496" y="4345828"/>
                  </a:cubicBezTo>
                  <a:cubicBezTo>
                    <a:pt x="598727" y="4397368"/>
                    <a:pt x="633135" y="4447745"/>
                    <a:pt x="674366" y="4507124"/>
                  </a:cubicBezTo>
                  <a:cubicBezTo>
                    <a:pt x="713129" y="4561713"/>
                    <a:pt x="753199" y="4615139"/>
                    <a:pt x="790946" y="4665372"/>
                  </a:cubicBezTo>
                  <a:cubicBezTo>
                    <a:pt x="839001" y="4729106"/>
                    <a:pt x="889379" y="4793421"/>
                    <a:pt x="938015" y="4855559"/>
                  </a:cubicBezTo>
                  <a:cubicBezTo>
                    <a:pt x="969955" y="4896355"/>
                    <a:pt x="1003056" y="4938457"/>
                    <a:pt x="1035286" y="4980269"/>
                  </a:cubicBezTo>
                  <a:cubicBezTo>
                    <a:pt x="1069113" y="5023969"/>
                    <a:pt x="1113684" y="5081606"/>
                    <a:pt x="1158254" y="5140985"/>
                  </a:cubicBezTo>
                  <a:cubicBezTo>
                    <a:pt x="1179451" y="5169005"/>
                    <a:pt x="1200647" y="5198186"/>
                    <a:pt x="1221118" y="5226351"/>
                  </a:cubicBezTo>
                  <a:cubicBezTo>
                    <a:pt x="1240572" y="5253065"/>
                    <a:pt x="1259010" y="5278471"/>
                    <a:pt x="1277448" y="5303007"/>
                  </a:cubicBezTo>
                  <a:lnTo>
                    <a:pt x="1277739" y="5303297"/>
                  </a:lnTo>
                  <a:lnTo>
                    <a:pt x="1278029" y="5303588"/>
                  </a:lnTo>
                  <a:cubicBezTo>
                    <a:pt x="1309824" y="5347287"/>
                    <a:pt x="1343796" y="5391132"/>
                    <a:pt x="1376607" y="5433525"/>
                  </a:cubicBezTo>
                  <a:lnTo>
                    <a:pt x="1395625" y="5458060"/>
                  </a:lnTo>
                  <a:lnTo>
                    <a:pt x="1405207" y="5469965"/>
                  </a:lnTo>
                  <a:cubicBezTo>
                    <a:pt x="1442083" y="5515552"/>
                    <a:pt x="1479976" y="5562736"/>
                    <a:pt x="1518739" y="5607597"/>
                  </a:cubicBezTo>
                  <a:cubicBezTo>
                    <a:pt x="1603960" y="5707481"/>
                    <a:pt x="1691650" y="5802139"/>
                    <a:pt x="1779194" y="5888957"/>
                  </a:cubicBezTo>
                  <a:cubicBezTo>
                    <a:pt x="1965606" y="6072902"/>
                    <a:pt x="2161746" y="6230423"/>
                    <a:pt x="2361805" y="6356876"/>
                  </a:cubicBezTo>
                  <a:cubicBezTo>
                    <a:pt x="2475047" y="6427870"/>
                    <a:pt x="2579867" y="6485217"/>
                    <a:pt x="2682656" y="6532110"/>
                  </a:cubicBezTo>
                  <a:lnTo>
                    <a:pt x="2682946" y="6532255"/>
                  </a:lnTo>
                  <a:lnTo>
                    <a:pt x="2683236" y="6532400"/>
                  </a:lnTo>
                  <a:cubicBezTo>
                    <a:pt x="2787767" y="6581616"/>
                    <a:pt x="2901734" y="6626187"/>
                    <a:pt x="3021944" y="6664805"/>
                  </a:cubicBezTo>
                  <a:cubicBezTo>
                    <a:pt x="3132572" y="6700374"/>
                    <a:pt x="3251620" y="6731298"/>
                    <a:pt x="3375605" y="6756415"/>
                  </a:cubicBezTo>
                  <a:cubicBezTo>
                    <a:pt x="3432661" y="6767738"/>
                    <a:pt x="3493201" y="6777901"/>
                    <a:pt x="3555048" y="6786612"/>
                  </a:cubicBezTo>
                  <a:cubicBezTo>
                    <a:pt x="3613121" y="6794742"/>
                    <a:pt x="3673807" y="6801566"/>
                    <a:pt x="3735218" y="6807083"/>
                  </a:cubicBezTo>
                  <a:cubicBezTo>
                    <a:pt x="3852670" y="6817826"/>
                    <a:pt x="3974622" y="6823052"/>
                    <a:pt x="4108188" y="6823343"/>
                  </a:cubicBezTo>
                  <a:lnTo>
                    <a:pt x="4126917" y="6823343"/>
                  </a:lnTo>
                  <a:cubicBezTo>
                    <a:pt x="4135192" y="6823488"/>
                    <a:pt x="4143322" y="6823488"/>
                    <a:pt x="4151597" y="6823488"/>
                  </a:cubicBezTo>
                  <a:cubicBezTo>
                    <a:pt x="4171487" y="6823488"/>
                    <a:pt x="4186296" y="6823343"/>
                    <a:pt x="4199652" y="6822763"/>
                  </a:cubicBezTo>
                  <a:lnTo>
                    <a:pt x="4200088" y="6822763"/>
                  </a:lnTo>
                  <a:lnTo>
                    <a:pt x="4200523" y="6822763"/>
                  </a:lnTo>
                  <a:lnTo>
                    <a:pt x="4245675" y="6821601"/>
                  </a:lnTo>
                  <a:lnTo>
                    <a:pt x="4291117" y="6819277"/>
                  </a:lnTo>
                  <a:cubicBezTo>
                    <a:pt x="4342801" y="6816955"/>
                    <a:pt x="4397825" y="6812164"/>
                    <a:pt x="4469108" y="6803743"/>
                  </a:cubicBezTo>
                  <a:cubicBezTo>
                    <a:pt x="4700672" y="6775433"/>
                    <a:pt x="4932236" y="6712860"/>
                    <a:pt x="5157267" y="6617766"/>
                  </a:cubicBezTo>
                  <a:cubicBezTo>
                    <a:pt x="5260490" y="6574648"/>
                    <a:pt x="5367344" y="6521656"/>
                    <a:pt x="5484069" y="6455744"/>
                  </a:cubicBezTo>
                  <a:cubicBezTo>
                    <a:pt x="5584535" y="6399414"/>
                    <a:pt x="5688194" y="6334663"/>
                    <a:pt x="5801144" y="6257717"/>
                  </a:cubicBezTo>
                  <a:cubicBezTo>
                    <a:pt x="5894061" y="6194419"/>
                    <a:pt x="5992638" y="6122844"/>
                    <a:pt x="6111106" y="6032542"/>
                  </a:cubicBezTo>
                  <a:cubicBezTo>
                    <a:pt x="6163081" y="5993052"/>
                    <a:pt x="6215491" y="5951676"/>
                    <a:pt x="6264127" y="5913203"/>
                  </a:cubicBezTo>
                  <a:lnTo>
                    <a:pt x="6394458" y="5808939"/>
                  </a:lnTo>
                  <a:lnTo>
                    <a:pt x="6394458" y="6858000"/>
                  </a:lnTo>
                  <a:lnTo>
                    <a:pt x="2234128" y="6858000"/>
                  </a:lnTo>
                  <a:lnTo>
                    <a:pt x="2151583" y="6802146"/>
                  </a:lnTo>
                  <a:cubicBezTo>
                    <a:pt x="1509012" y="6424386"/>
                    <a:pt x="970245" y="5884748"/>
                    <a:pt x="593791" y="5241450"/>
                  </a:cubicBezTo>
                  <a:cubicBezTo>
                    <a:pt x="205286" y="4577683"/>
                    <a:pt x="0" y="3818240"/>
                    <a:pt x="0" y="3044861"/>
                  </a:cubicBezTo>
                  <a:cubicBezTo>
                    <a:pt x="0" y="2457023"/>
                    <a:pt x="115129" y="1886606"/>
                    <a:pt x="342337" y="1349581"/>
                  </a:cubicBezTo>
                  <a:cubicBezTo>
                    <a:pt x="534284" y="895692"/>
                    <a:pt x="798705" y="482372"/>
                    <a:pt x="1129762" y="11818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1905757E-C772-4187-BD34-A12DC33F3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4266" y="0"/>
              <a:ext cx="6419426" cy="6858000"/>
            </a:xfrm>
            <a:custGeom>
              <a:avLst/>
              <a:gdLst>
                <a:gd name="connsiteX0" fmla="*/ 6419426 w 6419426"/>
                <a:gd name="connsiteY0" fmla="*/ 6276207 h 6858000"/>
                <a:gd name="connsiteX1" fmla="*/ 6419426 w 6419426"/>
                <a:gd name="connsiteY1" fmla="*/ 6858000 h 6858000"/>
                <a:gd name="connsiteX2" fmla="*/ 5377226 w 6419426"/>
                <a:gd name="connsiteY2" fmla="*/ 6858000 h 6858000"/>
                <a:gd name="connsiteX3" fmla="*/ 5526079 w 6419426"/>
                <a:gd name="connsiteY3" fmla="*/ 6799309 h 6858000"/>
                <a:gd name="connsiteX4" fmla="*/ 6372097 w 6419426"/>
                <a:gd name="connsiteY4" fmla="*/ 6313400 h 6858000"/>
                <a:gd name="connsiteX5" fmla="*/ 0 w 6419426"/>
                <a:gd name="connsiteY5" fmla="*/ 3944218 h 6858000"/>
                <a:gd name="connsiteX6" fmla="*/ 31811 w 6419426"/>
                <a:gd name="connsiteY6" fmla="*/ 4082046 h 6858000"/>
                <a:gd name="connsiteX7" fmla="*/ 2375871 w 6419426"/>
                <a:gd name="connsiteY7" fmla="*/ 6799309 h 6858000"/>
                <a:gd name="connsiteX8" fmla="*/ 2524724 w 6419426"/>
                <a:gd name="connsiteY8" fmla="*/ 6858000 h 6858000"/>
                <a:gd name="connsiteX9" fmla="*/ 0 w 6419426"/>
                <a:gd name="connsiteY9" fmla="*/ 6858000 h 6858000"/>
                <a:gd name="connsiteX10" fmla="*/ 0 w 6419426"/>
                <a:gd name="connsiteY10" fmla="*/ 0 h 6858000"/>
                <a:gd name="connsiteX11" fmla="*/ 1320019 w 6419426"/>
                <a:gd name="connsiteY11" fmla="*/ 0 h 6858000"/>
                <a:gd name="connsiteX12" fmla="*/ 1089625 w 6419426"/>
                <a:gd name="connsiteY12" fmla="*/ 209396 h 6858000"/>
                <a:gd name="connsiteX13" fmla="*/ 31811 w 6419426"/>
                <a:gd name="connsiteY13" fmla="*/ 2059448 h 6858000"/>
                <a:gd name="connsiteX14" fmla="*/ 0 w 6419426"/>
                <a:gd name="connsiteY14" fmla="*/ 21972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426" h="6858000">
                  <a:moveTo>
                    <a:pt x="6419426" y="6276207"/>
                  </a:moveTo>
                  <a:lnTo>
                    <a:pt x="6419426" y="6858000"/>
                  </a:lnTo>
                  <a:lnTo>
                    <a:pt x="5377226" y="6858000"/>
                  </a:lnTo>
                  <a:lnTo>
                    <a:pt x="5526079" y="6799309"/>
                  </a:lnTo>
                  <a:cubicBezTo>
                    <a:pt x="5828657" y="6671330"/>
                    <a:pt x="6112428" y="6507594"/>
                    <a:pt x="6372097" y="6313400"/>
                  </a:cubicBezTo>
                  <a:close/>
                  <a:moveTo>
                    <a:pt x="0" y="3944218"/>
                  </a:moveTo>
                  <a:lnTo>
                    <a:pt x="31811" y="4082046"/>
                  </a:lnTo>
                  <a:cubicBezTo>
                    <a:pt x="347839" y="5310348"/>
                    <a:pt x="1226077" y="6312987"/>
                    <a:pt x="2375871" y="6799309"/>
                  </a:cubicBezTo>
                  <a:lnTo>
                    <a:pt x="2524724" y="6858000"/>
                  </a:lnTo>
                  <a:lnTo>
                    <a:pt x="0" y="6858000"/>
                  </a:lnTo>
                  <a:close/>
                  <a:moveTo>
                    <a:pt x="0" y="0"/>
                  </a:moveTo>
                  <a:lnTo>
                    <a:pt x="1320019" y="0"/>
                  </a:lnTo>
                  <a:lnTo>
                    <a:pt x="1089625" y="209396"/>
                  </a:lnTo>
                  <a:cubicBezTo>
                    <a:pt x="586180" y="712841"/>
                    <a:pt x="214775" y="1348326"/>
                    <a:pt x="31811" y="2059448"/>
                  </a:cubicBezTo>
                  <a:lnTo>
                    <a:pt x="0" y="21972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BCB4904-7E8E-4686-A6E1-9C681BBB6AD6}"/>
              </a:ext>
            </a:extLst>
          </p:cNvPr>
          <p:cNvSpPr>
            <a:spLocks noGrp="1"/>
          </p:cNvSpPr>
          <p:nvPr>
            <p:ph idx="1"/>
          </p:nvPr>
        </p:nvSpPr>
        <p:spPr>
          <a:xfrm>
            <a:off x="0" y="0"/>
            <a:ext cx="6330462" cy="6857990"/>
          </a:xfrm>
        </p:spPr>
        <p:txBody>
          <a:bodyPr anchor="ctr">
            <a:normAutofit/>
          </a:bodyPr>
          <a:lstStyle/>
          <a:p>
            <a:pPr marL="0" indent="0" fontAlgn="base">
              <a:buNone/>
            </a:pPr>
            <a:r>
              <a:rPr lang="en-GB" sz="2000" dirty="0">
                <a:solidFill>
                  <a:schemeClr val="tx2"/>
                </a:solidFill>
              </a:rPr>
              <a:t>“While time ticks blank and busy on their wrists,</a:t>
            </a:r>
          </a:p>
          <a:p>
            <a:pPr marL="0" indent="0" fontAlgn="base">
              <a:buNone/>
            </a:pPr>
            <a:r>
              <a:rPr lang="en-GB" sz="2000" dirty="0">
                <a:solidFill>
                  <a:schemeClr val="tx2"/>
                </a:solidFill>
              </a:rPr>
              <a:t>And hope, with furtive eyes and grappling fists,”</a:t>
            </a:r>
          </a:p>
          <a:p>
            <a:pPr marL="0" indent="0" fontAlgn="base">
              <a:buNone/>
            </a:pPr>
            <a:endParaRPr lang="en-GB" sz="2000" dirty="0">
              <a:solidFill>
                <a:schemeClr val="tx2"/>
              </a:solidFill>
            </a:endParaRPr>
          </a:p>
          <a:p>
            <a:pPr marL="0" indent="0" fontAlgn="base">
              <a:buNone/>
            </a:pPr>
            <a:r>
              <a:rPr lang="en-GB" sz="2000" dirty="0">
                <a:solidFill>
                  <a:schemeClr val="tx2"/>
                </a:solidFill>
              </a:rPr>
              <a:t>The last three lines of the poem describes the feeling of the soldiers. Sassoon transitioned through first describing the battlefield, to describing the soldiers and now concludes with describing the emotions of the soldiers. He states that time was blank and busy on their wrists. This obviously means that time had no meaning to the soldiers for there was no time limit to a battle, it could last a few hours or it could last days. </a:t>
            </a:r>
          </a:p>
          <a:p>
            <a:pPr marL="0" indent="0" fontAlgn="base">
              <a:buNone/>
            </a:pPr>
            <a:r>
              <a:rPr lang="en-GB" sz="2000" dirty="0">
                <a:solidFill>
                  <a:schemeClr val="tx2"/>
                </a:solidFill>
              </a:rPr>
              <a:t>Sassoon describes that the soldiers still had hope. They were hopeful and they were desperately trying not to get caught. By now Sassoon has successfully succeeded in describing the desperation that the soldiers felt, his last line seals the horror of war.</a:t>
            </a:r>
          </a:p>
          <a:p>
            <a:endParaRPr lang="en-IE" sz="2000" dirty="0">
              <a:solidFill>
                <a:schemeClr val="tx2"/>
              </a:solidFill>
            </a:endParaRPr>
          </a:p>
        </p:txBody>
      </p:sp>
      <p:sp>
        <p:nvSpPr>
          <p:cNvPr id="6" name="TextBox 5">
            <a:extLst>
              <a:ext uri="{FF2B5EF4-FFF2-40B4-BE49-F238E27FC236}">
                <a16:creationId xmlns:a16="http://schemas.microsoft.com/office/drawing/2014/main" id="{90997BC9-70D7-46B9-B883-FCF85A2654FD}"/>
              </a:ext>
            </a:extLst>
          </p:cNvPr>
          <p:cNvSpPr txBox="1"/>
          <p:nvPr/>
        </p:nvSpPr>
        <p:spPr>
          <a:xfrm>
            <a:off x="9921086" y="6657945"/>
            <a:ext cx="2307042"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en.wikipedia.org/wiki/Greco-Turkish_War_(1919%E2%80%931922)">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Tree>
    <p:extLst>
      <p:ext uri="{BB962C8B-B14F-4D97-AF65-F5344CB8AC3E}">
        <p14:creationId xmlns:p14="http://schemas.microsoft.com/office/powerpoint/2010/main" val="641310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outdoor, man, baseball, laying&#10;&#10;Description automatically generated">
            <a:extLst>
              <a:ext uri="{FF2B5EF4-FFF2-40B4-BE49-F238E27FC236}">
                <a16:creationId xmlns:a16="http://schemas.microsoft.com/office/drawing/2014/main" id="{ADADFB94-B8CD-499F-82AF-AB693B2DE4A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066" r="-1" b="-1"/>
          <a:stretch/>
        </p:blipFill>
        <p:spPr>
          <a:xfrm>
            <a:off x="4117521" y="10"/>
            <a:ext cx="8074479" cy="6857990"/>
          </a:xfrm>
          <a:prstGeom prst="rect">
            <a:avLst/>
          </a:prstGeom>
        </p:spPr>
      </p:pic>
      <p:sp>
        <p:nvSpPr>
          <p:cNvPr id="15" name="Freeform: Shape 1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7CFFCC6-64FD-4DE2-B1C7-FC15A221688D}"/>
              </a:ext>
            </a:extLst>
          </p:cNvPr>
          <p:cNvSpPr>
            <a:spLocks noGrp="1"/>
          </p:cNvSpPr>
          <p:nvPr>
            <p:ph idx="1"/>
          </p:nvPr>
        </p:nvSpPr>
        <p:spPr>
          <a:xfrm>
            <a:off x="140677" y="1"/>
            <a:ext cx="4937759" cy="6657944"/>
          </a:xfrm>
        </p:spPr>
        <p:txBody>
          <a:bodyPr>
            <a:normAutofit/>
          </a:bodyPr>
          <a:lstStyle/>
          <a:p>
            <a:pPr marL="0" indent="0">
              <a:buNone/>
            </a:pPr>
            <a:r>
              <a:rPr lang="en-GB" dirty="0"/>
              <a:t>“Flounders in mud. O Jesus, make it stop!”</a:t>
            </a:r>
          </a:p>
          <a:p>
            <a:pPr marL="0" indent="0">
              <a:buNone/>
            </a:pPr>
            <a:endParaRPr lang="en-GB" dirty="0"/>
          </a:p>
          <a:p>
            <a:pPr marL="0" indent="0">
              <a:buNone/>
            </a:pPr>
            <a:r>
              <a:rPr lang="en-GB" dirty="0"/>
              <a:t>The last line states that the soldiers were really in a pathetically hopeless situation. Flounders in mud. </a:t>
            </a:r>
          </a:p>
          <a:p>
            <a:pPr marL="0" indent="0">
              <a:buNone/>
            </a:pPr>
            <a:r>
              <a:rPr lang="en-GB" dirty="0"/>
              <a:t>Sassoon is stating that going to war is like committing suicide. </a:t>
            </a:r>
          </a:p>
          <a:p>
            <a:pPr marL="0" indent="0">
              <a:buNone/>
            </a:pPr>
            <a:r>
              <a:rPr lang="en-GB" dirty="0"/>
              <a:t>The last three words, make it stop show how these overtly strong soldiers are left with nothing at the end by crying and begging for the torture to stop. </a:t>
            </a:r>
            <a:endParaRPr lang="en-IE" dirty="0"/>
          </a:p>
        </p:txBody>
      </p:sp>
      <p:sp>
        <p:nvSpPr>
          <p:cNvPr id="6" name="TextBox 5">
            <a:extLst>
              <a:ext uri="{FF2B5EF4-FFF2-40B4-BE49-F238E27FC236}">
                <a16:creationId xmlns:a16="http://schemas.microsoft.com/office/drawing/2014/main" id="{E1158A94-F45F-465A-BAAC-D1D5AB7D645D}"/>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cecitermisteri.blogspot.com/2012/06/tafsir-mimpi-mimpi-kematian-seseorang.html">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IE" sz="700">
              <a:solidFill>
                <a:srgbClr val="FFFFFF"/>
              </a:solidFill>
            </a:endParaRPr>
          </a:p>
        </p:txBody>
      </p:sp>
    </p:spTree>
    <p:extLst>
      <p:ext uri="{BB962C8B-B14F-4D97-AF65-F5344CB8AC3E}">
        <p14:creationId xmlns:p14="http://schemas.microsoft.com/office/powerpoint/2010/main" val="264976576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11FD9A7-9A49-4081-8E63-223B591BCADE}"/>
              </a:ext>
            </a:extLst>
          </p:cNvPr>
          <p:cNvSpPr>
            <a:spLocks noGrp="1"/>
          </p:cNvSpPr>
          <p:nvPr>
            <p:ph idx="1"/>
          </p:nvPr>
        </p:nvSpPr>
        <p:spPr>
          <a:xfrm>
            <a:off x="288384" y="563940"/>
            <a:ext cx="5942428" cy="5726796"/>
          </a:xfrm>
        </p:spPr>
        <p:txBody>
          <a:bodyPr>
            <a:noAutofit/>
          </a:bodyPr>
          <a:lstStyle/>
          <a:p>
            <a:r>
              <a:rPr lang="en-GB" sz="3200" dirty="0"/>
              <a:t>The title of the poem is </a:t>
            </a:r>
            <a:r>
              <a:rPr lang="en-GB" sz="3200" i="1" dirty="0"/>
              <a:t>Attack,</a:t>
            </a:r>
            <a:r>
              <a:rPr lang="en-GB" sz="3200" dirty="0"/>
              <a:t> this could be due to the nature of the poem itself. Sassoon builds up suspense throughout the poem and ends with a torturous ending, much like an </a:t>
            </a:r>
            <a:r>
              <a:rPr lang="en-GB" sz="3200" i="1" dirty="0"/>
              <a:t>attack</a:t>
            </a:r>
            <a:r>
              <a:rPr lang="en-GB" sz="3200" dirty="0"/>
              <a:t>. Otherwise, the title </a:t>
            </a:r>
            <a:r>
              <a:rPr lang="en-GB" sz="3200" i="1" dirty="0"/>
              <a:t>attack</a:t>
            </a:r>
            <a:r>
              <a:rPr lang="en-GB" sz="3200" dirty="0"/>
              <a:t> could be referring to the feelings of the soldiers. War may be glorified and described as a noble duty, but in reality it feels and is essentially nothing more than an </a:t>
            </a:r>
            <a:r>
              <a:rPr lang="en-GB" sz="3200" i="1" dirty="0"/>
              <a:t>attack</a:t>
            </a:r>
            <a:r>
              <a:rPr lang="en-GB" sz="3200" dirty="0"/>
              <a:t>.</a:t>
            </a:r>
            <a:endParaRPr lang="en-IE" sz="3200" dirty="0"/>
          </a:p>
        </p:txBody>
      </p:sp>
      <p:pic>
        <p:nvPicPr>
          <p:cNvPr id="5" name="Picture 4" descr="A large body of water with smoke coming out of it&#10;&#10;Description automatically generated">
            <a:extLst>
              <a:ext uri="{FF2B5EF4-FFF2-40B4-BE49-F238E27FC236}">
                <a16:creationId xmlns:a16="http://schemas.microsoft.com/office/drawing/2014/main" id="{F4A4A932-6E33-4B77-A4E1-552C390E64F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17734" y="2248710"/>
            <a:ext cx="4935970" cy="3871349"/>
          </a:xfrm>
          <a:prstGeom prst="rect">
            <a:avLst/>
          </a:prstGeom>
        </p:spPr>
      </p:pic>
      <p:sp>
        <p:nvSpPr>
          <p:cNvPr id="6" name="TextBox 5">
            <a:extLst>
              <a:ext uri="{FF2B5EF4-FFF2-40B4-BE49-F238E27FC236}">
                <a16:creationId xmlns:a16="http://schemas.microsoft.com/office/drawing/2014/main" id="{D8E055F1-EAC6-459F-9A3D-D64590D2F0FC}"/>
              </a:ext>
            </a:extLst>
          </p:cNvPr>
          <p:cNvSpPr txBox="1"/>
          <p:nvPr/>
        </p:nvSpPr>
        <p:spPr>
          <a:xfrm>
            <a:off x="9046662" y="5920004"/>
            <a:ext cx="2307042"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commons.wikimedia.org/wiki/File:Pearl_Harbor_Attack,_7_December_1941_-_80-G-K-13513.tiff">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Tree>
    <p:extLst>
      <p:ext uri="{BB962C8B-B14F-4D97-AF65-F5344CB8AC3E}">
        <p14:creationId xmlns:p14="http://schemas.microsoft.com/office/powerpoint/2010/main" val="220201718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85573-3597-4063-B290-6281A60D50E6}"/>
              </a:ext>
            </a:extLst>
          </p:cNvPr>
          <p:cNvSpPr>
            <a:spLocks noGrp="1"/>
          </p:cNvSpPr>
          <p:nvPr>
            <p:ph type="title"/>
          </p:nvPr>
        </p:nvSpPr>
        <p:spPr>
          <a:xfrm>
            <a:off x="804673" y="1445494"/>
            <a:ext cx="3616856" cy="4376572"/>
          </a:xfrm>
        </p:spPr>
        <p:txBody>
          <a:bodyPr anchor="ctr">
            <a:normAutofit/>
          </a:bodyPr>
          <a:lstStyle/>
          <a:p>
            <a:r>
              <a:rPr lang="en-IE" sz="4800"/>
              <a:t>About Siegfried Sassoon</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F9DB7C-3090-48B6-99DE-750187C64199}"/>
              </a:ext>
            </a:extLst>
          </p:cNvPr>
          <p:cNvSpPr>
            <a:spLocks noGrp="1"/>
          </p:cNvSpPr>
          <p:nvPr>
            <p:ph idx="1"/>
          </p:nvPr>
        </p:nvSpPr>
        <p:spPr>
          <a:xfrm>
            <a:off x="5542671" y="0"/>
            <a:ext cx="6646281" cy="6858000"/>
          </a:xfrm>
        </p:spPr>
        <p:txBody>
          <a:bodyPr anchor="ctr">
            <a:normAutofit/>
          </a:bodyPr>
          <a:lstStyle/>
          <a:p>
            <a:r>
              <a:rPr lang="en-GB" sz="2400" dirty="0">
                <a:solidFill>
                  <a:schemeClr val="bg1"/>
                </a:solidFill>
                <a:hlinkClick r:id="rId2"/>
              </a:rPr>
              <a:t>Siegfried Sassoon</a:t>
            </a:r>
            <a:r>
              <a:rPr lang="en-GB" sz="2400" dirty="0">
                <a:solidFill>
                  <a:schemeClr val="bg1"/>
                </a:solidFill>
              </a:rPr>
              <a:t> was a major poet during the time of World War One. He grew up in the lap of luxury in a wealthy Jewish family in England but chose to enlist in war himself. </a:t>
            </a:r>
          </a:p>
          <a:p>
            <a:r>
              <a:rPr lang="en-GB" sz="2400" dirty="0">
                <a:solidFill>
                  <a:schemeClr val="bg1"/>
                </a:solidFill>
              </a:rPr>
              <a:t>Sassoon fought on the Western front and wrote poetry about war. He has written many celebrated works, including the </a:t>
            </a:r>
            <a:r>
              <a:rPr lang="en-GB" sz="2400" dirty="0" err="1">
                <a:solidFill>
                  <a:schemeClr val="bg1"/>
                </a:solidFill>
              </a:rPr>
              <a:t>Sherston</a:t>
            </a:r>
            <a:r>
              <a:rPr lang="en-GB" sz="2400" dirty="0">
                <a:solidFill>
                  <a:schemeClr val="bg1"/>
                </a:solidFill>
              </a:rPr>
              <a:t> trilogy which is basically just a fictionalized version of his life. </a:t>
            </a:r>
          </a:p>
          <a:p>
            <a:r>
              <a:rPr lang="en-GB" sz="2400" dirty="0">
                <a:solidFill>
                  <a:schemeClr val="bg1"/>
                </a:solidFill>
              </a:rPr>
              <a:t>Sassoon was known for his bravery in war and was nicknamed ‘Mad Jack’ because of his unbelievable, almost reckless bravery during battle. Despite his active participation in war he was known for protesting the continuation of war, especially after he lost one of his best friends during battle. </a:t>
            </a:r>
          </a:p>
          <a:p>
            <a:r>
              <a:rPr lang="en-GB" sz="2400" dirty="0">
                <a:solidFill>
                  <a:schemeClr val="bg1"/>
                </a:solidFill>
              </a:rPr>
              <a:t>He died of stomach cancer at 81 years of age.</a:t>
            </a:r>
            <a:endParaRPr lang="en-IE" sz="2400" dirty="0">
              <a:solidFill>
                <a:schemeClr val="bg1"/>
              </a:solidFill>
            </a:endParaRPr>
          </a:p>
        </p:txBody>
      </p:sp>
    </p:spTree>
    <p:extLst>
      <p:ext uri="{BB962C8B-B14F-4D97-AF65-F5344CB8AC3E}">
        <p14:creationId xmlns:p14="http://schemas.microsoft.com/office/powerpoint/2010/main" val="171951787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Arrow Connector 17">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0784082-AFEF-46DE-B325-8F4E709EC289}"/>
              </a:ext>
            </a:extLst>
          </p:cNvPr>
          <p:cNvSpPr>
            <a:spLocks noGrp="1"/>
          </p:cNvSpPr>
          <p:nvPr>
            <p:ph idx="1"/>
          </p:nvPr>
        </p:nvSpPr>
        <p:spPr>
          <a:xfrm>
            <a:off x="211015" y="2316480"/>
            <a:ext cx="5884985" cy="4541520"/>
          </a:xfrm>
        </p:spPr>
        <p:txBody>
          <a:bodyPr>
            <a:normAutofit fontScale="92500" lnSpcReduction="20000"/>
          </a:bodyPr>
          <a:lstStyle/>
          <a:p>
            <a:r>
              <a:rPr lang="en-GB" i="1" dirty="0"/>
              <a:t>Attack</a:t>
            </a:r>
            <a:r>
              <a:rPr lang="en-GB" dirty="0"/>
              <a:t> by Siegfried Sassoon is a haunting poem which discusses the reality of war and what happens when a soldier is out on the battlefield. Sassoon transitions between describing the battlefield physically, to describing the soldiers physically and eventually conclude with the feeling’s of the soldiers.</a:t>
            </a:r>
          </a:p>
          <a:p>
            <a:r>
              <a:rPr lang="en-GB" dirty="0"/>
              <a:t>Sassoon builds suspense with every line and uses imagery, personification and enjambment to capture the reader’s attention and as accurately as possible describe the true horrors of being a soldier at war.</a:t>
            </a:r>
            <a:endParaRPr lang="en-IE" dirty="0"/>
          </a:p>
        </p:txBody>
      </p:sp>
      <p:pic>
        <p:nvPicPr>
          <p:cNvPr id="5" name="Picture 4" descr="A picture containing outdoor, person, man, wearing&#10;&#10;Description automatically generated">
            <a:extLst>
              <a:ext uri="{FF2B5EF4-FFF2-40B4-BE49-F238E27FC236}">
                <a16:creationId xmlns:a16="http://schemas.microsoft.com/office/drawing/2014/main" id="{A902C0DB-BF6E-4B7E-8ED3-DF8DC8641F9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205" r="17205"/>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TextBox 5">
            <a:extLst>
              <a:ext uri="{FF2B5EF4-FFF2-40B4-BE49-F238E27FC236}">
                <a16:creationId xmlns:a16="http://schemas.microsoft.com/office/drawing/2014/main" id="{205C054F-B16F-4A49-A640-2977F6509C26}"/>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www.flickr.com/photos/defenceimages/8006472427">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IE" sz="700">
              <a:solidFill>
                <a:srgbClr val="FFFFFF"/>
              </a:solidFill>
            </a:endParaRPr>
          </a:p>
        </p:txBody>
      </p:sp>
    </p:spTree>
    <p:extLst>
      <p:ext uri="{BB962C8B-B14F-4D97-AF65-F5344CB8AC3E}">
        <p14:creationId xmlns:p14="http://schemas.microsoft.com/office/powerpoint/2010/main" val="4159495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 person that is standing in the dirt&#10;&#10;Description automatically generated">
            <a:extLst>
              <a:ext uri="{FF2B5EF4-FFF2-40B4-BE49-F238E27FC236}">
                <a16:creationId xmlns:a16="http://schemas.microsoft.com/office/drawing/2014/main" id="{BBB8E056-C65E-4149-AA06-E257D5599E0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382" r="8295"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B8A1F004-140C-4EE8-80B0-E43617CF69E3}"/>
              </a:ext>
            </a:extLst>
          </p:cNvPr>
          <p:cNvSpPr>
            <a:spLocks noGrp="1"/>
          </p:cNvSpPr>
          <p:nvPr>
            <p:ph idx="1"/>
          </p:nvPr>
        </p:nvSpPr>
        <p:spPr>
          <a:xfrm>
            <a:off x="6275089" y="804499"/>
            <a:ext cx="5916909" cy="5652572"/>
          </a:xfrm>
        </p:spPr>
        <p:txBody>
          <a:bodyPr anchor="t">
            <a:normAutofit/>
          </a:bodyPr>
          <a:lstStyle/>
          <a:p>
            <a:r>
              <a:rPr lang="en-GB" dirty="0"/>
              <a:t>Sassoon uses the poetic devices of </a:t>
            </a:r>
            <a:r>
              <a:rPr lang="en-GB" dirty="0">
                <a:hlinkClick r:id="rId4"/>
              </a:rPr>
              <a:t>Alliteration</a:t>
            </a:r>
            <a:r>
              <a:rPr lang="en-GB" dirty="0"/>
              <a:t>, </a:t>
            </a:r>
            <a:r>
              <a:rPr lang="en-GB" dirty="0">
                <a:hlinkClick r:id="rId5"/>
              </a:rPr>
              <a:t>Enjambment</a:t>
            </a:r>
            <a:r>
              <a:rPr lang="en-GB" dirty="0"/>
              <a:t>, </a:t>
            </a:r>
            <a:r>
              <a:rPr lang="en-GB" dirty="0">
                <a:hlinkClick r:id="rId6"/>
              </a:rPr>
              <a:t>Imagery</a:t>
            </a:r>
            <a:r>
              <a:rPr lang="en-GB" dirty="0"/>
              <a:t>, and a unique rhyming scheme to emphasize the negative emotions felt during war. Considering the poem was published in 1918 his words are quite different than the majority of poems related to war published at that time. Most poems glamorized war and made fighting seem like a heroic feat that all young men should desire. Sassoon puts a different spin on war by depicting its harsh reality.</a:t>
            </a:r>
            <a:endParaRPr lang="en-IE" dirty="0"/>
          </a:p>
        </p:txBody>
      </p:sp>
      <p:sp>
        <p:nvSpPr>
          <p:cNvPr id="6" name="TextBox 5">
            <a:extLst>
              <a:ext uri="{FF2B5EF4-FFF2-40B4-BE49-F238E27FC236}">
                <a16:creationId xmlns:a16="http://schemas.microsoft.com/office/drawing/2014/main" id="{E007F996-02F4-4B1A-993A-8DD0EAF2F402}"/>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en.m.wikipedia.org/wiki/Second_Chechen_War">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Tree>
    <p:extLst>
      <p:ext uri="{BB962C8B-B14F-4D97-AF65-F5344CB8AC3E}">
        <p14:creationId xmlns:p14="http://schemas.microsoft.com/office/powerpoint/2010/main" val="25360052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C94ABE-79F8-48B3-9EA2-79F3F23E6572}"/>
              </a:ext>
            </a:extLst>
          </p:cNvPr>
          <p:cNvSpPr>
            <a:spLocks noGrp="1"/>
          </p:cNvSpPr>
          <p:nvPr>
            <p:ph idx="1"/>
          </p:nvPr>
        </p:nvSpPr>
        <p:spPr>
          <a:xfrm>
            <a:off x="294678" y="408014"/>
            <a:ext cx="6455463" cy="6449985"/>
          </a:xfrm>
        </p:spPr>
        <p:txBody>
          <a:bodyPr anchor="t">
            <a:normAutofit/>
          </a:bodyPr>
          <a:lstStyle/>
          <a:p>
            <a:pPr marL="0" indent="0" fontAlgn="base">
              <a:buNone/>
            </a:pPr>
            <a:r>
              <a:rPr lang="en-GB" dirty="0"/>
              <a:t>“At dawn the ridge emerges massed and dun</a:t>
            </a:r>
          </a:p>
          <a:p>
            <a:pPr marL="0" indent="0" fontAlgn="base">
              <a:buNone/>
            </a:pPr>
            <a:r>
              <a:rPr lang="en-GB" dirty="0"/>
              <a:t>In the wild purple of the </a:t>
            </a:r>
            <a:r>
              <a:rPr lang="en-GB" dirty="0" err="1"/>
              <a:t>glow’ring</a:t>
            </a:r>
            <a:r>
              <a:rPr lang="en-GB" dirty="0"/>
              <a:t> sun,”</a:t>
            </a:r>
          </a:p>
          <a:p>
            <a:pPr marL="0" indent="0" fontAlgn="base">
              <a:buNone/>
            </a:pPr>
            <a:endParaRPr lang="en-GB" dirty="0"/>
          </a:p>
          <a:p>
            <a:pPr marL="0" indent="0" fontAlgn="base">
              <a:buNone/>
            </a:pPr>
            <a:r>
              <a:rPr lang="en-GB" dirty="0"/>
              <a:t>Sassoon describes the beautiful scenery of the mountains emerging in the early morning sun. Imagery is used here to describe a very peaceful and calming scenery. Sassoon does not continue this calm </a:t>
            </a:r>
            <a:r>
              <a:rPr lang="en-GB" dirty="0">
                <a:hlinkClick r:id="rId2"/>
              </a:rPr>
              <a:t>tone</a:t>
            </a:r>
            <a:r>
              <a:rPr lang="en-GB" dirty="0"/>
              <a:t> for long, as in the next line Sassoon quickly shifts his tone and begins to describe what the battlefield actually looks like.</a:t>
            </a:r>
          </a:p>
          <a:p>
            <a:pPr marL="0" indent="0">
              <a:buNone/>
            </a:pPr>
            <a:endParaRPr lang="en-IE" dirty="0"/>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view of a mountain&#10;&#10;Description automatically generated">
            <a:extLst>
              <a:ext uri="{FF2B5EF4-FFF2-40B4-BE49-F238E27FC236}">
                <a16:creationId xmlns:a16="http://schemas.microsoft.com/office/drawing/2014/main" id="{E2218D2A-DB59-4091-9A6A-9EB6594AB45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185" r="13581"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extBox 5">
            <a:extLst>
              <a:ext uri="{FF2B5EF4-FFF2-40B4-BE49-F238E27FC236}">
                <a16:creationId xmlns:a16="http://schemas.microsoft.com/office/drawing/2014/main" id="{A043014F-16BE-402C-A533-DB88CCF95F98}"/>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4" tooltip="http://www.flickr.com/photos/jeffkrause/9361472143/">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IE" sz="700">
              <a:solidFill>
                <a:srgbClr val="FFFFFF"/>
              </a:solidFill>
            </a:endParaRPr>
          </a:p>
        </p:txBody>
      </p:sp>
    </p:spTree>
    <p:extLst>
      <p:ext uri="{BB962C8B-B14F-4D97-AF65-F5344CB8AC3E}">
        <p14:creationId xmlns:p14="http://schemas.microsoft.com/office/powerpoint/2010/main" val="38124270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arge mountain in the background&#10;&#10;Description automatically generated">
            <a:extLst>
              <a:ext uri="{FF2B5EF4-FFF2-40B4-BE49-F238E27FC236}">
                <a16:creationId xmlns:a16="http://schemas.microsoft.com/office/drawing/2014/main" id="{B2FCD0E6-D7C9-4967-8522-52BE6DF8897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4951"/>
          <a:stretch/>
        </p:blipFill>
        <p:spPr>
          <a:xfrm>
            <a:off x="-5600528" y="-7274727"/>
            <a:ext cx="23880825" cy="14132726"/>
          </a:xfrm>
          <a:prstGeom prst="rect">
            <a:avLst/>
          </a:prstGeom>
        </p:spPr>
      </p:pic>
      <p:sp>
        <p:nvSpPr>
          <p:cNvPr id="38" name="Rectangle 1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8FB4C7-8308-4039-B4D4-1412D62C51CA}"/>
              </a:ext>
            </a:extLst>
          </p:cNvPr>
          <p:cNvSpPr>
            <a:spLocks noGrp="1"/>
          </p:cNvSpPr>
          <p:nvPr>
            <p:ph idx="1"/>
          </p:nvPr>
        </p:nvSpPr>
        <p:spPr>
          <a:xfrm>
            <a:off x="606971" y="548640"/>
            <a:ext cx="4812928" cy="6017698"/>
          </a:xfrm>
        </p:spPr>
        <p:txBody>
          <a:bodyPr anchor="ctr">
            <a:normAutofit lnSpcReduction="10000"/>
          </a:bodyPr>
          <a:lstStyle/>
          <a:p>
            <a:pPr marL="0" indent="0" fontAlgn="base">
              <a:buNone/>
            </a:pPr>
            <a:r>
              <a:rPr lang="en-GB" sz="2400" dirty="0">
                <a:solidFill>
                  <a:schemeClr val="bg1"/>
                </a:solidFill>
              </a:rPr>
              <a:t>“Smouldering through spouts of drifting smoke that shroud</a:t>
            </a:r>
          </a:p>
          <a:p>
            <a:pPr marL="0" indent="0" fontAlgn="base">
              <a:buNone/>
            </a:pPr>
            <a:r>
              <a:rPr lang="en-GB" sz="2400" dirty="0">
                <a:solidFill>
                  <a:schemeClr val="bg1"/>
                </a:solidFill>
              </a:rPr>
              <a:t>The menacing scarred slope; and, one by one,”</a:t>
            </a:r>
          </a:p>
          <a:p>
            <a:pPr marL="0" indent="0" fontAlgn="base">
              <a:buNone/>
            </a:pPr>
            <a:endParaRPr lang="en-GB" sz="2400" dirty="0">
              <a:solidFill>
                <a:schemeClr val="bg1"/>
              </a:solidFill>
            </a:endParaRPr>
          </a:p>
          <a:p>
            <a:pPr marL="0" indent="0" fontAlgn="base">
              <a:buNone/>
            </a:pPr>
            <a:r>
              <a:rPr lang="en-GB" sz="2400" dirty="0">
                <a:solidFill>
                  <a:schemeClr val="bg1"/>
                </a:solidFill>
              </a:rPr>
              <a:t>Sassoon explains that the ridge illuminated by the sun is not really a calm scene for it is littered with areas of </a:t>
            </a:r>
            <a:r>
              <a:rPr lang="en-GB" sz="2400" dirty="0" err="1">
                <a:solidFill>
                  <a:schemeClr val="bg1"/>
                </a:solidFill>
              </a:rPr>
              <a:t>smoldering</a:t>
            </a:r>
            <a:r>
              <a:rPr lang="en-GB" sz="2400" dirty="0">
                <a:solidFill>
                  <a:schemeClr val="bg1"/>
                </a:solidFill>
              </a:rPr>
              <a:t> smoke, most probably from bombings. Not only is the battlefield full of smoke, but the land is also scarred and damaged with debris. As Sassoon continues on his poem, he uses enjambment to connect his thoughts together and each line is more drastic than the previous one.</a:t>
            </a:r>
          </a:p>
          <a:p>
            <a:endParaRPr lang="en-IE" sz="2400" dirty="0">
              <a:solidFill>
                <a:schemeClr val="bg1"/>
              </a:solidFill>
            </a:endParaRPr>
          </a:p>
        </p:txBody>
      </p:sp>
      <p:sp>
        <p:nvSpPr>
          <p:cNvPr id="6" name="TextBox 5">
            <a:extLst>
              <a:ext uri="{FF2B5EF4-FFF2-40B4-BE49-F238E27FC236}">
                <a16:creationId xmlns:a16="http://schemas.microsoft.com/office/drawing/2014/main" id="{1AB64F0A-16FF-4458-AD12-36C2B381E45C}"/>
              </a:ext>
            </a:extLst>
          </p:cNvPr>
          <p:cNvSpPr txBox="1"/>
          <p:nvPr/>
        </p:nvSpPr>
        <p:spPr>
          <a:xfrm>
            <a:off x="9743661" y="6482383"/>
            <a:ext cx="2710902" cy="200055"/>
          </a:xfrm>
          <a:prstGeom prst="rect">
            <a:avLst/>
          </a:prstGeom>
          <a:solidFill>
            <a:srgbClr val="000000"/>
          </a:solidFill>
        </p:spPr>
        <p:txBody>
          <a:bodyPr wrap="square" rtlCol="0">
            <a:spAutoFit/>
          </a:bodyPr>
          <a:lstStyle/>
          <a:p>
            <a:pPr algn="r">
              <a:spcAft>
                <a:spcPts val="600"/>
              </a:spcAft>
            </a:pPr>
            <a:r>
              <a:rPr lang="en-IE" sz="700">
                <a:solidFill>
                  <a:srgbClr val="FFFFFF"/>
                </a:solidFill>
                <a:hlinkClick r:id="rId3" tooltip="http://wccftech.com/battlefield-4-multiplayer-trailer-shows-maps-intense-multiplayer-action/">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IE" sz="700">
              <a:solidFill>
                <a:srgbClr val="FFFFFF"/>
              </a:solidFill>
            </a:endParaRPr>
          </a:p>
        </p:txBody>
      </p:sp>
    </p:spTree>
    <p:extLst>
      <p:ext uri="{BB962C8B-B14F-4D97-AF65-F5344CB8AC3E}">
        <p14:creationId xmlns:p14="http://schemas.microsoft.com/office/powerpoint/2010/main" val="2892086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icture containing vehicle, outdoor, transport, water&#10;&#10;Description automatically generated">
            <a:extLst>
              <a:ext uri="{FF2B5EF4-FFF2-40B4-BE49-F238E27FC236}">
                <a16:creationId xmlns:a16="http://schemas.microsoft.com/office/drawing/2014/main" id="{48A70221-A709-4AE9-80AA-DFECFCD90CC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491" r="5576"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2D5E88FA-31C4-46C2-B046-0980AAFFAD57}"/>
              </a:ext>
            </a:extLst>
          </p:cNvPr>
          <p:cNvSpPr>
            <a:spLocks noGrp="1"/>
          </p:cNvSpPr>
          <p:nvPr>
            <p:ph idx="1"/>
          </p:nvPr>
        </p:nvSpPr>
        <p:spPr>
          <a:xfrm>
            <a:off x="5939653" y="0"/>
            <a:ext cx="6102292" cy="6858000"/>
          </a:xfrm>
        </p:spPr>
        <p:txBody>
          <a:bodyPr anchor="t">
            <a:normAutofit lnSpcReduction="10000"/>
          </a:bodyPr>
          <a:lstStyle/>
          <a:p>
            <a:pPr marL="0" indent="0" fontAlgn="base">
              <a:buNone/>
            </a:pPr>
            <a:r>
              <a:rPr lang="en-GB" dirty="0"/>
              <a:t>“Tanks creep and topple forward to the wire.</a:t>
            </a:r>
          </a:p>
          <a:p>
            <a:pPr marL="0" indent="0" fontAlgn="base">
              <a:buNone/>
            </a:pPr>
            <a:r>
              <a:rPr lang="en-GB" dirty="0"/>
              <a:t>The barrage roars and lifts. Then, clumsily bowed”</a:t>
            </a:r>
          </a:p>
          <a:p>
            <a:pPr marL="0" indent="0" fontAlgn="base">
              <a:buNone/>
            </a:pPr>
            <a:endParaRPr lang="en-GB" dirty="0"/>
          </a:p>
          <a:p>
            <a:pPr marL="0" indent="0" fontAlgn="base">
              <a:buNone/>
            </a:pPr>
            <a:r>
              <a:rPr lang="en-GB" dirty="0"/>
              <a:t>Sassoon describes the way in which tanks move forward slowly and prepared for launching its weaponry. There seems to be a </a:t>
            </a:r>
            <a:r>
              <a:rPr lang="en-GB" dirty="0">
                <a:hlinkClick r:id="rId4"/>
              </a:rPr>
              <a:t>personification</a:t>
            </a:r>
            <a:r>
              <a:rPr lang="en-GB" dirty="0"/>
              <a:t> of tanks as Sassoon does not state that it is the soldiers in the tanks that move the machines forward, but rather, he clearly states that it is the tanks creeping forward. This gives us a feeling of what sort of hardcore inhumane emotions in the battlefield. While in war, tanks must seem like monsters or large creatures with a mind of their own.</a:t>
            </a:r>
          </a:p>
          <a:p>
            <a:endParaRPr lang="en-IE" dirty="0"/>
          </a:p>
        </p:txBody>
      </p:sp>
      <p:sp>
        <p:nvSpPr>
          <p:cNvPr id="9" name="TextBox 8">
            <a:extLst>
              <a:ext uri="{FF2B5EF4-FFF2-40B4-BE49-F238E27FC236}">
                <a16:creationId xmlns:a16="http://schemas.microsoft.com/office/drawing/2014/main" id="{D8E2C032-8896-4B5A-9EB3-B5D34BF1EA82}"/>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en.wikipedia.org/wiki/File:Insignia,_number_plate,_tank,_General_Military_Vehicle_Emblem,_track,_aerial,_automobile,_Hungarian_brand,_military_Fortepan_72478_crop.jpg">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Tree>
    <p:extLst>
      <p:ext uri="{BB962C8B-B14F-4D97-AF65-F5344CB8AC3E}">
        <p14:creationId xmlns:p14="http://schemas.microsoft.com/office/powerpoint/2010/main" val="384548435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8FF88A3-8EBC-4142-8CC2-EBE257ED6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ss, smoke, outdoor, weapon&#10;&#10;Description automatically generated">
            <a:extLst>
              <a:ext uri="{FF2B5EF4-FFF2-40B4-BE49-F238E27FC236}">
                <a16:creationId xmlns:a16="http://schemas.microsoft.com/office/drawing/2014/main" id="{A54692AA-291F-4C25-B694-3EE31167A22E}"/>
              </a:ext>
            </a:extLst>
          </p:cNvPr>
          <p:cNvPicPr>
            <a:picLocks noChangeAspect="1"/>
          </p:cNvPicPr>
          <p:nvPr/>
        </p:nvPicPr>
        <p:blipFill rotWithShape="1">
          <a:blip r:embed="rId2">
            <a:alphaModFix amt="4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606" b="8124"/>
          <a:stretch/>
        </p:blipFill>
        <p:spPr>
          <a:xfrm>
            <a:off x="-1" y="10"/>
            <a:ext cx="12192000" cy="6857990"/>
          </a:xfrm>
          <a:prstGeom prst="rect">
            <a:avLst/>
          </a:prstGeom>
        </p:spPr>
      </p:pic>
      <p:grpSp>
        <p:nvGrpSpPr>
          <p:cNvPr id="19" name="Group 18">
            <a:extLst>
              <a:ext uri="{FF2B5EF4-FFF2-40B4-BE49-F238E27FC236}">
                <a16:creationId xmlns:a16="http://schemas.microsoft.com/office/drawing/2014/main" id="{27D8A815-1B1F-4DB5-A03C-F4987CF0CB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27777" y="343106"/>
            <a:ext cx="1692092" cy="1852591"/>
            <a:chOff x="790870" y="911082"/>
            <a:chExt cx="2191635" cy="2442764"/>
          </a:xfrm>
        </p:grpSpPr>
        <p:sp>
          <p:nvSpPr>
            <p:cNvPr id="20" name="Freeform 5">
              <a:extLst>
                <a:ext uri="{FF2B5EF4-FFF2-40B4-BE49-F238E27FC236}">
                  <a16:creationId xmlns:a16="http://schemas.microsoft.com/office/drawing/2014/main" id="{261388EF-B4CE-4326-979A-2F53CED606F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790870" y="2245586"/>
              <a:ext cx="1262906" cy="110826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4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5">
              <a:extLst>
                <a:ext uri="{FF2B5EF4-FFF2-40B4-BE49-F238E27FC236}">
                  <a16:creationId xmlns:a16="http://schemas.microsoft.com/office/drawing/2014/main" id="{33A25547-9075-4BDB-8F46-BA09E76AA3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933975" y="911082"/>
              <a:ext cx="2048530" cy="1797684"/>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5">
              <a:extLst>
                <a:ext uri="{FF2B5EF4-FFF2-40B4-BE49-F238E27FC236}">
                  <a16:creationId xmlns:a16="http://schemas.microsoft.com/office/drawing/2014/main" id="{1D917FAD-3240-4D3F-91A0-9571F75DC6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362936" y="1825453"/>
              <a:ext cx="799094" cy="701243"/>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6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 name="Content Placeholder 2">
            <a:extLst>
              <a:ext uri="{FF2B5EF4-FFF2-40B4-BE49-F238E27FC236}">
                <a16:creationId xmlns:a16="http://schemas.microsoft.com/office/drawing/2014/main" id="{7B19E6A4-2D14-4E7F-93A0-F2D4F6FF700B}"/>
              </a:ext>
            </a:extLst>
          </p:cNvPr>
          <p:cNvSpPr>
            <a:spLocks noGrp="1"/>
          </p:cNvSpPr>
          <p:nvPr>
            <p:ph idx="1"/>
          </p:nvPr>
        </p:nvSpPr>
        <p:spPr>
          <a:xfrm>
            <a:off x="2019870" y="1183610"/>
            <a:ext cx="7883785" cy="4204316"/>
          </a:xfrm>
        </p:spPr>
        <p:txBody>
          <a:bodyPr>
            <a:normAutofit fontScale="92500" lnSpcReduction="20000"/>
          </a:bodyPr>
          <a:lstStyle/>
          <a:p>
            <a:pPr marL="0" indent="0" fontAlgn="base">
              <a:buNone/>
            </a:pPr>
            <a:r>
              <a:rPr lang="en-GB" dirty="0"/>
              <a:t>“With bombs and guns and shovels and battle-gear,</a:t>
            </a:r>
          </a:p>
          <a:p>
            <a:pPr marL="0" indent="0" fontAlgn="base">
              <a:buNone/>
            </a:pPr>
            <a:r>
              <a:rPr lang="en-GB" dirty="0"/>
              <a:t>Men jostle and climb to, meet the bristling fire.”</a:t>
            </a:r>
          </a:p>
          <a:p>
            <a:pPr marL="0" indent="0" fontAlgn="base">
              <a:buNone/>
            </a:pPr>
            <a:endParaRPr lang="en-GB" dirty="0"/>
          </a:p>
          <a:p>
            <a:pPr marL="0" indent="0" fontAlgn="base">
              <a:buNone/>
            </a:pPr>
            <a:r>
              <a:rPr lang="en-GB" dirty="0"/>
              <a:t>In the next lines Sassoon uses his most vivid Imagery to describe what can be seen in the battlefield. Men with weapons running forward. They are throwing themselves into a bristling fire. This is one way of saying that they are committing suicide. Sassoon sates that men are running with small weapons into a bristling fire. It almost seems like a joke, for what will bombs and guns do to save you against a fire? Sassoon makes it clear that the battlefield is not glorious, but rather, it is a hopeless place to be in.</a:t>
            </a:r>
          </a:p>
          <a:p>
            <a:endParaRPr lang="en-IE" dirty="0"/>
          </a:p>
        </p:txBody>
      </p:sp>
    </p:spTree>
    <p:extLst>
      <p:ext uri="{BB962C8B-B14F-4D97-AF65-F5344CB8AC3E}">
        <p14:creationId xmlns:p14="http://schemas.microsoft.com/office/powerpoint/2010/main" val="304577764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DF5FE34-0A41-407A-8D94-10FCF68F1D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831087"/>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14D80F-CC84-473A-999B-79FEA57AAE51}"/>
              </a:ext>
            </a:extLst>
          </p:cNvPr>
          <p:cNvSpPr>
            <a:spLocks noGrp="1"/>
          </p:cNvSpPr>
          <p:nvPr>
            <p:ph idx="1"/>
          </p:nvPr>
        </p:nvSpPr>
        <p:spPr>
          <a:xfrm>
            <a:off x="759669" y="365759"/>
            <a:ext cx="5495106" cy="6292185"/>
          </a:xfrm>
        </p:spPr>
        <p:txBody>
          <a:bodyPr anchor="t">
            <a:normAutofit fontScale="92500" lnSpcReduction="10000"/>
          </a:bodyPr>
          <a:lstStyle/>
          <a:p>
            <a:pPr marL="0" indent="0" fontAlgn="base">
              <a:buNone/>
            </a:pPr>
            <a:r>
              <a:rPr lang="en-IE" sz="2400" dirty="0"/>
              <a:t>“</a:t>
            </a:r>
            <a:r>
              <a:rPr lang="en-GB" sz="2400" dirty="0"/>
              <a:t>Lines of grey, muttering faces, masked with fear,</a:t>
            </a:r>
          </a:p>
          <a:p>
            <a:pPr marL="0" indent="0" fontAlgn="base">
              <a:buNone/>
            </a:pPr>
            <a:r>
              <a:rPr lang="en-GB" sz="2400" dirty="0"/>
              <a:t>They leave their trenches, going over the top,”</a:t>
            </a:r>
          </a:p>
          <a:p>
            <a:pPr marL="0" indent="0" fontAlgn="base">
              <a:buNone/>
            </a:pPr>
            <a:endParaRPr lang="en-GB" sz="2400" dirty="0"/>
          </a:p>
          <a:p>
            <a:pPr marL="0" indent="0" fontAlgn="base">
              <a:buNone/>
            </a:pPr>
            <a:r>
              <a:rPr lang="en-GB" sz="2400" dirty="0"/>
              <a:t>Sassoon moves beyond the battle scene and begins describing the actual soldiers who are fighting in war. He describes their faces as grey, muttering and masked in fear. The </a:t>
            </a:r>
            <a:r>
              <a:rPr lang="en-GB" sz="2400" dirty="0" err="1"/>
              <a:t>color</a:t>
            </a:r>
            <a:r>
              <a:rPr lang="en-GB" sz="2400" dirty="0"/>
              <a:t> grey is a symbolism of death or lacking life. The soldiers are so scared and fearful that they are muttering without realizing it. This line truly creates a sense of horror, for by now Sassoon has created a vivid image of what it felt like on the battlefield. Sassoon states that the soldiers leave their trenches to join the war. He associates the trenches with the soldiers as if they are something that the soldier value which would make sense as they are the safe havens which protect the soldiers from the battlefield.</a:t>
            </a:r>
          </a:p>
          <a:p>
            <a:pPr marL="0" indent="0">
              <a:buNone/>
            </a:pPr>
            <a:endParaRPr lang="en-IE" sz="2400" dirty="0"/>
          </a:p>
        </p:txBody>
      </p:sp>
      <p:pic>
        <p:nvPicPr>
          <p:cNvPr id="5" name="Picture 4" descr="A person wearing a uniform&#10;&#10;Description automatically generated">
            <a:extLst>
              <a:ext uri="{FF2B5EF4-FFF2-40B4-BE49-F238E27FC236}">
                <a16:creationId xmlns:a16="http://schemas.microsoft.com/office/drawing/2014/main" id="{4C24D214-2C31-4D91-985C-CD565BA8F0E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 b="19192"/>
          <a:stretch/>
        </p:blipFill>
        <p:spPr>
          <a:xfrm>
            <a:off x="6696891" y="10"/>
            <a:ext cx="5495109" cy="6857990"/>
          </a:xfrm>
          <a:prstGeom prst="rect">
            <a:avLst/>
          </a:prstGeom>
        </p:spPr>
      </p:pic>
      <p:sp>
        <p:nvSpPr>
          <p:cNvPr id="6" name="TextBox 5">
            <a:extLst>
              <a:ext uri="{FF2B5EF4-FFF2-40B4-BE49-F238E27FC236}">
                <a16:creationId xmlns:a16="http://schemas.microsoft.com/office/drawing/2014/main" id="{7EA8588F-2AD1-4AB4-A2B6-32933930AD4B}"/>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www.lfgss.com/thread93730-24.html/">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Tree>
    <p:extLst>
      <p:ext uri="{BB962C8B-B14F-4D97-AF65-F5344CB8AC3E}">
        <p14:creationId xmlns:p14="http://schemas.microsoft.com/office/powerpoint/2010/main" val="377445684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1272</Words>
  <Application>Microsoft Office PowerPoint</Application>
  <PresentationFormat>Widescreen</PresentationFormat>
  <Paragraphs>50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Attack / Going Over the Top</vt:lpstr>
      <vt:lpstr>About Siegfried Sassoon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Attack / Going Over the Top</dc:title>
  <dc:creator>ciara deasy</dc:creator>
  <cp:lastModifiedBy>ciara deasy</cp:lastModifiedBy>
  <cp:revision>2</cp:revision>
  <dcterms:created xsi:type="dcterms:W3CDTF">2020-05-11T18:20:10Z</dcterms:created>
  <dcterms:modified xsi:type="dcterms:W3CDTF">2020-05-11T18:26:07Z</dcterms:modified>
</cp:coreProperties>
</file>