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8" r:id="rId3"/>
    <p:sldId id="259"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81B761-0E91-4265-B78D-F66CE5F409B1}" type="datetimeFigureOut">
              <a:rPr lang="en-IE" smtClean="0"/>
              <a:t>23/10/2018</a:t>
            </a:fld>
            <a:endParaRPr lang="en-I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720F887-AFC2-47BF-8474-4A2D281A5B13}" type="slidenum">
              <a:rPr lang="en-IE" smtClean="0"/>
              <a:t>‹#›</a:t>
            </a:fld>
            <a:endParaRPr lang="en-IE"/>
          </a:p>
        </p:txBody>
      </p:sp>
    </p:spTree>
    <p:extLst>
      <p:ext uri="{BB962C8B-B14F-4D97-AF65-F5344CB8AC3E}">
        <p14:creationId xmlns:p14="http://schemas.microsoft.com/office/powerpoint/2010/main" val="12088963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1C1515-28EB-4D8B-99E5-EF6D1CCFD75E}" type="slidenum">
              <a:rPr lang="en-GB" altLang="en-US"/>
              <a:pPr/>
              <a:t>2</a:t>
            </a:fld>
            <a:endParaRPr lang="en-GB" altLang="en-US"/>
          </a:p>
        </p:txBody>
      </p:sp>
      <p:sp>
        <p:nvSpPr>
          <p:cNvPr id="7170" name="Text Box 2"/>
          <p:cNvSpPr txBox="1">
            <a:spLocks noChangeArrowheads="1"/>
          </p:cNvSpPr>
          <p:nvPr/>
        </p:nvSpPr>
        <p:spPr bwMode="auto">
          <a:xfrm>
            <a:off x="2143125" y="695325"/>
            <a:ext cx="2571750" cy="342900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IE"/>
          </a:p>
        </p:txBody>
      </p:sp>
      <p:sp>
        <p:nvSpPr>
          <p:cNvPr id="7171" name="Rectangle 3"/>
          <p:cNvSpPr txBox="1">
            <a:spLocks noGrp="1" noChangeArrowheads="1"/>
          </p:cNvSpPr>
          <p:nvPr>
            <p:ph type="body"/>
          </p:nvPr>
        </p:nvSpPr>
        <p:spPr bwMode="auto">
          <a:xfrm>
            <a:off x="685800" y="4343400"/>
            <a:ext cx="5484813"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0336783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A16131-8D4E-4E99-970B-5816ACCCEEC7}" type="slidenum">
              <a:rPr lang="en-GB" altLang="en-US"/>
              <a:pPr/>
              <a:t>3</a:t>
            </a:fld>
            <a:endParaRPr lang="en-GB" altLang="en-US"/>
          </a:p>
        </p:txBody>
      </p:sp>
      <p:sp>
        <p:nvSpPr>
          <p:cNvPr id="9218" name="Text Box 2"/>
          <p:cNvSpPr txBox="1">
            <a:spLocks noChangeArrowheads="1"/>
          </p:cNvSpPr>
          <p:nvPr/>
        </p:nvSpPr>
        <p:spPr bwMode="auto">
          <a:xfrm>
            <a:off x="2143125" y="695325"/>
            <a:ext cx="2571750" cy="342900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IE"/>
          </a:p>
        </p:txBody>
      </p:sp>
      <p:sp>
        <p:nvSpPr>
          <p:cNvPr id="9219" name="Rectangle 3"/>
          <p:cNvSpPr txBox="1">
            <a:spLocks noGrp="1" noChangeArrowheads="1"/>
          </p:cNvSpPr>
          <p:nvPr>
            <p:ph type="body"/>
          </p:nvPr>
        </p:nvSpPr>
        <p:spPr bwMode="auto">
          <a:xfrm>
            <a:off x="685800" y="4343400"/>
            <a:ext cx="5484813"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4449804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16657252-1441-4EA4-8DC4-FD4C5B50219B}" type="datetimeFigureOut">
              <a:rPr lang="en-IE" smtClean="0"/>
              <a:t>23/10/2018</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6463D7F-6E04-4C8B-86BB-C81005D48E1B}" type="slidenum">
              <a:rPr lang="en-IE" smtClean="0"/>
              <a:t>‹#›</a:t>
            </a:fld>
            <a:endParaRPr lang="en-IE"/>
          </a:p>
        </p:txBody>
      </p:sp>
    </p:spTree>
    <p:extLst>
      <p:ext uri="{BB962C8B-B14F-4D97-AF65-F5344CB8AC3E}">
        <p14:creationId xmlns:p14="http://schemas.microsoft.com/office/powerpoint/2010/main" val="4046774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16657252-1441-4EA4-8DC4-FD4C5B50219B}" type="datetimeFigureOut">
              <a:rPr lang="en-IE" smtClean="0"/>
              <a:t>23/10/2018</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6463D7F-6E04-4C8B-86BB-C81005D48E1B}" type="slidenum">
              <a:rPr lang="en-IE" smtClean="0"/>
              <a:t>‹#›</a:t>
            </a:fld>
            <a:endParaRPr lang="en-IE"/>
          </a:p>
        </p:txBody>
      </p:sp>
    </p:spTree>
    <p:extLst>
      <p:ext uri="{BB962C8B-B14F-4D97-AF65-F5344CB8AC3E}">
        <p14:creationId xmlns:p14="http://schemas.microsoft.com/office/powerpoint/2010/main" val="2913981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16657252-1441-4EA4-8DC4-FD4C5B50219B}" type="datetimeFigureOut">
              <a:rPr lang="en-IE" smtClean="0"/>
              <a:t>23/10/2018</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6463D7F-6E04-4C8B-86BB-C81005D48E1B}" type="slidenum">
              <a:rPr lang="en-IE" smtClean="0"/>
              <a:t>‹#›</a:t>
            </a:fld>
            <a:endParaRPr lang="en-IE"/>
          </a:p>
        </p:txBody>
      </p:sp>
    </p:spTree>
    <p:extLst>
      <p:ext uri="{BB962C8B-B14F-4D97-AF65-F5344CB8AC3E}">
        <p14:creationId xmlns:p14="http://schemas.microsoft.com/office/powerpoint/2010/main" val="4057860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16657252-1441-4EA4-8DC4-FD4C5B50219B}" type="datetimeFigureOut">
              <a:rPr lang="en-IE" smtClean="0"/>
              <a:t>23/10/2018</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6463D7F-6E04-4C8B-86BB-C81005D48E1B}" type="slidenum">
              <a:rPr lang="en-IE" smtClean="0"/>
              <a:t>‹#›</a:t>
            </a:fld>
            <a:endParaRPr lang="en-IE"/>
          </a:p>
        </p:txBody>
      </p:sp>
    </p:spTree>
    <p:extLst>
      <p:ext uri="{BB962C8B-B14F-4D97-AF65-F5344CB8AC3E}">
        <p14:creationId xmlns:p14="http://schemas.microsoft.com/office/powerpoint/2010/main" val="38755229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6657252-1441-4EA4-8DC4-FD4C5B50219B}" type="datetimeFigureOut">
              <a:rPr lang="en-IE" smtClean="0"/>
              <a:t>23/10/2018</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6463D7F-6E04-4C8B-86BB-C81005D48E1B}" type="slidenum">
              <a:rPr lang="en-IE" smtClean="0"/>
              <a:t>‹#›</a:t>
            </a:fld>
            <a:endParaRPr lang="en-IE"/>
          </a:p>
        </p:txBody>
      </p:sp>
    </p:spTree>
    <p:extLst>
      <p:ext uri="{BB962C8B-B14F-4D97-AF65-F5344CB8AC3E}">
        <p14:creationId xmlns:p14="http://schemas.microsoft.com/office/powerpoint/2010/main" val="982603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16657252-1441-4EA4-8DC4-FD4C5B50219B}" type="datetimeFigureOut">
              <a:rPr lang="en-IE" smtClean="0"/>
              <a:t>23/10/2018</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46463D7F-6E04-4C8B-86BB-C81005D48E1B}" type="slidenum">
              <a:rPr lang="en-IE" smtClean="0"/>
              <a:t>‹#›</a:t>
            </a:fld>
            <a:endParaRPr lang="en-IE"/>
          </a:p>
        </p:txBody>
      </p:sp>
    </p:spTree>
    <p:extLst>
      <p:ext uri="{BB962C8B-B14F-4D97-AF65-F5344CB8AC3E}">
        <p14:creationId xmlns:p14="http://schemas.microsoft.com/office/powerpoint/2010/main" val="3362086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16657252-1441-4EA4-8DC4-FD4C5B50219B}" type="datetimeFigureOut">
              <a:rPr lang="en-IE" smtClean="0"/>
              <a:t>23/10/2018</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46463D7F-6E04-4C8B-86BB-C81005D48E1B}" type="slidenum">
              <a:rPr lang="en-IE" smtClean="0"/>
              <a:t>‹#›</a:t>
            </a:fld>
            <a:endParaRPr lang="en-IE"/>
          </a:p>
        </p:txBody>
      </p:sp>
    </p:spTree>
    <p:extLst>
      <p:ext uri="{BB962C8B-B14F-4D97-AF65-F5344CB8AC3E}">
        <p14:creationId xmlns:p14="http://schemas.microsoft.com/office/powerpoint/2010/main" val="3558388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16657252-1441-4EA4-8DC4-FD4C5B50219B}" type="datetimeFigureOut">
              <a:rPr lang="en-IE" smtClean="0"/>
              <a:t>23/10/2018</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46463D7F-6E04-4C8B-86BB-C81005D48E1B}" type="slidenum">
              <a:rPr lang="en-IE" smtClean="0"/>
              <a:t>‹#›</a:t>
            </a:fld>
            <a:endParaRPr lang="en-IE"/>
          </a:p>
        </p:txBody>
      </p:sp>
    </p:spTree>
    <p:extLst>
      <p:ext uri="{BB962C8B-B14F-4D97-AF65-F5344CB8AC3E}">
        <p14:creationId xmlns:p14="http://schemas.microsoft.com/office/powerpoint/2010/main" val="390725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657252-1441-4EA4-8DC4-FD4C5B50219B}" type="datetimeFigureOut">
              <a:rPr lang="en-IE" smtClean="0"/>
              <a:t>23/10/2018</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46463D7F-6E04-4C8B-86BB-C81005D48E1B}" type="slidenum">
              <a:rPr lang="en-IE" smtClean="0"/>
              <a:t>‹#›</a:t>
            </a:fld>
            <a:endParaRPr lang="en-IE"/>
          </a:p>
        </p:txBody>
      </p:sp>
    </p:spTree>
    <p:extLst>
      <p:ext uri="{BB962C8B-B14F-4D97-AF65-F5344CB8AC3E}">
        <p14:creationId xmlns:p14="http://schemas.microsoft.com/office/powerpoint/2010/main" val="387107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6657252-1441-4EA4-8DC4-FD4C5B50219B}" type="datetimeFigureOut">
              <a:rPr lang="en-IE" smtClean="0"/>
              <a:t>23/10/2018</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46463D7F-6E04-4C8B-86BB-C81005D48E1B}" type="slidenum">
              <a:rPr lang="en-IE" smtClean="0"/>
              <a:t>‹#›</a:t>
            </a:fld>
            <a:endParaRPr lang="en-IE"/>
          </a:p>
        </p:txBody>
      </p:sp>
    </p:spTree>
    <p:extLst>
      <p:ext uri="{BB962C8B-B14F-4D97-AF65-F5344CB8AC3E}">
        <p14:creationId xmlns:p14="http://schemas.microsoft.com/office/powerpoint/2010/main" val="1818682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6657252-1441-4EA4-8DC4-FD4C5B50219B}" type="datetimeFigureOut">
              <a:rPr lang="en-IE" smtClean="0"/>
              <a:t>23/10/2018</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46463D7F-6E04-4C8B-86BB-C81005D48E1B}" type="slidenum">
              <a:rPr lang="en-IE" smtClean="0"/>
              <a:t>‹#›</a:t>
            </a:fld>
            <a:endParaRPr lang="en-IE"/>
          </a:p>
        </p:txBody>
      </p:sp>
    </p:spTree>
    <p:extLst>
      <p:ext uri="{BB962C8B-B14F-4D97-AF65-F5344CB8AC3E}">
        <p14:creationId xmlns:p14="http://schemas.microsoft.com/office/powerpoint/2010/main" val="38830312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9000"/>
            <a:lum/>
          </a:blip>
          <a:srcRect/>
          <a:stretch>
            <a:fillRect t="-9000" b="-9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657252-1441-4EA4-8DC4-FD4C5B50219B}" type="datetimeFigureOut">
              <a:rPr lang="en-IE" smtClean="0"/>
              <a:t>23/10/2018</a:t>
            </a:fld>
            <a:endParaRPr lang="en-I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463D7F-6E04-4C8B-86BB-C81005D48E1B}" type="slidenum">
              <a:rPr lang="en-IE" smtClean="0"/>
              <a:t>‹#›</a:t>
            </a:fld>
            <a:endParaRPr lang="en-IE"/>
          </a:p>
        </p:txBody>
      </p:sp>
    </p:spTree>
    <p:extLst>
      <p:ext uri="{BB962C8B-B14F-4D97-AF65-F5344CB8AC3E}">
        <p14:creationId xmlns:p14="http://schemas.microsoft.com/office/powerpoint/2010/main" val="24295531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3369"/>
            <a:ext cx="9144000" cy="2387600"/>
          </a:xfrm>
        </p:spPr>
        <p:txBody>
          <a:bodyPr/>
          <a:lstStyle/>
          <a:p>
            <a:r>
              <a:rPr lang="en-IE" dirty="0" smtClean="0"/>
              <a:t>General Vison and Viewpoint</a:t>
            </a:r>
            <a:endParaRPr lang="en-IE" dirty="0"/>
          </a:p>
        </p:txBody>
      </p:sp>
      <p:sp>
        <p:nvSpPr>
          <p:cNvPr id="3" name="Subtitle 2"/>
          <p:cNvSpPr>
            <a:spLocks noGrp="1"/>
          </p:cNvSpPr>
          <p:nvPr>
            <p:ph type="subTitle" idx="1"/>
          </p:nvPr>
        </p:nvSpPr>
        <p:spPr>
          <a:xfrm>
            <a:off x="1524000" y="2351307"/>
            <a:ext cx="9144000" cy="1655762"/>
          </a:xfrm>
        </p:spPr>
        <p:txBody>
          <a:bodyPr/>
          <a:lstStyle/>
          <a:p>
            <a:r>
              <a:rPr lang="en-IE" dirty="0" smtClean="0"/>
              <a:t>The Handmaid’s Tale – by Margaret Atwood</a:t>
            </a:r>
            <a:endParaRPr lang="en-IE"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05352" y="3062702"/>
            <a:ext cx="4948796" cy="3352410"/>
          </a:xfrm>
          <a:prstGeom prst="rect">
            <a:avLst/>
          </a:prstGeom>
        </p:spPr>
      </p:pic>
    </p:spTree>
    <p:extLst>
      <p:ext uri="{BB962C8B-B14F-4D97-AF65-F5344CB8AC3E}">
        <p14:creationId xmlns:p14="http://schemas.microsoft.com/office/powerpoint/2010/main" val="4962854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6028" y="711528"/>
            <a:ext cx="10765220" cy="5310900"/>
          </a:xfrm>
        </p:spPr>
        <p:txBody>
          <a:bodyPr>
            <a:normAutofit/>
          </a:bodyPr>
          <a:lstStyle/>
          <a:p>
            <a:r>
              <a:rPr lang="en-IE" dirty="0"/>
              <a:t>The non-descriptive mode of communicating, where the handmaids are referred to generally rather than specifically, represents how the narrator has become attuned to a way of life where she and her peers are not allowed fundamental values such as identity, which leads to her self-presentation in such a lowly manner. </a:t>
            </a:r>
            <a:endParaRPr lang="en-IE" dirty="0" smtClean="0"/>
          </a:p>
          <a:p>
            <a:endParaRPr lang="en-IE" dirty="0"/>
          </a:p>
          <a:p>
            <a:r>
              <a:rPr lang="en-IE" dirty="0"/>
              <a:t>Even more depressing is that there is no attempt to challenge this, but further acceptance of such conventions: “It isn’t the sort of thing you ask questions about, because the answers are not usually answers you want to know. Anyway there wouldn’t be an answer.” </a:t>
            </a:r>
            <a:endParaRPr lang="en-IE" dirty="0" smtClean="0"/>
          </a:p>
          <a:p>
            <a:r>
              <a:rPr lang="en-IE" dirty="0" smtClean="0"/>
              <a:t>These women’s personalities don’t matter. They just replace each other when the needs arise.</a:t>
            </a:r>
            <a:endParaRPr lang="en-IE" dirty="0"/>
          </a:p>
          <a:p>
            <a:pPr marL="0" indent="0">
              <a:buNone/>
            </a:pPr>
            <a:endParaRPr lang="en-IE" dirty="0"/>
          </a:p>
        </p:txBody>
      </p:sp>
    </p:spTree>
    <p:extLst>
      <p:ext uri="{BB962C8B-B14F-4D97-AF65-F5344CB8AC3E}">
        <p14:creationId xmlns:p14="http://schemas.microsoft.com/office/powerpoint/2010/main" val="4870439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3. How </a:t>
            </a:r>
            <a:r>
              <a:rPr lang="en-IE" dirty="0"/>
              <a:t>individuals respond to such a world </a:t>
            </a:r>
          </a:p>
        </p:txBody>
      </p:sp>
      <p:sp>
        <p:nvSpPr>
          <p:cNvPr id="3" name="Content Placeholder 2"/>
          <p:cNvSpPr>
            <a:spLocks noGrp="1"/>
          </p:cNvSpPr>
          <p:nvPr>
            <p:ph idx="1"/>
          </p:nvPr>
        </p:nvSpPr>
        <p:spPr>
          <a:xfrm>
            <a:off x="838200" y="1276985"/>
            <a:ext cx="10515600" cy="4351338"/>
          </a:xfrm>
        </p:spPr>
        <p:txBody>
          <a:bodyPr>
            <a:normAutofit/>
          </a:bodyPr>
          <a:lstStyle/>
          <a:p>
            <a:r>
              <a:rPr lang="en-IE" sz="3200" dirty="0"/>
              <a:t>The </a:t>
            </a:r>
            <a:r>
              <a:rPr lang="en-IE" sz="3200" dirty="0" smtClean="0"/>
              <a:t>narrator becomes </a:t>
            </a:r>
            <a:r>
              <a:rPr lang="en-IE" sz="3200" dirty="0"/>
              <a:t>attuned to the ways of life in the world of the text, which bleakly presents how the human spirit can be </a:t>
            </a:r>
            <a:r>
              <a:rPr lang="en-IE" sz="3200" b="1" dirty="0"/>
              <a:t>extinguished</a:t>
            </a:r>
            <a:r>
              <a:rPr lang="en-IE" sz="3200" dirty="0"/>
              <a:t> when more forceful parties attempt to achieve this. </a:t>
            </a:r>
            <a:endParaRPr lang="en-IE" sz="3200" dirty="0" smtClean="0"/>
          </a:p>
          <a:p>
            <a:r>
              <a:rPr lang="en-IE" sz="3200" dirty="0" smtClean="0"/>
              <a:t>This </a:t>
            </a:r>
            <a:r>
              <a:rPr lang="en-IE" sz="3200" dirty="0"/>
              <a:t>is seen when she responds to her living experience through self-description, presenting herself as disconnected from her true sense of self. </a:t>
            </a:r>
          </a:p>
        </p:txBody>
      </p:sp>
    </p:spTree>
    <p:extLst>
      <p:ext uri="{BB962C8B-B14F-4D97-AF65-F5344CB8AC3E}">
        <p14:creationId xmlns:p14="http://schemas.microsoft.com/office/powerpoint/2010/main" val="42829550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160" y="545465"/>
            <a:ext cx="10515600" cy="4351338"/>
          </a:xfrm>
        </p:spPr>
        <p:txBody>
          <a:bodyPr/>
          <a:lstStyle/>
          <a:p>
            <a:r>
              <a:rPr lang="en-IE" dirty="0"/>
              <a:t>The narrator presents herself as split into two parts within the new Handmaid </a:t>
            </a:r>
            <a:r>
              <a:rPr lang="en-IE" dirty="0" err="1"/>
              <a:t>Offred</a:t>
            </a:r>
            <a:r>
              <a:rPr lang="en-IE" dirty="0"/>
              <a:t>. She says that “I wait. I compose myself. My self is a thing I must now compose, as one composes a speech</a:t>
            </a:r>
            <a:r>
              <a:rPr lang="en-IE" dirty="0" smtClean="0"/>
              <a:t>.” p.76</a:t>
            </a:r>
          </a:p>
          <a:p>
            <a:r>
              <a:rPr lang="en-IE" dirty="0"/>
              <a:t>In the world of the text she must create a new character, akin to an actor on stage, which conveys how she is disconnected from her sense of self. </a:t>
            </a:r>
            <a:endParaRPr lang="en-IE" dirty="0" smtClean="0"/>
          </a:p>
          <a:p>
            <a:r>
              <a:rPr lang="en-IE" dirty="0" smtClean="0"/>
              <a:t>This </a:t>
            </a:r>
            <a:r>
              <a:rPr lang="en-IE" dirty="0"/>
              <a:t>also represents her underlying belief that what she is creating, her new ‘composition’, is not reflective of reality but mere </a:t>
            </a:r>
            <a:r>
              <a:rPr lang="en-IE" dirty="0" smtClean="0"/>
              <a:t>fantasy.</a:t>
            </a:r>
          </a:p>
          <a:p>
            <a:r>
              <a:rPr lang="en-IE" dirty="0" err="1" smtClean="0"/>
              <a:t>Offred</a:t>
            </a:r>
            <a:r>
              <a:rPr lang="en-IE" dirty="0" smtClean="0"/>
              <a:t> would expect </a:t>
            </a:r>
            <a:r>
              <a:rPr lang="en-IE" dirty="0"/>
              <a:t>and prefer independence to do as she wishes. </a:t>
            </a:r>
          </a:p>
        </p:txBody>
      </p:sp>
    </p:spTree>
    <p:extLst>
      <p:ext uri="{BB962C8B-B14F-4D97-AF65-F5344CB8AC3E}">
        <p14:creationId xmlns:p14="http://schemas.microsoft.com/office/powerpoint/2010/main" val="24236005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4. Support of others </a:t>
            </a:r>
            <a:r>
              <a:rPr lang="en-IE" dirty="0" smtClean="0"/>
              <a:t>(or </a:t>
            </a:r>
            <a:r>
              <a:rPr lang="en-IE" dirty="0"/>
              <a:t>lack </a:t>
            </a:r>
            <a:r>
              <a:rPr lang="en-IE" dirty="0" smtClean="0"/>
              <a:t>thereof)</a:t>
            </a:r>
            <a:endParaRPr lang="en-IE" dirty="0"/>
          </a:p>
        </p:txBody>
      </p:sp>
      <p:sp>
        <p:nvSpPr>
          <p:cNvPr id="3" name="Content Placeholder 2"/>
          <p:cNvSpPr>
            <a:spLocks noGrp="1"/>
          </p:cNvSpPr>
          <p:nvPr>
            <p:ph idx="1"/>
          </p:nvPr>
        </p:nvSpPr>
        <p:spPr/>
        <p:txBody>
          <a:bodyPr/>
          <a:lstStyle/>
          <a:p>
            <a:r>
              <a:rPr lang="en-IE" dirty="0"/>
              <a:t>As the text progresses the narrator becomes attuned and accepting of the confined living experience in the world of the </a:t>
            </a:r>
            <a:r>
              <a:rPr lang="en-IE" dirty="0" smtClean="0"/>
              <a:t>text.</a:t>
            </a:r>
          </a:p>
          <a:p>
            <a:r>
              <a:rPr lang="en-IE" dirty="0"/>
              <a:t>This creates a bleak outlook as it indicates how one’s viewpoint can be dulled as a result of </a:t>
            </a:r>
            <a:r>
              <a:rPr lang="en-IE" dirty="0" smtClean="0"/>
              <a:t>difficulties.</a:t>
            </a:r>
          </a:p>
          <a:p>
            <a:r>
              <a:rPr lang="en-IE" dirty="0" smtClean="0"/>
              <a:t>This suggests </a:t>
            </a:r>
            <a:r>
              <a:rPr lang="en-IE" dirty="0"/>
              <a:t>that hope and optimism are not constant but can decline due to the damaging influence of </a:t>
            </a:r>
            <a:r>
              <a:rPr lang="en-IE" dirty="0" smtClean="0"/>
              <a:t>others and of society.</a:t>
            </a:r>
            <a:endParaRPr lang="en-IE" dirty="0"/>
          </a:p>
        </p:txBody>
      </p:sp>
    </p:spTree>
    <p:extLst>
      <p:ext uri="{BB962C8B-B14F-4D97-AF65-F5344CB8AC3E}">
        <p14:creationId xmlns:p14="http://schemas.microsoft.com/office/powerpoint/2010/main" val="8817083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688" y="480300"/>
            <a:ext cx="10891345" cy="5867948"/>
          </a:xfrm>
        </p:spPr>
        <p:txBody>
          <a:bodyPr>
            <a:normAutofit/>
          </a:bodyPr>
          <a:lstStyle/>
          <a:p>
            <a:r>
              <a:rPr lang="en-IE" dirty="0" smtClean="0"/>
              <a:t>We see </a:t>
            </a:r>
            <a:r>
              <a:rPr lang="en-IE" dirty="0" err="1" smtClean="0"/>
              <a:t>Offred</a:t>
            </a:r>
            <a:r>
              <a:rPr lang="en-IE" dirty="0" smtClean="0"/>
              <a:t> accepting her world and feeling lonely when she notes </a:t>
            </a:r>
            <a:r>
              <a:rPr lang="en-IE" dirty="0"/>
              <a:t>signs of loving </a:t>
            </a:r>
            <a:r>
              <a:rPr lang="en-IE" dirty="0" smtClean="0"/>
              <a:t>connections </a:t>
            </a:r>
            <a:r>
              <a:rPr lang="en-IE" dirty="0"/>
              <a:t>when viewing where others have had sex, which she equates with such a bond: “The stains on the mattress. Like dried flower petals. Not recent. Old love; there’s no other kind of love in this room now.” </a:t>
            </a:r>
            <a:r>
              <a:rPr lang="en-IE" dirty="0" smtClean="0"/>
              <a:t>p.61</a:t>
            </a:r>
          </a:p>
          <a:p>
            <a:r>
              <a:rPr lang="en-IE" dirty="0"/>
              <a:t>She immediately relates this to her own situation and doubts that she will ever experience such a loving connection ever again. </a:t>
            </a:r>
            <a:endParaRPr lang="en-IE" dirty="0" smtClean="0"/>
          </a:p>
          <a:p>
            <a:r>
              <a:rPr lang="en-IE" dirty="0" smtClean="0"/>
              <a:t>This </a:t>
            </a:r>
            <a:r>
              <a:rPr lang="en-IE" dirty="0"/>
              <a:t>is represented symbolically by her covering the bed and signs of the loving connection before lying down, creating a divide between love and the narrator that she perceives at present: “When I saw that, the evidence left by two people, of love or something like it, desire at least, at least touch, between two people now perhaps old or dead, I covered the bed again and lay down on it.” </a:t>
            </a:r>
            <a:r>
              <a:rPr lang="en-IE" dirty="0" smtClean="0"/>
              <a:t> </a:t>
            </a:r>
            <a:endParaRPr lang="en-IE" dirty="0"/>
          </a:p>
        </p:txBody>
      </p:sp>
    </p:spTree>
    <p:extLst>
      <p:ext uri="{BB962C8B-B14F-4D97-AF65-F5344CB8AC3E}">
        <p14:creationId xmlns:p14="http://schemas.microsoft.com/office/powerpoint/2010/main" val="12902718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5. Relationships and their effect </a:t>
            </a:r>
          </a:p>
        </p:txBody>
      </p:sp>
      <p:sp>
        <p:nvSpPr>
          <p:cNvPr id="3" name="Content Placeholder 2"/>
          <p:cNvSpPr>
            <a:spLocks noGrp="1"/>
          </p:cNvSpPr>
          <p:nvPr>
            <p:ph idx="1"/>
          </p:nvPr>
        </p:nvSpPr>
        <p:spPr/>
        <p:txBody>
          <a:bodyPr/>
          <a:lstStyle/>
          <a:p>
            <a:r>
              <a:rPr lang="en-IE" dirty="0"/>
              <a:t>The narrator’s relationship with Luke creates a bright outlook not just as it offers a connection that has been lacking for much of the text, but also as it reinforces her belief system. </a:t>
            </a:r>
            <a:endParaRPr lang="en-IE" dirty="0" smtClean="0"/>
          </a:p>
          <a:p>
            <a:r>
              <a:rPr lang="en-IE" dirty="0" smtClean="0"/>
              <a:t>This </a:t>
            </a:r>
            <a:r>
              <a:rPr lang="en-IE" dirty="0"/>
              <a:t>counters how the confining world of the text has dulled the narrator’s human spirit and presents how relationships can offer hope and self-belief, indicating </a:t>
            </a:r>
            <a:r>
              <a:rPr lang="en-IE" dirty="0" smtClean="0"/>
              <a:t>first hand </a:t>
            </a:r>
            <a:r>
              <a:rPr lang="en-IE" dirty="0"/>
              <a:t>the benefits of such bonds. </a:t>
            </a:r>
          </a:p>
          <a:p>
            <a:pPr marL="0" indent="0">
              <a:buNone/>
            </a:pPr>
            <a:endParaRPr lang="en-IE" dirty="0"/>
          </a:p>
        </p:txBody>
      </p:sp>
    </p:spTree>
    <p:extLst>
      <p:ext uri="{BB962C8B-B14F-4D97-AF65-F5344CB8AC3E}">
        <p14:creationId xmlns:p14="http://schemas.microsoft.com/office/powerpoint/2010/main" val="40799236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r>
              <a:rPr lang="en-IE" dirty="0"/>
              <a:t>The narrator illustrates such effects when revealing that she will wait for the message that will reveal Luke’s love; the wait does not depress her, but rather she believes that she will experience a connection with her beloved. </a:t>
            </a:r>
            <a:r>
              <a:rPr lang="en-IE" dirty="0" smtClean="0"/>
              <a:t>(p.116) </a:t>
            </a:r>
          </a:p>
          <a:p>
            <a:r>
              <a:rPr lang="en-IE" dirty="0" smtClean="0"/>
              <a:t>This </a:t>
            </a:r>
            <a:r>
              <a:rPr lang="en-IE" dirty="0"/>
              <a:t>is a subversion of earlier where the speaker’s spirit was extinguished by the demands of those around her, as now it is elevated and expands as a result of the potential of true connection with another. </a:t>
            </a:r>
          </a:p>
        </p:txBody>
      </p:sp>
    </p:spTree>
    <p:extLst>
      <p:ext uri="{BB962C8B-B14F-4D97-AF65-F5344CB8AC3E}">
        <p14:creationId xmlns:p14="http://schemas.microsoft.com/office/powerpoint/2010/main" val="23402124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r>
              <a:rPr lang="en-IE" dirty="0" smtClean="0"/>
              <a:t>This, hope that </a:t>
            </a:r>
            <a:r>
              <a:rPr lang="en-IE" dirty="0" err="1" smtClean="0"/>
              <a:t>Offred’s</a:t>
            </a:r>
            <a:r>
              <a:rPr lang="en-IE" dirty="0" smtClean="0"/>
              <a:t> relationship with Luke offers, is evident </a:t>
            </a:r>
            <a:r>
              <a:rPr lang="en-IE" dirty="0"/>
              <a:t>by the definitiveness of </a:t>
            </a:r>
            <a:r>
              <a:rPr lang="en-IE" dirty="0" smtClean="0"/>
              <a:t>tone, </a:t>
            </a:r>
            <a:r>
              <a:rPr lang="en-IE" dirty="0"/>
              <a:t>which </a:t>
            </a:r>
            <a:r>
              <a:rPr lang="en-IE" dirty="0" smtClean="0"/>
              <a:t>conveys </a:t>
            </a:r>
            <a:r>
              <a:rPr lang="en-IE" dirty="0"/>
              <a:t>the narrator’s belief in what is to </a:t>
            </a:r>
            <a:r>
              <a:rPr lang="en-IE" dirty="0" smtClean="0"/>
              <a:t>come.</a:t>
            </a:r>
          </a:p>
          <a:p>
            <a:r>
              <a:rPr lang="en-IE" dirty="0" smtClean="0"/>
              <a:t>We have seen </a:t>
            </a:r>
            <a:r>
              <a:rPr lang="en-IE" dirty="0" err="1" smtClean="0"/>
              <a:t>Offred</a:t>
            </a:r>
            <a:r>
              <a:rPr lang="en-IE" dirty="0" smtClean="0"/>
              <a:t> speak passively before but she is affirmative and confident now: </a:t>
            </a:r>
            <a:r>
              <a:rPr lang="en-IE" dirty="0"/>
              <a:t>“What has happened to me, what’s happening to me now, won’t make any difference to him, he loves me anyway, he knows it isn’t my fault. The message will say that also. It’s this message, which may never arrive, that keeps me alive. I believe in the message.” </a:t>
            </a:r>
          </a:p>
          <a:p>
            <a:r>
              <a:rPr lang="en-IE" dirty="0"/>
              <a:t> </a:t>
            </a:r>
            <a:r>
              <a:rPr lang="en-IE" dirty="0" smtClean="0"/>
              <a:t>This hope, and this relationship gives us an optimistic outlook on life.</a:t>
            </a:r>
            <a:endParaRPr lang="en-IE" dirty="0"/>
          </a:p>
        </p:txBody>
      </p:sp>
    </p:spTree>
    <p:extLst>
      <p:ext uri="{BB962C8B-B14F-4D97-AF65-F5344CB8AC3E}">
        <p14:creationId xmlns:p14="http://schemas.microsoft.com/office/powerpoint/2010/main" val="10276606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6. Key Moment</a:t>
            </a:r>
            <a:endParaRPr lang="en-IE" dirty="0"/>
          </a:p>
        </p:txBody>
      </p:sp>
      <p:sp>
        <p:nvSpPr>
          <p:cNvPr id="3" name="Content Placeholder 2"/>
          <p:cNvSpPr>
            <a:spLocks noGrp="1"/>
          </p:cNvSpPr>
          <p:nvPr>
            <p:ph idx="1"/>
          </p:nvPr>
        </p:nvSpPr>
        <p:spPr/>
        <p:txBody>
          <a:bodyPr/>
          <a:lstStyle/>
          <a:p>
            <a:r>
              <a:rPr lang="en-IE" dirty="0"/>
              <a:t>The moment where the narrator realizes that society has been able to convince her daughter into forgetting her birth mother creates a dark outlook on life, as it indicates how the overpowering force of others will continue in the text, even if the narrator has experienced an uplift in mood and optimism recently. </a:t>
            </a:r>
            <a:endParaRPr lang="en-IE" dirty="0" smtClean="0"/>
          </a:p>
          <a:p>
            <a:r>
              <a:rPr lang="en-IE" dirty="0" smtClean="0"/>
              <a:t>This </a:t>
            </a:r>
            <a:r>
              <a:rPr lang="en-IE" dirty="0"/>
              <a:t>represents how the overriding framework of the text, </a:t>
            </a:r>
            <a:r>
              <a:rPr lang="en-IE" dirty="0" err="1" smtClean="0"/>
              <a:t>thatcertain</a:t>
            </a:r>
            <a:r>
              <a:rPr lang="en-IE" dirty="0" smtClean="0"/>
              <a:t> </a:t>
            </a:r>
            <a:r>
              <a:rPr lang="en-IE" dirty="0"/>
              <a:t>parties who can shape the world damningly for others, cannot be overcome, but only forgotten temporarily. </a:t>
            </a:r>
            <a:r>
              <a:rPr lang="en-IE" dirty="0" smtClean="0"/>
              <a:t>In other words, The Republic of Gilead had succeeded in what it set out to do.</a:t>
            </a:r>
            <a:endParaRPr lang="en-IE" dirty="0"/>
          </a:p>
          <a:p>
            <a:pPr marL="0" indent="0">
              <a:buNone/>
            </a:pPr>
            <a:endParaRPr lang="en-IE" dirty="0"/>
          </a:p>
        </p:txBody>
      </p:sp>
    </p:spTree>
    <p:extLst>
      <p:ext uri="{BB962C8B-B14F-4D97-AF65-F5344CB8AC3E}">
        <p14:creationId xmlns:p14="http://schemas.microsoft.com/office/powerpoint/2010/main" val="38655505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r>
              <a:rPr lang="en-IE" dirty="0"/>
              <a:t>The narrator receives proof that her daughter is alive when given the Polaroid picture by Serena Joy, in return for agreeing to have sex with Nick to increase her chances of pregnancy. </a:t>
            </a:r>
            <a:endParaRPr lang="en-IE" dirty="0" smtClean="0"/>
          </a:p>
          <a:p>
            <a:r>
              <a:rPr lang="en-IE" dirty="0" smtClean="0"/>
              <a:t>However</a:t>
            </a:r>
            <a:r>
              <a:rPr lang="en-IE" dirty="0"/>
              <a:t>, the joy she experiences through the proof is quickly dashed as she learns that society has convinced the daughter to forget about her mother: “I have been obliterated for her… You can see it in her eyes: I am not there… I can’t bear it, to have been erased like that. Better she’d bought me nothing.” </a:t>
            </a:r>
            <a:r>
              <a:rPr lang="en-IE" dirty="0" smtClean="0"/>
              <a:t>p.240</a:t>
            </a:r>
            <a:endParaRPr lang="en-IE" dirty="0"/>
          </a:p>
        </p:txBody>
      </p:sp>
    </p:spTree>
    <p:extLst>
      <p:ext uri="{BB962C8B-B14F-4D97-AF65-F5344CB8AC3E}">
        <p14:creationId xmlns:p14="http://schemas.microsoft.com/office/powerpoint/2010/main" val="1735931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209801" y="609601"/>
            <a:ext cx="7775575" cy="1146175"/>
          </a:xfrm>
          <a:ln/>
          <a:extLst>
            <a:ext uri="{91240B29-F687-4F45-9708-019B960494DF}">
              <a14:hiddenLine xmlns:a14="http://schemas.microsoft.com/office/drawing/2010/main" w="9525">
                <a:solidFill>
                  <a:srgbClr val="000000"/>
                </a:solidFill>
                <a:round/>
                <a:headEnd/>
                <a:tailEnd/>
              </a14:hiddenLine>
            </a:ext>
          </a:extLst>
        </p:spPr>
        <p:txBody>
          <a:bodyPr vert="horz" lIns="90000" tIns="46800" rIns="90000" bIns="46800" rtlCol="0" anchor="ctr">
            <a:norm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IE" altLang="en-US" dirty="0" smtClean="0"/>
              <a:t>GVV</a:t>
            </a:r>
            <a:endParaRPr lang="en-IE" altLang="en-US" dirty="0"/>
          </a:p>
        </p:txBody>
      </p:sp>
      <p:sp>
        <p:nvSpPr>
          <p:cNvPr id="6147" name="Rectangle 3"/>
          <p:cNvSpPr>
            <a:spLocks noGrp="1" noChangeArrowheads="1"/>
          </p:cNvSpPr>
          <p:nvPr>
            <p:ph type="body" idx="1"/>
          </p:nvPr>
        </p:nvSpPr>
        <p:spPr>
          <a:xfrm>
            <a:off x="2209801" y="1981201"/>
            <a:ext cx="7775575" cy="4117975"/>
          </a:xfrm>
          <a:ln/>
          <a:extLst>
            <a:ext uri="{91240B29-F687-4F45-9708-019B960494DF}">
              <a14:hiddenLine xmlns:a14="http://schemas.microsoft.com/office/drawing/2010/main" w="9525">
                <a:solidFill>
                  <a:srgbClr val="000000"/>
                </a:solidFill>
                <a:round/>
                <a:headEnd/>
                <a:tailEnd/>
              </a14:hiddenLine>
            </a:ext>
          </a:extLst>
        </p:spPr>
        <p:txBody>
          <a:bodyPr vert="horz" lIns="90000" tIns="46800" rIns="90000" bIns="46800" rtlCol="0">
            <a:normAutofit/>
          </a:bodyPr>
          <a:lstStyle/>
          <a:p>
            <a:pPr marL="339725" indent="-339725">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en-IE" altLang="en-US" sz="3600" dirty="0"/>
              <a:t>This is the author’s view on life in the world of the text.</a:t>
            </a:r>
          </a:p>
          <a:p>
            <a:pPr marL="339725" indent="-339725">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en-IE" altLang="en-US" sz="3600" dirty="0"/>
              <a:t>Is what we see in the text positive or negative?</a:t>
            </a:r>
          </a:p>
          <a:p>
            <a:pPr marL="339725" indent="-339725">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en-IE" altLang="en-US" sz="3600" dirty="0"/>
              <a:t>Is the dominant mood optimistic or pessimistic?</a:t>
            </a:r>
          </a:p>
        </p:txBody>
      </p:sp>
    </p:spTree>
    <p:extLst>
      <p:ext uri="{BB962C8B-B14F-4D97-AF65-F5344CB8AC3E}">
        <p14:creationId xmlns:p14="http://schemas.microsoft.com/office/powerpoint/2010/main" val="265709840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dirty="0"/>
          </a:p>
        </p:txBody>
      </p:sp>
      <p:sp>
        <p:nvSpPr>
          <p:cNvPr id="3" name="Content Placeholder 2"/>
          <p:cNvSpPr>
            <a:spLocks noGrp="1"/>
          </p:cNvSpPr>
          <p:nvPr>
            <p:ph idx="1"/>
          </p:nvPr>
        </p:nvSpPr>
        <p:spPr/>
        <p:txBody>
          <a:bodyPr/>
          <a:lstStyle/>
          <a:p>
            <a:r>
              <a:rPr lang="en-IE" dirty="0"/>
              <a:t>T</a:t>
            </a:r>
            <a:r>
              <a:rPr lang="en-IE" dirty="0" smtClean="0"/>
              <a:t>he </a:t>
            </a:r>
            <a:r>
              <a:rPr lang="en-IE" dirty="0"/>
              <a:t>self-description is </a:t>
            </a:r>
            <a:r>
              <a:rPr lang="en-IE" dirty="0" smtClean="0"/>
              <a:t>telling, </a:t>
            </a:r>
            <a:r>
              <a:rPr lang="en-IE" dirty="0"/>
              <a:t>and bleakly reinforces how the narrator’s mood and viewpoint </a:t>
            </a:r>
            <a:r>
              <a:rPr lang="en-IE" dirty="0" smtClean="0"/>
              <a:t>is </a:t>
            </a:r>
            <a:r>
              <a:rPr lang="en-IE" dirty="0"/>
              <a:t>ultimately influenced by those around her. </a:t>
            </a:r>
            <a:endParaRPr lang="en-IE" dirty="0" smtClean="0"/>
          </a:p>
          <a:p>
            <a:r>
              <a:rPr lang="en-IE" dirty="0" smtClean="0"/>
              <a:t>This </a:t>
            </a:r>
            <a:r>
              <a:rPr lang="en-IE" dirty="0"/>
              <a:t>also indicates that her recent optimism, which recently appeared in defiance of others, is temporary; </a:t>
            </a:r>
            <a:r>
              <a:rPr lang="en-IE" dirty="0" smtClean="0"/>
              <a:t>she </a:t>
            </a:r>
            <a:r>
              <a:rPr lang="en-IE" dirty="0"/>
              <a:t>presents herself as </a:t>
            </a:r>
            <a:r>
              <a:rPr lang="en-IE" dirty="0" smtClean="0"/>
              <a:t>destroyed.</a:t>
            </a:r>
          </a:p>
          <a:p>
            <a:r>
              <a:rPr lang="en-IE" dirty="0" smtClean="0"/>
              <a:t>This is a harrowing </a:t>
            </a:r>
            <a:r>
              <a:rPr lang="en-IE" dirty="0"/>
              <a:t>metaphor for how she defines herself by her optimism as well as the control that the </a:t>
            </a:r>
            <a:r>
              <a:rPr lang="en-IE" dirty="0" smtClean="0"/>
              <a:t>‘powers </a:t>
            </a:r>
            <a:r>
              <a:rPr lang="en-IE" dirty="0"/>
              <a:t>that </a:t>
            </a:r>
            <a:r>
              <a:rPr lang="en-IE" dirty="0" smtClean="0"/>
              <a:t>be’ </a:t>
            </a:r>
            <a:r>
              <a:rPr lang="en-IE" dirty="0"/>
              <a:t>in her world have resumed over her. </a:t>
            </a:r>
          </a:p>
          <a:p>
            <a:pPr marL="0" indent="0">
              <a:buNone/>
            </a:pPr>
            <a:endParaRPr lang="en-IE" dirty="0"/>
          </a:p>
        </p:txBody>
      </p:sp>
    </p:spTree>
    <p:extLst>
      <p:ext uri="{BB962C8B-B14F-4D97-AF65-F5344CB8AC3E}">
        <p14:creationId xmlns:p14="http://schemas.microsoft.com/office/powerpoint/2010/main" val="39430994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7. Resolution (close of text)</a:t>
            </a:r>
            <a:endParaRPr lang="en-IE" dirty="0"/>
          </a:p>
        </p:txBody>
      </p:sp>
      <p:sp>
        <p:nvSpPr>
          <p:cNvPr id="3" name="Content Placeholder 2"/>
          <p:cNvSpPr>
            <a:spLocks noGrp="1"/>
          </p:cNvSpPr>
          <p:nvPr>
            <p:ph idx="1"/>
          </p:nvPr>
        </p:nvSpPr>
        <p:spPr/>
        <p:txBody>
          <a:bodyPr/>
          <a:lstStyle/>
          <a:p>
            <a:r>
              <a:rPr lang="en-IE" dirty="0"/>
              <a:t>Considering the narrator’s great loss of her child near the close of the </a:t>
            </a:r>
            <a:r>
              <a:rPr lang="en-IE" dirty="0" smtClean="0"/>
              <a:t>text, it </a:t>
            </a:r>
            <a:r>
              <a:rPr lang="en-IE" dirty="0"/>
              <a:t>is unsurprising that she willingly goes with the men into the van at the close of the text, even if they are not resistance </a:t>
            </a:r>
            <a:r>
              <a:rPr lang="en-IE" dirty="0" smtClean="0"/>
              <a:t>workers.</a:t>
            </a:r>
          </a:p>
          <a:p>
            <a:r>
              <a:rPr lang="en-IE" dirty="0" smtClean="0"/>
              <a:t>This </a:t>
            </a:r>
            <a:r>
              <a:rPr lang="en-IE" dirty="0"/>
              <a:t>represents how she has no other substantial and tangible reason to fight potential damnation, and rather all she has left to </a:t>
            </a:r>
            <a:r>
              <a:rPr lang="en-IE" dirty="0" smtClean="0"/>
              <a:t>base </a:t>
            </a:r>
            <a:r>
              <a:rPr lang="en-IE" dirty="0"/>
              <a:t>her future viewpoint on is </a:t>
            </a:r>
            <a:r>
              <a:rPr lang="en-IE" b="1" dirty="0"/>
              <a:t>hope</a:t>
            </a:r>
            <a:r>
              <a:rPr lang="en-IE" dirty="0"/>
              <a:t>. </a:t>
            </a:r>
          </a:p>
          <a:p>
            <a:r>
              <a:rPr lang="en-IE" dirty="0"/>
              <a:t> </a:t>
            </a:r>
          </a:p>
        </p:txBody>
      </p:sp>
    </p:spTree>
    <p:extLst>
      <p:ext uri="{BB962C8B-B14F-4D97-AF65-F5344CB8AC3E}">
        <p14:creationId xmlns:p14="http://schemas.microsoft.com/office/powerpoint/2010/main" val="11519651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r>
              <a:rPr lang="en-IE" dirty="0"/>
              <a:t>The carefree manner in which the narrator describes her ending, which has potential danger, represents how she has no connections or parts of life to care about, which could elicit a refusal of sorts to go into the van: “The van waits in the driveway, its double doors stand open. The two of them, one on either side now, take me by the elbows to help me in. Whether this is my end or a new beginning I have no way of knowing: I have given myself over into the hands of strangers, because it can’t be helped.”</a:t>
            </a:r>
          </a:p>
        </p:txBody>
      </p:sp>
    </p:spTree>
    <p:extLst>
      <p:ext uri="{BB962C8B-B14F-4D97-AF65-F5344CB8AC3E}">
        <p14:creationId xmlns:p14="http://schemas.microsoft.com/office/powerpoint/2010/main" val="33469487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690" y="511832"/>
            <a:ext cx="10515600" cy="4351338"/>
          </a:xfrm>
        </p:spPr>
        <p:txBody>
          <a:bodyPr>
            <a:noAutofit/>
          </a:bodyPr>
          <a:lstStyle/>
          <a:p>
            <a:r>
              <a:rPr lang="en-IE" sz="3200" dirty="0"/>
              <a:t>The passivity of the narrator’s tone, coupled with her self-presentation as object of the section (the van and men appear as subjects and dominant elements of the piece) convey a lack of desire to challenge a threatening situation. </a:t>
            </a:r>
            <a:endParaRPr lang="en-IE" sz="3200" dirty="0" smtClean="0"/>
          </a:p>
          <a:p>
            <a:r>
              <a:rPr lang="en-IE" sz="3200" dirty="0" smtClean="0"/>
              <a:t>On </a:t>
            </a:r>
            <a:r>
              <a:rPr lang="en-IE" sz="3200" dirty="0"/>
              <a:t>one level this appears to create a </a:t>
            </a:r>
            <a:r>
              <a:rPr lang="en-IE" sz="3200" b="1" dirty="0"/>
              <a:t>depressing</a:t>
            </a:r>
            <a:r>
              <a:rPr lang="en-IE" sz="3200" dirty="0"/>
              <a:t> view of life, as the narrator seemingly has nothing to live for; however, it can be argued that this is also </a:t>
            </a:r>
            <a:r>
              <a:rPr lang="en-IE" sz="3200" b="1" dirty="0"/>
              <a:t>hopeful</a:t>
            </a:r>
            <a:r>
              <a:rPr lang="en-IE" sz="3200" dirty="0"/>
              <a:t>, as it can be argued that the narrator is not plagued </a:t>
            </a:r>
            <a:r>
              <a:rPr lang="en-IE" sz="3200" dirty="0" smtClean="0"/>
              <a:t>by </a:t>
            </a:r>
            <a:r>
              <a:rPr lang="en-IE" sz="3200" dirty="0"/>
              <a:t>the demands of others and hence can now solely focus on her hope. </a:t>
            </a:r>
            <a:endParaRPr lang="en-IE" sz="3200" dirty="0" smtClean="0"/>
          </a:p>
          <a:p>
            <a:r>
              <a:rPr lang="en-IE" sz="3200" dirty="0" smtClean="0"/>
              <a:t>Such </a:t>
            </a:r>
            <a:r>
              <a:rPr lang="en-IE" sz="3200" dirty="0"/>
              <a:t>can be seen as represented by the symbolic reference to hope in the concluding line of the text: “And so I step up, into the darkness within; or else the </a:t>
            </a:r>
            <a:r>
              <a:rPr lang="en-IE" sz="3200" b="1" dirty="0"/>
              <a:t>light</a:t>
            </a:r>
            <a:r>
              <a:rPr lang="en-IE" sz="3200" dirty="0"/>
              <a:t>.” </a:t>
            </a:r>
          </a:p>
        </p:txBody>
      </p:sp>
    </p:spTree>
    <p:extLst>
      <p:ext uri="{BB962C8B-B14F-4D97-AF65-F5344CB8AC3E}">
        <p14:creationId xmlns:p14="http://schemas.microsoft.com/office/powerpoint/2010/main" val="19879676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981200" y="190501"/>
            <a:ext cx="8229600" cy="1312863"/>
          </a:xfrm>
          <a:ln/>
          <a:extLst>
            <a:ext uri="{91240B29-F687-4F45-9708-019B960494DF}">
              <a14:hiddenLine xmlns:a14="http://schemas.microsoft.com/office/drawing/2010/main" w="9525">
                <a:solidFill>
                  <a:srgbClr val="000000"/>
                </a:solidFill>
                <a:round/>
                <a:headEnd/>
                <a:tailEnd/>
              </a14:hiddenLine>
            </a:ext>
          </a:extLst>
        </p:spPr>
        <p:txBody>
          <a:bodyPr vert="horz" lIns="90000" tIns="46800" rIns="90000" bIns="46800" rtlCol="0" anchor="ctr">
            <a:norm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IE" altLang="en-US" sz="4000" dirty="0"/>
              <a:t>How does the author communicate the </a:t>
            </a:r>
            <a:r>
              <a:rPr lang="en-IE" altLang="en-US" sz="4000" dirty="0" smtClean="0"/>
              <a:t>GVV?</a:t>
            </a:r>
            <a:endParaRPr lang="en-IE" altLang="en-US" sz="4000" dirty="0"/>
          </a:p>
        </p:txBody>
      </p:sp>
      <p:sp>
        <p:nvSpPr>
          <p:cNvPr id="8195" name="Rectangle 3"/>
          <p:cNvSpPr>
            <a:spLocks noGrp="1" noChangeArrowheads="1"/>
          </p:cNvSpPr>
          <p:nvPr>
            <p:ph type="body" idx="1"/>
          </p:nvPr>
        </p:nvSpPr>
        <p:spPr>
          <a:xfrm>
            <a:off x="2208212" y="1341121"/>
            <a:ext cx="7775575" cy="4117975"/>
          </a:xfrm>
          <a:ln/>
          <a:extLst>
            <a:ext uri="{91240B29-F687-4F45-9708-019B960494DF}">
              <a14:hiddenLine xmlns:a14="http://schemas.microsoft.com/office/drawing/2010/main" w="9525">
                <a:solidFill>
                  <a:srgbClr val="000000"/>
                </a:solidFill>
                <a:round/>
                <a:headEnd/>
                <a:tailEnd/>
              </a14:hiddenLine>
            </a:ext>
          </a:extLst>
        </p:spPr>
        <p:txBody>
          <a:bodyPr vert="horz" lIns="90000" tIns="46800" rIns="90000" bIns="46800" rtlCol="0">
            <a:noAutofit/>
          </a:bodyPr>
          <a:lstStyle/>
          <a:p>
            <a:pPr marL="339725" indent="-339725">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en-IE" altLang="en-US" sz="4000" dirty="0"/>
              <a:t>The opening</a:t>
            </a:r>
          </a:p>
          <a:p>
            <a:pPr marL="339725" indent="-339725">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en-IE" altLang="en-US" sz="4000" dirty="0"/>
              <a:t>The relationships</a:t>
            </a:r>
          </a:p>
          <a:p>
            <a:pPr marL="339725" indent="-339725">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en-IE" altLang="en-US" sz="4000" dirty="0"/>
              <a:t>The main character’s ‘journey’.</a:t>
            </a:r>
          </a:p>
          <a:p>
            <a:pPr marL="339725" indent="-339725">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en-IE" altLang="en-US" sz="4000" dirty="0"/>
              <a:t>By how s/he deals with key themes.</a:t>
            </a:r>
          </a:p>
          <a:p>
            <a:pPr marL="739775" lvl="1" indent="-282575">
              <a:buFont typeface="Arial" panose="020B0604020202020204" pitchFamily="34" charset="0"/>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en-IE" altLang="en-US" sz="3600" dirty="0"/>
              <a:t>Poverty, love, family, hopes and dreams etc</a:t>
            </a:r>
            <a:r>
              <a:rPr lang="en-IE" altLang="en-US" sz="3600" dirty="0" smtClean="0"/>
              <a:t>.</a:t>
            </a:r>
          </a:p>
          <a:p>
            <a:pPr marL="282575" indent="-282575">
              <a:buFont typeface="Arial" panose="020B0604020202020204" pitchFamily="34" charset="0"/>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r>
              <a:rPr lang="en-IE" altLang="en-US" sz="4000" dirty="0" smtClean="0"/>
              <a:t>The ending (crucial)</a:t>
            </a:r>
          </a:p>
          <a:p>
            <a:pPr marL="739775" lvl="1" indent="-282575">
              <a:buFont typeface="Arial" panose="020B0604020202020204" pitchFamily="34" charset="0"/>
              <a:buChar char="–"/>
              <a:tabLst>
                <a:tab pos="339725" algn="l"/>
                <a:tab pos="444500" algn="l"/>
                <a:tab pos="893763" algn="l"/>
                <a:tab pos="1343025" algn="l"/>
                <a:tab pos="1792288" algn="l"/>
                <a:tab pos="2241550" algn="l"/>
                <a:tab pos="2690813" algn="l"/>
                <a:tab pos="3140075" algn="l"/>
                <a:tab pos="3589338" algn="l"/>
                <a:tab pos="4038600" algn="l"/>
                <a:tab pos="4487863" algn="l"/>
                <a:tab pos="4937125" algn="l"/>
                <a:tab pos="5386388" algn="l"/>
                <a:tab pos="5835650" algn="l"/>
                <a:tab pos="6284913" algn="l"/>
                <a:tab pos="6734175" algn="l"/>
                <a:tab pos="7183438" algn="l"/>
                <a:tab pos="7632700" algn="l"/>
                <a:tab pos="8081963" algn="l"/>
                <a:tab pos="8531225" algn="l"/>
                <a:tab pos="8980488" algn="l"/>
              </a:tabLst>
            </a:pPr>
            <a:endParaRPr lang="en-IE" altLang="en-US" sz="4000" dirty="0"/>
          </a:p>
        </p:txBody>
      </p:sp>
    </p:spTree>
    <p:extLst>
      <p:ext uri="{BB962C8B-B14F-4D97-AF65-F5344CB8AC3E}">
        <p14:creationId xmlns:p14="http://schemas.microsoft.com/office/powerpoint/2010/main" val="27249499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Our Sub- headings</a:t>
            </a:r>
            <a:endParaRPr lang="en-IE" dirty="0"/>
          </a:p>
        </p:txBody>
      </p:sp>
      <p:sp>
        <p:nvSpPr>
          <p:cNvPr id="3" name="Content Placeholder 2"/>
          <p:cNvSpPr>
            <a:spLocks noGrp="1"/>
          </p:cNvSpPr>
          <p:nvPr>
            <p:ph idx="1"/>
          </p:nvPr>
        </p:nvSpPr>
        <p:spPr/>
        <p:txBody>
          <a:bodyPr/>
          <a:lstStyle/>
          <a:p>
            <a:pPr marL="0" indent="0">
              <a:buNone/>
            </a:pPr>
            <a:r>
              <a:rPr lang="en-IE" dirty="0" smtClean="0"/>
              <a:t>1. </a:t>
            </a:r>
            <a:r>
              <a:rPr lang="en-IE" b="1" dirty="0" smtClean="0"/>
              <a:t>Beginning</a:t>
            </a:r>
            <a:r>
              <a:rPr lang="en-IE" dirty="0" smtClean="0"/>
              <a:t> of a text</a:t>
            </a:r>
          </a:p>
          <a:p>
            <a:pPr marL="0" indent="0">
              <a:buNone/>
            </a:pPr>
            <a:r>
              <a:rPr lang="en-IE" b="1" dirty="0" smtClean="0"/>
              <a:t>2. World</a:t>
            </a:r>
            <a:r>
              <a:rPr lang="en-IE" dirty="0" smtClean="0"/>
              <a:t> of the text - is it conductive to an optimistic or pessimistic mind-set?</a:t>
            </a:r>
          </a:p>
          <a:p>
            <a:pPr marL="0" indent="0">
              <a:buNone/>
            </a:pPr>
            <a:r>
              <a:rPr lang="en-IE" dirty="0" smtClean="0"/>
              <a:t>3. How individuals </a:t>
            </a:r>
            <a:r>
              <a:rPr lang="en-IE" b="1" dirty="0" smtClean="0"/>
              <a:t>respond</a:t>
            </a:r>
            <a:r>
              <a:rPr lang="en-IE" dirty="0" smtClean="0"/>
              <a:t> to such a world</a:t>
            </a:r>
          </a:p>
          <a:p>
            <a:pPr marL="0" indent="0">
              <a:buNone/>
            </a:pPr>
            <a:r>
              <a:rPr lang="en-IE" b="1" dirty="0" smtClean="0"/>
              <a:t>4. Support</a:t>
            </a:r>
            <a:r>
              <a:rPr lang="en-IE" dirty="0" smtClean="0"/>
              <a:t> (or lack thereof)</a:t>
            </a:r>
          </a:p>
          <a:p>
            <a:pPr marL="0" indent="0">
              <a:buNone/>
            </a:pPr>
            <a:r>
              <a:rPr lang="en-IE" b="1" dirty="0" smtClean="0"/>
              <a:t>5. Relationships</a:t>
            </a:r>
            <a:r>
              <a:rPr lang="en-IE" dirty="0" smtClean="0"/>
              <a:t> (and their effect)</a:t>
            </a:r>
          </a:p>
          <a:p>
            <a:pPr marL="0" indent="0">
              <a:buNone/>
            </a:pPr>
            <a:r>
              <a:rPr lang="en-IE" dirty="0" smtClean="0"/>
              <a:t>6. Key moment(s)</a:t>
            </a:r>
          </a:p>
          <a:p>
            <a:pPr marL="0" indent="0">
              <a:buNone/>
            </a:pPr>
            <a:r>
              <a:rPr lang="en-IE" b="1" dirty="0" smtClean="0"/>
              <a:t>7. Closing</a:t>
            </a:r>
            <a:r>
              <a:rPr lang="en-IE" dirty="0" smtClean="0"/>
              <a:t> scenes</a:t>
            </a:r>
            <a:endParaRPr lang="en-IE" dirty="0"/>
          </a:p>
        </p:txBody>
      </p:sp>
    </p:spTree>
    <p:extLst>
      <p:ext uri="{BB962C8B-B14F-4D97-AF65-F5344CB8AC3E}">
        <p14:creationId xmlns:p14="http://schemas.microsoft.com/office/powerpoint/2010/main" val="26945234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The structure of the Comparative Essay</a:t>
            </a:r>
            <a:endParaRPr lang="en-IE" dirty="0"/>
          </a:p>
        </p:txBody>
      </p:sp>
      <p:sp>
        <p:nvSpPr>
          <p:cNvPr id="3" name="Content Placeholder 2"/>
          <p:cNvSpPr>
            <a:spLocks noGrp="1"/>
          </p:cNvSpPr>
          <p:nvPr>
            <p:ph idx="1"/>
          </p:nvPr>
        </p:nvSpPr>
        <p:spPr>
          <a:xfrm>
            <a:off x="567559" y="1471448"/>
            <a:ext cx="11456275" cy="5265683"/>
          </a:xfrm>
        </p:spPr>
        <p:txBody>
          <a:bodyPr>
            <a:normAutofit lnSpcReduction="10000"/>
          </a:bodyPr>
          <a:lstStyle/>
          <a:p>
            <a:r>
              <a:rPr lang="en-IE" dirty="0" smtClean="0"/>
              <a:t>There are 70 marks going for the comparative essay</a:t>
            </a:r>
          </a:p>
          <a:p>
            <a:r>
              <a:rPr lang="en-IE" dirty="0" smtClean="0"/>
              <a:t>I must write 11 clear paragraphs</a:t>
            </a:r>
          </a:p>
          <a:p>
            <a:pPr marL="0" indent="0">
              <a:buNone/>
            </a:pPr>
            <a:r>
              <a:rPr lang="en-IE" dirty="0" smtClean="0"/>
              <a:t>LAYOUT:</a:t>
            </a:r>
          </a:p>
          <a:p>
            <a:pPr lvl="1"/>
            <a:r>
              <a:rPr lang="en-IE" dirty="0" smtClean="0"/>
              <a:t>Introduction</a:t>
            </a:r>
          </a:p>
          <a:p>
            <a:pPr lvl="1"/>
            <a:r>
              <a:rPr lang="en-IE" dirty="0" smtClean="0"/>
              <a:t>Anchor text (Text A) – Chosen subheading (SH)</a:t>
            </a:r>
          </a:p>
          <a:p>
            <a:pPr lvl="2"/>
            <a:r>
              <a:rPr lang="en-IE" dirty="0" smtClean="0"/>
              <a:t>Compare Text A with Text B – under your chosen subheading (SH)</a:t>
            </a:r>
          </a:p>
          <a:p>
            <a:pPr lvl="2"/>
            <a:r>
              <a:rPr lang="en-IE" dirty="0" smtClean="0"/>
              <a:t>Compare Text C with A &amp;B</a:t>
            </a:r>
          </a:p>
          <a:p>
            <a:pPr lvl="1"/>
            <a:r>
              <a:rPr lang="en-IE" dirty="0" smtClean="0"/>
              <a:t>Anchor text (Text A) – Chosen subheading (SH)</a:t>
            </a:r>
          </a:p>
          <a:p>
            <a:pPr lvl="2"/>
            <a:r>
              <a:rPr lang="en-IE" dirty="0" smtClean="0"/>
              <a:t>Compare Text A with Text B – under your chosen subheading (SH)</a:t>
            </a:r>
          </a:p>
          <a:p>
            <a:pPr lvl="2"/>
            <a:r>
              <a:rPr lang="en-IE" dirty="0" smtClean="0"/>
              <a:t>Compare Text C with A &amp;B</a:t>
            </a:r>
          </a:p>
          <a:p>
            <a:pPr lvl="1"/>
            <a:r>
              <a:rPr lang="en-IE" dirty="0" smtClean="0"/>
              <a:t>Anchor text (Text A) – Chosen subheading (SH)</a:t>
            </a:r>
          </a:p>
          <a:p>
            <a:pPr lvl="2"/>
            <a:r>
              <a:rPr lang="en-IE" dirty="0" smtClean="0"/>
              <a:t>Compare Text A with Text B – under your chosen subheading (SH)</a:t>
            </a:r>
          </a:p>
          <a:p>
            <a:pPr lvl="2"/>
            <a:r>
              <a:rPr lang="en-IE" dirty="0" smtClean="0"/>
              <a:t>Compare Text C with A &amp;B</a:t>
            </a:r>
          </a:p>
          <a:p>
            <a:pPr lvl="1"/>
            <a:r>
              <a:rPr lang="en-IE" dirty="0" smtClean="0"/>
              <a:t>Conclusion</a:t>
            </a:r>
          </a:p>
        </p:txBody>
      </p:sp>
    </p:spTree>
    <p:extLst>
      <p:ext uri="{BB962C8B-B14F-4D97-AF65-F5344CB8AC3E}">
        <p14:creationId xmlns:p14="http://schemas.microsoft.com/office/powerpoint/2010/main" val="28399602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1 – Beginning of ‘Handmaid’s Tale’</a:t>
            </a:r>
            <a:endParaRPr lang="en-IE" dirty="0"/>
          </a:p>
        </p:txBody>
      </p:sp>
      <p:sp>
        <p:nvSpPr>
          <p:cNvPr id="3" name="Content Placeholder 2"/>
          <p:cNvSpPr>
            <a:spLocks noGrp="1"/>
          </p:cNvSpPr>
          <p:nvPr>
            <p:ph idx="1"/>
          </p:nvPr>
        </p:nvSpPr>
        <p:spPr/>
        <p:txBody>
          <a:bodyPr>
            <a:normAutofit/>
          </a:bodyPr>
          <a:lstStyle/>
          <a:p>
            <a:r>
              <a:rPr lang="en-IE" sz="3600" dirty="0" smtClean="0"/>
              <a:t>The beginning of the text quickly creates a dark outlook on life, establishing the lack of freedom and independence that the narrator and her peers experience in the new society of Gilead; this suggests a bleak semblance of life that does not offer what the reader would expect and desire.</a:t>
            </a:r>
          </a:p>
          <a:p>
            <a:r>
              <a:rPr lang="en-IE" sz="3600" dirty="0" smtClean="0"/>
              <a:t>It foreshadows the depressing journeys that many of the characters will take as the text progresses. </a:t>
            </a:r>
          </a:p>
          <a:p>
            <a:endParaRPr lang="en-IE" sz="3600" dirty="0"/>
          </a:p>
        </p:txBody>
      </p:sp>
    </p:spTree>
    <p:extLst>
      <p:ext uri="{BB962C8B-B14F-4D97-AF65-F5344CB8AC3E}">
        <p14:creationId xmlns:p14="http://schemas.microsoft.com/office/powerpoint/2010/main" val="14137172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2683" y="280604"/>
            <a:ext cx="10515600" cy="4351338"/>
          </a:xfrm>
        </p:spPr>
        <p:txBody>
          <a:bodyPr/>
          <a:lstStyle/>
          <a:p>
            <a:r>
              <a:rPr lang="en-IE" dirty="0"/>
              <a:t>The narrator describes the silent means by which she and her peers communicate, mentioning how “We learned to lip-read, our heads flat on the beds, turned sideways, watching each other’s mouths. In this way we exchanged names from bed to bed: Alma. Janine. Dolores. Moira. June</a:t>
            </a:r>
            <a:r>
              <a:rPr lang="en-IE" dirty="0" smtClean="0"/>
              <a:t>.”</a:t>
            </a:r>
          </a:p>
          <a:p>
            <a:r>
              <a:rPr lang="en-IE" dirty="0"/>
              <a:t>The act of mouthing silently metaphorically represents how the narrator and her peers are not allowed speak or use their real names, and hence the alternative modes of communication are a reminder of the lack of independence available to them.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24047" y="3979110"/>
            <a:ext cx="5636173" cy="3107947"/>
          </a:xfrm>
          <a:prstGeom prst="rect">
            <a:avLst/>
          </a:prstGeom>
        </p:spPr>
      </p:pic>
    </p:spTree>
    <p:extLst>
      <p:ext uri="{BB962C8B-B14F-4D97-AF65-F5344CB8AC3E}">
        <p14:creationId xmlns:p14="http://schemas.microsoft.com/office/powerpoint/2010/main" val="14182421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2. World </a:t>
            </a:r>
            <a:r>
              <a:rPr lang="en-IE" dirty="0"/>
              <a:t>of the text - is it conducive to a certain </a:t>
            </a:r>
            <a:r>
              <a:rPr lang="en-IE" dirty="0" err="1"/>
              <a:t>mindset</a:t>
            </a:r>
            <a:r>
              <a:rPr lang="en-IE" dirty="0"/>
              <a:t>, optimistic or pessimistic? </a:t>
            </a:r>
          </a:p>
        </p:txBody>
      </p:sp>
      <p:sp>
        <p:nvSpPr>
          <p:cNvPr id="3" name="Content Placeholder 2"/>
          <p:cNvSpPr>
            <a:spLocks noGrp="1"/>
          </p:cNvSpPr>
          <p:nvPr>
            <p:ph idx="1"/>
          </p:nvPr>
        </p:nvSpPr>
        <p:spPr>
          <a:xfrm>
            <a:off x="838200" y="1690688"/>
            <a:ext cx="10515600" cy="4351338"/>
          </a:xfrm>
        </p:spPr>
        <p:txBody>
          <a:bodyPr>
            <a:noAutofit/>
          </a:bodyPr>
          <a:lstStyle/>
          <a:p>
            <a:r>
              <a:rPr lang="en-IE" sz="3600" dirty="0"/>
              <a:t>The narrator and other handmaids, as a result of their confined living experience, come to eventually accept the demands of surrounding society and hence forget, at least somewhat, a desire for independence and freedom. </a:t>
            </a:r>
            <a:endParaRPr lang="en-IE" sz="3600" dirty="0" smtClean="0"/>
          </a:p>
          <a:p>
            <a:r>
              <a:rPr lang="en-IE" sz="3600" dirty="0" smtClean="0"/>
              <a:t>This </a:t>
            </a:r>
            <a:r>
              <a:rPr lang="en-IE" sz="3600" dirty="0"/>
              <a:t>creates a bleak outlook as it indicates a </a:t>
            </a:r>
            <a:r>
              <a:rPr lang="en-IE" sz="3600" b="1" dirty="0"/>
              <a:t>decline of the human spirit</a:t>
            </a:r>
            <a:r>
              <a:rPr lang="en-IE" sz="3600" dirty="0"/>
              <a:t> when the surrounding world becomes overbearing, and hence how fundamental values </a:t>
            </a:r>
            <a:r>
              <a:rPr lang="en-IE" sz="3600" dirty="0" smtClean="0"/>
              <a:t>can </a:t>
            </a:r>
            <a:r>
              <a:rPr lang="en-IE" sz="3600" dirty="0"/>
              <a:t>be lost due to the corruptive influence of others. </a:t>
            </a:r>
          </a:p>
          <a:p>
            <a:endParaRPr lang="en-IE" sz="3600" dirty="0"/>
          </a:p>
        </p:txBody>
      </p:sp>
    </p:spTree>
    <p:extLst>
      <p:ext uri="{BB962C8B-B14F-4D97-AF65-F5344CB8AC3E}">
        <p14:creationId xmlns:p14="http://schemas.microsoft.com/office/powerpoint/2010/main" val="27616442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8807" y="238563"/>
            <a:ext cx="10515600" cy="4351338"/>
          </a:xfrm>
        </p:spPr>
        <p:txBody>
          <a:bodyPr/>
          <a:lstStyle/>
          <a:p>
            <a:r>
              <a:rPr lang="en-IE" dirty="0" smtClean="0"/>
              <a:t>This can be </a:t>
            </a:r>
            <a:r>
              <a:rPr lang="en-IE" dirty="0"/>
              <a:t>seen when </a:t>
            </a:r>
            <a:r>
              <a:rPr lang="en-IE" dirty="0" err="1"/>
              <a:t>Ofglen</a:t>
            </a:r>
            <a:r>
              <a:rPr lang="en-IE" dirty="0"/>
              <a:t> is replaced by another handmaid, with the narrator’s means of description </a:t>
            </a:r>
            <a:r>
              <a:rPr lang="en-IE" dirty="0" smtClean="0"/>
              <a:t>(representing </a:t>
            </a:r>
            <a:r>
              <a:rPr lang="en-IE" dirty="0"/>
              <a:t>how remaining in the confined living experience where she is not allowed fundamental </a:t>
            </a:r>
            <a:r>
              <a:rPr lang="en-IE" dirty="0" smtClean="0"/>
              <a:t>values) </a:t>
            </a:r>
            <a:r>
              <a:rPr lang="en-IE" dirty="0"/>
              <a:t>leads to a belief that this is the norm. </a:t>
            </a:r>
            <a:endParaRPr lang="en-IE" dirty="0" smtClean="0"/>
          </a:p>
          <a:p>
            <a:r>
              <a:rPr lang="en-IE" dirty="0" smtClean="0"/>
              <a:t>This </a:t>
            </a:r>
            <a:r>
              <a:rPr lang="en-IE" dirty="0"/>
              <a:t>is illustrated when she speaks of the replacing, noting how “This woman has been my partner for two weeks. I don’t know what happened to the one before. On a certain day she simply wasn’t there anymore, and this one was there in her place.”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62549" y="3545599"/>
            <a:ext cx="4570029" cy="3409945"/>
          </a:xfrm>
          <a:prstGeom prst="rect">
            <a:avLst/>
          </a:prstGeom>
        </p:spPr>
      </p:pic>
    </p:spTree>
    <p:extLst>
      <p:ext uri="{BB962C8B-B14F-4D97-AF65-F5344CB8AC3E}">
        <p14:creationId xmlns:p14="http://schemas.microsoft.com/office/powerpoint/2010/main" val="38798136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TotalTime>
  <Words>2084</Words>
  <Application>Microsoft Office PowerPoint</Application>
  <PresentationFormat>Widescreen</PresentationFormat>
  <Paragraphs>90</Paragraphs>
  <Slides>23</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Calibri Light</vt:lpstr>
      <vt:lpstr>Office Theme</vt:lpstr>
      <vt:lpstr>General Vison and Viewpoint</vt:lpstr>
      <vt:lpstr>GVV</vt:lpstr>
      <vt:lpstr>How does the author communicate the GVV?</vt:lpstr>
      <vt:lpstr>Our Sub- headings</vt:lpstr>
      <vt:lpstr>The structure of the Comparative Essay</vt:lpstr>
      <vt:lpstr>1 – Beginning of ‘Handmaid’s Tale’</vt:lpstr>
      <vt:lpstr>PowerPoint Presentation</vt:lpstr>
      <vt:lpstr>2. World of the text - is it conducive to a certain mindset, optimistic or pessimistic? </vt:lpstr>
      <vt:lpstr>PowerPoint Presentation</vt:lpstr>
      <vt:lpstr>PowerPoint Presentation</vt:lpstr>
      <vt:lpstr>3. How individuals respond to such a world </vt:lpstr>
      <vt:lpstr>PowerPoint Presentation</vt:lpstr>
      <vt:lpstr>4. Support of others (or lack thereof)</vt:lpstr>
      <vt:lpstr>PowerPoint Presentation</vt:lpstr>
      <vt:lpstr>5. Relationships and their effect </vt:lpstr>
      <vt:lpstr>PowerPoint Presentation</vt:lpstr>
      <vt:lpstr>PowerPoint Presentation</vt:lpstr>
      <vt:lpstr>6. Key Moment</vt:lpstr>
      <vt:lpstr>PowerPoint Presentation</vt:lpstr>
      <vt:lpstr>PowerPoint Presentation</vt:lpstr>
      <vt:lpstr>7. Resolution (close of text)</vt:lpstr>
      <vt:lpstr>PowerPoint Presentation</vt:lpstr>
      <vt:lpstr>PowerPoint Presentation</vt:lpstr>
    </vt:vector>
  </TitlesOfParts>
  <Company>CMETB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 Vison and Viewpoint</dc:title>
  <dc:creator>Ciara Deasy</dc:creator>
  <cp:lastModifiedBy>Ciara Deasy</cp:lastModifiedBy>
  <cp:revision>13</cp:revision>
  <dcterms:created xsi:type="dcterms:W3CDTF">2018-10-22T11:24:38Z</dcterms:created>
  <dcterms:modified xsi:type="dcterms:W3CDTF">2018-10-23T09:20:05Z</dcterms:modified>
</cp:coreProperties>
</file>