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9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5FB0A-384D-4C67-B0B5-E0A63188B7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32F729F5-C319-42CE-BBC6-63A12C90D7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5961996-E520-4347-A343-31D7A1C8620D}"/>
              </a:ext>
            </a:extLst>
          </p:cNvPr>
          <p:cNvSpPr>
            <a:spLocks noGrp="1"/>
          </p:cNvSpPr>
          <p:nvPr>
            <p:ph type="dt" sz="half" idx="10"/>
          </p:nvPr>
        </p:nvSpPr>
        <p:spPr/>
        <p:txBody>
          <a:bodyPr/>
          <a:lstStyle/>
          <a:p>
            <a:fld id="{467B044B-52FD-4E0D-8490-897821E1B911}" type="datetimeFigureOut">
              <a:rPr lang="en-IE" smtClean="0"/>
              <a:t>19/03/2019</a:t>
            </a:fld>
            <a:endParaRPr lang="en-IE"/>
          </a:p>
        </p:txBody>
      </p:sp>
      <p:sp>
        <p:nvSpPr>
          <p:cNvPr id="5" name="Footer Placeholder 4">
            <a:extLst>
              <a:ext uri="{FF2B5EF4-FFF2-40B4-BE49-F238E27FC236}">
                <a16:creationId xmlns:a16="http://schemas.microsoft.com/office/drawing/2014/main" id="{4BF2A9BD-D047-474E-B393-7E4A85290D9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866DA6F-68B8-4B1A-98F9-0966D494BB22}"/>
              </a:ext>
            </a:extLst>
          </p:cNvPr>
          <p:cNvSpPr>
            <a:spLocks noGrp="1"/>
          </p:cNvSpPr>
          <p:nvPr>
            <p:ph type="sldNum" sz="quarter" idx="12"/>
          </p:nvPr>
        </p:nvSpPr>
        <p:spPr/>
        <p:txBody>
          <a:bodyPr/>
          <a:lstStyle/>
          <a:p>
            <a:fld id="{0F0AB97C-7D3A-488D-B569-D19E33A008BF}" type="slidenum">
              <a:rPr lang="en-IE" smtClean="0"/>
              <a:t>‹#›</a:t>
            </a:fld>
            <a:endParaRPr lang="en-IE"/>
          </a:p>
        </p:txBody>
      </p:sp>
    </p:spTree>
    <p:extLst>
      <p:ext uri="{BB962C8B-B14F-4D97-AF65-F5344CB8AC3E}">
        <p14:creationId xmlns:p14="http://schemas.microsoft.com/office/powerpoint/2010/main" val="20984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07023-C591-4762-BE6B-3FE0881D455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4C31E6D-408C-43E4-9B55-6C4AC27066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1A59CF5-36B5-4F54-AF1D-D2BDBF03DF17}"/>
              </a:ext>
            </a:extLst>
          </p:cNvPr>
          <p:cNvSpPr>
            <a:spLocks noGrp="1"/>
          </p:cNvSpPr>
          <p:nvPr>
            <p:ph type="dt" sz="half" idx="10"/>
          </p:nvPr>
        </p:nvSpPr>
        <p:spPr/>
        <p:txBody>
          <a:bodyPr/>
          <a:lstStyle/>
          <a:p>
            <a:fld id="{467B044B-52FD-4E0D-8490-897821E1B911}" type="datetimeFigureOut">
              <a:rPr lang="en-IE" smtClean="0"/>
              <a:t>19/03/2019</a:t>
            </a:fld>
            <a:endParaRPr lang="en-IE"/>
          </a:p>
        </p:txBody>
      </p:sp>
      <p:sp>
        <p:nvSpPr>
          <p:cNvPr id="5" name="Footer Placeholder 4">
            <a:extLst>
              <a:ext uri="{FF2B5EF4-FFF2-40B4-BE49-F238E27FC236}">
                <a16:creationId xmlns:a16="http://schemas.microsoft.com/office/drawing/2014/main" id="{36A4DC23-816B-4F1B-BB98-E4E9CA608B6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E559ED8-810C-471F-8030-BBCA3FC9794F}"/>
              </a:ext>
            </a:extLst>
          </p:cNvPr>
          <p:cNvSpPr>
            <a:spLocks noGrp="1"/>
          </p:cNvSpPr>
          <p:nvPr>
            <p:ph type="sldNum" sz="quarter" idx="12"/>
          </p:nvPr>
        </p:nvSpPr>
        <p:spPr/>
        <p:txBody>
          <a:bodyPr/>
          <a:lstStyle/>
          <a:p>
            <a:fld id="{0F0AB97C-7D3A-488D-B569-D19E33A008BF}" type="slidenum">
              <a:rPr lang="en-IE" smtClean="0"/>
              <a:t>‹#›</a:t>
            </a:fld>
            <a:endParaRPr lang="en-IE"/>
          </a:p>
        </p:txBody>
      </p:sp>
    </p:spTree>
    <p:extLst>
      <p:ext uri="{BB962C8B-B14F-4D97-AF65-F5344CB8AC3E}">
        <p14:creationId xmlns:p14="http://schemas.microsoft.com/office/powerpoint/2010/main" val="4133280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0D59DB-2670-4C15-9C95-F37D6918B3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D441D2E-578D-4CCF-A975-43941AED91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62FA88F-A732-4E49-9FE9-134F28C2C94B}"/>
              </a:ext>
            </a:extLst>
          </p:cNvPr>
          <p:cNvSpPr>
            <a:spLocks noGrp="1"/>
          </p:cNvSpPr>
          <p:nvPr>
            <p:ph type="dt" sz="half" idx="10"/>
          </p:nvPr>
        </p:nvSpPr>
        <p:spPr/>
        <p:txBody>
          <a:bodyPr/>
          <a:lstStyle/>
          <a:p>
            <a:fld id="{467B044B-52FD-4E0D-8490-897821E1B911}" type="datetimeFigureOut">
              <a:rPr lang="en-IE" smtClean="0"/>
              <a:t>19/03/2019</a:t>
            </a:fld>
            <a:endParaRPr lang="en-IE"/>
          </a:p>
        </p:txBody>
      </p:sp>
      <p:sp>
        <p:nvSpPr>
          <p:cNvPr id="5" name="Footer Placeholder 4">
            <a:extLst>
              <a:ext uri="{FF2B5EF4-FFF2-40B4-BE49-F238E27FC236}">
                <a16:creationId xmlns:a16="http://schemas.microsoft.com/office/drawing/2014/main" id="{E51CE873-80C9-407A-A8E0-8E771AE7DC5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A4C79B8-0F0F-4093-B721-B3C409D0DE03}"/>
              </a:ext>
            </a:extLst>
          </p:cNvPr>
          <p:cNvSpPr>
            <a:spLocks noGrp="1"/>
          </p:cNvSpPr>
          <p:nvPr>
            <p:ph type="sldNum" sz="quarter" idx="12"/>
          </p:nvPr>
        </p:nvSpPr>
        <p:spPr/>
        <p:txBody>
          <a:bodyPr/>
          <a:lstStyle/>
          <a:p>
            <a:fld id="{0F0AB97C-7D3A-488D-B569-D19E33A008BF}" type="slidenum">
              <a:rPr lang="en-IE" smtClean="0"/>
              <a:t>‹#›</a:t>
            </a:fld>
            <a:endParaRPr lang="en-IE"/>
          </a:p>
        </p:txBody>
      </p:sp>
    </p:spTree>
    <p:extLst>
      <p:ext uri="{BB962C8B-B14F-4D97-AF65-F5344CB8AC3E}">
        <p14:creationId xmlns:p14="http://schemas.microsoft.com/office/powerpoint/2010/main" val="980758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F634-7FBA-4367-9864-EB367F35D66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1EE4B6B-B7D7-4FBA-AAC1-C10E8C9FEF7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6074C13-9C09-4153-9F8F-AA8C212654ED}"/>
              </a:ext>
            </a:extLst>
          </p:cNvPr>
          <p:cNvSpPr>
            <a:spLocks noGrp="1"/>
          </p:cNvSpPr>
          <p:nvPr>
            <p:ph type="dt" sz="half" idx="10"/>
          </p:nvPr>
        </p:nvSpPr>
        <p:spPr/>
        <p:txBody>
          <a:bodyPr/>
          <a:lstStyle/>
          <a:p>
            <a:fld id="{467B044B-52FD-4E0D-8490-897821E1B911}" type="datetimeFigureOut">
              <a:rPr lang="en-IE" smtClean="0"/>
              <a:t>19/03/2019</a:t>
            </a:fld>
            <a:endParaRPr lang="en-IE"/>
          </a:p>
        </p:txBody>
      </p:sp>
      <p:sp>
        <p:nvSpPr>
          <p:cNvPr id="5" name="Footer Placeholder 4">
            <a:extLst>
              <a:ext uri="{FF2B5EF4-FFF2-40B4-BE49-F238E27FC236}">
                <a16:creationId xmlns:a16="http://schemas.microsoft.com/office/drawing/2014/main" id="{A2B6BB4E-5BFE-458E-A927-EC21FCBB6D0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3BFC498-DB9F-4578-B827-CCF483E00B44}"/>
              </a:ext>
            </a:extLst>
          </p:cNvPr>
          <p:cNvSpPr>
            <a:spLocks noGrp="1"/>
          </p:cNvSpPr>
          <p:nvPr>
            <p:ph type="sldNum" sz="quarter" idx="12"/>
          </p:nvPr>
        </p:nvSpPr>
        <p:spPr/>
        <p:txBody>
          <a:bodyPr/>
          <a:lstStyle/>
          <a:p>
            <a:fld id="{0F0AB97C-7D3A-488D-B569-D19E33A008BF}" type="slidenum">
              <a:rPr lang="en-IE" smtClean="0"/>
              <a:t>‹#›</a:t>
            </a:fld>
            <a:endParaRPr lang="en-IE"/>
          </a:p>
        </p:txBody>
      </p:sp>
    </p:spTree>
    <p:extLst>
      <p:ext uri="{BB962C8B-B14F-4D97-AF65-F5344CB8AC3E}">
        <p14:creationId xmlns:p14="http://schemas.microsoft.com/office/powerpoint/2010/main" val="398183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76C1-3E19-4584-AF45-A735F06F79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774080F4-814B-457F-9839-A50CA9DECF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530C94F-BBC1-46D9-8C0C-7BA0917DB3A7}"/>
              </a:ext>
            </a:extLst>
          </p:cNvPr>
          <p:cNvSpPr>
            <a:spLocks noGrp="1"/>
          </p:cNvSpPr>
          <p:nvPr>
            <p:ph type="dt" sz="half" idx="10"/>
          </p:nvPr>
        </p:nvSpPr>
        <p:spPr/>
        <p:txBody>
          <a:bodyPr/>
          <a:lstStyle/>
          <a:p>
            <a:fld id="{467B044B-52FD-4E0D-8490-897821E1B911}" type="datetimeFigureOut">
              <a:rPr lang="en-IE" smtClean="0"/>
              <a:t>19/03/2019</a:t>
            </a:fld>
            <a:endParaRPr lang="en-IE"/>
          </a:p>
        </p:txBody>
      </p:sp>
      <p:sp>
        <p:nvSpPr>
          <p:cNvPr id="5" name="Footer Placeholder 4">
            <a:extLst>
              <a:ext uri="{FF2B5EF4-FFF2-40B4-BE49-F238E27FC236}">
                <a16:creationId xmlns:a16="http://schemas.microsoft.com/office/drawing/2014/main" id="{AD293A6F-6BA2-4983-AF42-6C615C02780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FD5A070-88C3-4802-A58B-C42C2629531A}"/>
              </a:ext>
            </a:extLst>
          </p:cNvPr>
          <p:cNvSpPr>
            <a:spLocks noGrp="1"/>
          </p:cNvSpPr>
          <p:nvPr>
            <p:ph type="sldNum" sz="quarter" idx="12"/>
          </p:nvPr>
        </p:nvSpPr>
        <p:spPr/>
        <p:txBody>
          <a:bodyPr/>
          <a:lstStyle/>
          <a:p>
            <a:fld id="{0F0AB97C-7D3A-488D-B569-D19E33A008BF}" type="slidenum">
              <a:rPr lang="en-IE" smtClean="0"/>
              <a:t>‹#›</a:t>
            </a:fld>
            <a:endParaRPr lang="en-IE"/>
          </a:p>
        </p:txBody>
      </p:sp>
    </p:spTree>
    <p:extLst>
      <p:ext uri="{BB962C8B-B14F-4D97-AF65-F5344CB8AC3E}">
        <p14:creationId xmlns:p14="http://schemas.microsoft.com/office/powerpoint/2010/main" val="2962114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5124C-CC3F-4B40-A116-41CDF18167A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EA6F974-43CB-422A-B0FE-D42833EE7F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D57B4B96-C0F5-4038-90B2-CE6DDE4EF6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9BDE5EF-775D-42BE-A4C2-E38BF7D9C6A6}"/>
              </a:ext>
            </a:extLst>
          </p:cNvPr>
          <p:cNvSpPr>
            <a:spLocks noGrp="1"/>
          </p:cNvSpPr>
          <p:nvPr>
            <p:ph type="dt" sz="half" idx="10"/>
          </p:nvPr>
        </p:nvSpPr>
        <p:spPr/>
        <p:txBody>
          <a:bodyPr/>
          <a:lstStyle/>
          <a:p>
            <a:fld id="{467B044B-52FD-4E0D-8490-897821E1B911}" type="datetimeFigureOut">
              <a:rPr lang="en-IE" smtClean="0"/>
              <a:t>19/03/2019</a:t>
            </a:fld>
            <a:endParaRPr lang="en-IE"/>
          </a:p>
        </p:txBody>
      </p:sp>
      <p:sp>
        <p:nvSpPr>
          <p:cNvPr id="6" name="Footer Placeholder 5">
            <a:extLst>
              <a:ext uri="{FF2B5EF4-FFF2-40B4-BE49-F238E27FC236}">
                <a16:creationId xmlns:a16="http://schemas.microsoft.com/office/drawing/2014/main" id="{B7FA4040-0D6E-4C3F-815D-8F4411E3E9F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F403E99-5199-4329-B06A-2B4E54436C45}"/>
              </a:ext>
            </a:extLst>
          </p:cNvPr>
          <p:cNvSpPr>
            <a:spLocks noGrp="1"/>
          </p:cNvSpPr>
          <p:nvPr>
            <p:ph type="sldNum" sz="quarter" idx="12"/>
          </p:nvPr>
        </p:nvSpPr>
        <p:spPr/>
        <p:txBody>
          <a:bodyPr/>
          <a:lstStyle/>
          <a:p>
            <a:fld id="{0F0AB97C-7D3A-488D-B569-D19E33A008BF}" type="slidenum">
              <a:rPr lang="en-IE" smtClean="0"/>
              <a:t>‹#›</a:t>
            </a:fld>
            <a:endParaRPr lang="en-IE"/>
          </a:p>
        </p:txBody>
      </p:sp>
    </p:spTree>
    <p:extLst>
      <p:ext uri="{BB962C8B-B14F-4D97-AF65-F5344CB8AC3E}">
        <p14:creationId xmlns:p14="http://schemas.microsoft.com/office/powerpoint/2010/main" val="3383111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82DB-380D-4F3D-9F81-884C92278AB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67F3EBB-69D2-4DE5-8314-63CB405F77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D53679-4191-4219-9D1E-540D6E1879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9804AC77-35BA-4529-9BB6-76C3E5123D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229B72C-4BF7-4E6D-9F98-8428F93B20A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2836F90-A319-4BD3-9D90-072274E0EC5C}"/>
              </a:ext>
            </a:extLst>
          </p:cNvPr>
          <p:cNvSpPr>
            <a:spLocks noGrp="1"/>
          </p:cNvSpPr>
          <p:nvPr>
            <p:ph type="dt" sz="half" idx="10"/>
          </p:nvPr>
        </p:nvSpPr>
        <p:spPr/>
        <p:txBody>
          <a:bodyPr/>
          <a:lstStyle/>
          <a:p>
            <a:fld id="{467B044B-52FD-4E0D-8490-897821E1B911}" type="datetimeFigureOut">
              <a:rPr lang="en-IE" smtClean="0"/>
              <a:t>19/03/2019</a:t>
            </a:fld>
            <a:endParaRPr lang="en-IE"/>
          </a:p>
        </p:txBody>
      </p:sp>
      <p:sp>
        <p:nvSpPr>
          <p:cNvPr id="8" name="Footer Placeholder 7">
            <a:extLst>
              <a:ext uri="{FF2B5EF4-FFF2-40B4-BE49-F238E27FC236}">
                <a16:creationId xmlns:a16="http://schemas.microsoft.com/office/drawing/2014/main" id="{F3E75812-1E67-42FA-9F22-317682E339C5}"/>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E5165830-C052-43C0-8836-8E8C06098E3D}"/>
              </a:ext>
            </a:extLst>
          </p:cNvPr>
          <p:cNvSpPr>
            <a:spLocks noGrp="1"/>
          </p:cNvSpPr>
          <p:nvPr>
            <p:ph type="sldNum" sz="quarter" idx="12"/>
          </p:nvPr>
        </p:nvSpPr>
        <p:spPr/>
        <p:txBody>
          <a:bodyPr/>
          <a:lstStyle/>
          <a:p>
            <a:fld id="{0F0AB97C-7D3A-488D-B569-D19E33A008BF}" type="slidenum">
              <a:rPr lang="en-IE" smtClean="0"/>
              <a:t>‹#›</a:t>
            </a:fld>
            <a:endParaRPr lang="en-IE"/>
          </a:p>
        </p:txBody>
      </p:sp>
    </p:spTree>
    <p:extLst>
      <p:ext uri="{BB962C8B-B14F-4D97-AF65-F5344CB8AC3E}">
        <p14:creationId xmlns:p14="http://schemas.microsoft.com/office/powerpoint/2010/main" val="490293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8B54-A0C3-426C-A8F4-F7C9026A178E}"/>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B067E4AC-8D38-4540-830E-02003F6E8164}"/>
              </a:ext>
            </a:extLst>
          </p:cNvPr>
          <p:cNvSpPr>
            <a:spLocks noGrp="1"/>
          </p:cNvSpPr>
          <p:nvPr>
            <p:ph type="dt" sz="half" idx="10"/>
          </p:nvPr>
        </p:nvSpPr>
        <p:spPr/>
        <p:txBody>
          <a:bodyPr/>
          <a:lstStyle/>
          <a:p>
            <a:fld id="{467B044B-52FD-4E0D-8490-897821E1B911}" type="datetimeFigureOut">
              <a:rPr lang="en-IE" smtClean="0"/>
              <a:t>19/03/2019</a:t>
            </a:fld>
            <a:endParaRPr lang="en-IE"/>
          </a:p>
        </p:txBody>
      </p:sp>
      <p:sp>
        <p:nvSpPr>
          <p:cNvPr id="4" name="Footer Placeholder 3">
            <a:extLst>
              <a:ext uri="{FF2B5EF4-FFF2-40B4-BE49-F238E27FC236}">
                <a16:creationId xmlns:a16="http://schemas.microsoft.com/office/drawing/2014/main" id="{83B4AB7D-5901-44EB-865C-FA6893AE0ABE}"/>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78ED972B-D158-40F4-8828-274A8DCAAD3F}"/>
              </a:ext>
            </a:extLst>
          </p:cNvPr>
          <p:cNvSpPr>
            <a:spLocks noGrp="1"/>
          </p:cNvSpPr>
          <p:nvPr>
            <p:ph type="sldNum" sz="quarter" idx="12"/>
          </p:nvPr>
        </p:nvSpPr>
        <p:spPr/>
        <p:txBody>
          <a:bodyPr/>
          <a:lstStyle/>
          <a:p>
            <a:fld id="{0F0AB97C-7D3A-488D-B569-D19E33A008BF}" type="slidenum">
              <a:rPr lang="en-IE" smtClean="0"/>
              <a:t>‹#›</a:t>
            </a:fld>
            <a:endParaRPr lang="en-IE"/>
          </a:p>
        </p:txBody>
      </p:sp>
    </p:spTree>
    <p:extLst>
      <p:ext uri="{BB962C8B-B14F-4D97-AF65-F5344CB8AC3E}">
        <p14:creationId xmlns:p14="http://schemas.microsoft.com/office/powerpoint/2010/main" val="3366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832F91-7B48-47EE-8C50-B0B8DD98068C}"/>
              </a:ext>
            </a:extLst>
          </p:cNvPr>
          <p:cNvSpPr>
            <a:spLocks noGrp="1"/>
          </p:cNvSpPr>
          <p:nvPr>
            <p:ph type="dt" sz="half" idx="10"/>
          </p:nvPr>
        </p:nvSpPr>
        <p:spPr/>
        <p:txBody>
          <a:bodyPr/>
          <a:lstStyle/>
          <a:p>
            <a:fld id="{467B044B-52FD-4E0D-8490-897821E1B911}" type="datetimeFigureOut">
              <a:rPr lang="en-IE" smtClean="0"/>
              <a:t>19/03/2019</a:t>
            </a:fld>
            <a:endParaRPr lang="en-IE"/>
          </a:p>
        </p:txBody>
      </p:sp>
      <p:sp>
        <p:nvSpPr>
          <p:cNvPr id="3" name="Footer Placeholder 2">
            <a:extLst>
              <a:ext uri="{FF2B5EF4-FFF2-40B4-BE49-F238E27FC236}">
                <a16:creationId xmlns:a16="http://schemas.microsoft.com/office/drawing/2014/main" id="{9025E20D-0F36-4E1D-9E99-B69677EE34C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A899670E-4D95-4071-A996-BCC5273094FF}"/>
              </a:ext>
            </a:extLst>
          </p:cNvPr>
          <p:cNvSpPr>
            <a:spLocks noGrp="1"/>
          </p:cNvSpPr>
          <p:nvPr>
            <p:ph type="sldNum" sz="quarter" idx="12"/>
          </p:nvPr>
        </p:nvSpPr>
        <p:spPr/>
        <p:txBody>
          <a:bodyPr/>
          <a:lstStyle/>
          <a:p>
            <a:fld id="{0F0AB97C-7D3A-488D-B569-D19E33A008BF}" type="slidenum">
              <a:rPr lang="en-IE" smtClean="0"/>
              <a:t>‹#›</a:t>
            </a:fld>
            <a:endParaRPr lang="en-IE"/>
          </a:p>
        </p:txBody>
      </p:sp>
    </p:spTree>
    <p:extLst>
      <p:ext uri="{BB962C8B-B14F-4D97-AF65-F5344CB8AC3E}">
        <p14:creationId xmlns:p14="http://schemas.microsoft.com/office/powerpoint/2010/main" val="320060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5FDB-6008-4A34-9A21-939922F9D0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0F546CF3-C2DD-4A11-8D2B-95C532A3DB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85F0043B-A071-423D-974F-4D0E516F2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C5C7A7-61CE-40CF-A155-BEA43AC361DC}"/>
              </a:ext>
            </a:extLst>
          </p:cNvPr>
          <p:cNvSpPr>
            <a:spLocks noGrp="1"/>
          </p:cNvSpPr>
          <p:nvPr>
            <p:ph type="dt" sz="half" idx="10"/>
          </p:nvPr>
        </p:nvSpPr>
        <p:spPr/>
        <p:txBody>
          <a:bodyPr/>
          <a:lstStyle/>
          <a:p>
            <a:fld id="{467B044B-52FD-4E0D-8490-897821E1B911}" type="datetimeFigureOut">
              <a:rPr lang="en-IE" smtClean="0"/>
              <a:t>19/03/2019</a:t>
            </a:fld>
            <a:endParaRPr lang="en-IE"/>
          </a:p>
        </p:txBody>
      </p:sp>
      <p:sp>
        <p:nvSpPr>
          <p:cNvPr id="6" name="Footer Placeholder 5">
            <a:extLst>
              <a:ext uri="{FF2B5EF4-FFF2-40B4-BE49-F238E27FC236}">
                <a16:creationId xmlns:a16="http://schemas.microsoft.com/office/drawing/2014/main" id="{71E8D860-360A-4633-9BAC-C2501F67E9B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0B8679B-6B6F-4535-A59B-9A17121C4E04}"/>
              </a:ext>
            </a:extLst>
          </p:cNvPr>
          <p:cNvSpPr>
            <a:spLocks noGrp="1"/>
          </p:cNvSpPr>
          <p:nvPr>
            <p:ph type="sldNum" sz="quarter" idx="12"/>
          </p:nvPr>
        </p:nvSpPr>
        <p:spPr/>
        <p:txBody>
          <a:bodyPr/>
          <a:lstStyle/>
          <a:p>
            <a:fld id="{0F0AB97C-7D3A-488D-B569-D19E33A008BF}" type="slidenum">
              <a:rPr lang="en-IE" smtClean="0"/>
              <a:t>‹#›</a:t>
            </a:fld>
            <a:endParaRPr lang="en-IE"/>
          </a:p>
        </p:txBody>
      </p:sp>
    </p:spTree>
    <p:extLst>
      <p:ext uri="{BB962C8B-B14F-4D97-AF65-F5344CB8AC3E}">
        <p14:creationId xmlns:p14="http://schemas.microsoft.com/office/powerpoint/2010/main" val="108901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F9E8D-6320-4523-BFCA-158DF27545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594491E8-664E-43E6-9F26-5F4AF139BE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140DE54E-1FB4-4485-B5D6-CA296C93D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23B48F-B7CB-4462-833C-179B5D7D1D38}"/>
              </a:ext>
            </a:extLst>
          </p:cNvPr>
          <p:cNvSpPr>
            <a:spLocks noGrp="1"/>
          </p:cNvSpPr>
          <p:nvPr>
            <p:ph type="dt" sz="half" idx="10"/>
          </p:nvPr>
        </p:nvSpPr>
        <p:spPr/>
        <p:txBody>
          <a:bodyPr/>
          <a:lstStyle/>
          <a:p>
            <a:fld id="{467B044B-52FD-4E0D-8490-897821E1B911}" type="datetimeFigureOut">
              <a:rPr lang="en-IE" smtClean="0"/>
              <a:t>19/03/2019</a:t>
            </a:fld>
            <a:endParaRPr lang="en-IE"/>
          </a:p>
        </p:txBody>
      </p:sp>
      <p:sp>
        <p:nvSpPr>
          <p:cNvPr id="6" name="Footer Placeholder 5">
            <a:extLst>
              <a:ext uri="{FF2B5EF4-FFF2-40B4-BE49-F238E27FC236}">
                <a16:creationId xmlns:a16="http://schemas.microsoft.com/office/drawing/2014/main" id="{CBA04B4B-2BAC-4B3E-BC61-B1EB120FA06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33EFBD9-E2A3-4BD9-93D2-A28A072FB931}"/>
              </a:ext>
            </a:extLst>
          </p:cNvPr>
          <p:cNvSpPr>
            <a:spLocks noGrp="1"/>
          </p:cNvSpPr>
          <p:nvPr>
            <p:ph type="sldNum" sz="quarter" idx="12"/>
          </p:nvPr>
        </p:nvSpPr>
        <p:spPr/>
        <p:txBody>
          <a:bodyPr/>
          <a:lstStyle/>
          <a:p>
            <a:fld id="{0F0AB97C-7D3A-488D-B569-D19E33A008BF}" type="slidenum">
              <a:rPr lang="en-IE" smtClean="0"/>
              <a:t>‹#›</a:t>
            </a:fld>
            <a:endParaRPr lang="en-IE"/>
          </a:p>
        </p:txBody>
      </p:sp>
    </p:spTree>
    <p:extLst>
      <p:ext uri="{BB962C8B-B14F-4D97-AF65-F5344CB8AC3E}">
        <p14:creationId xmlns:p14="http://schemas.microsoft.com/office/powerpoint/2010/main" val="3853179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7000"/>
            <a:lum/>
          </a:blip>
          <a:srcRect/>
          <a:stretch>
            <a:fillRect t="-30000" b="-3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E4BDE0-B671-4B5A-8D25-C8382D612D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EDC57B3-3B62-4881-B2B0-FA43A1B13A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9FA4444-F499-4DA4-8DD5-969D57F07D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B044B-52FD-4E0D-8490-897821E1B911}" type="datetimeFigureOut">
              <a:rPr lang="en-IE" smtClean="0"/>
              <a:t>19/03/2019</a:t>
            </a:fld>
            <a:endParaRPr lang="en-IE"/>
          </a:p>
        </p:txBody>
      </p:sp>
      <p:sp>
        <p:nvSpPr>
          <p:cNvPr id="5" name="Footer Placeholder 4">
            <a:extLst>
              <a:ext uri="{FF2B5EF4-FFF2-40B4-BE49-F238E27FC236}">
                <a16:creationId xmlns:a16="http://schemas.microsoft.com/office/drawing/2014/main" id="{5DD60794-2544-4486-ACDC-1C2FE38AB1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63C43541-8886-471D-8D60-F1B7E135EF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AB97C-7D3A-488D-B569-D19E33A008BF}" type="slidenum">
              <a:rPr lang="en-IE" smtClean="0"/>
              <a:t>‹#›</a:t>
            </a:fld>
            <a:endParaRPr lang="en-IE"/>
          </a:p>
        </p:txBody>
      </p:sp>
    </p:spTree>
    <p:extLst>
      <p:ext uri="{BB962C8B-B14F-4D97-AF65-F5344CB8AC3E}">
        <p14:creationId xmlns:p14="http://schemas.microsoft.com/office/powerpoint/2010/main" val="1376271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51D71-8C8C-47A1-8799-5A13412890C2}"/>
              </a:ext>
            </a:extLst>
          </p:cNvPr>
          <p:cNvSpPr>
            <a:spLocks noGrp="1"/>
          </p:cNvSpPr>
          <p:nvPr>
            <p:ph type="ctrTitle"/>
          </p:nvPr>
        </p:nvSpPr>
        <p:spPr/>
        <p:txBody>
          <a:bodyPr/>
          <a:lstStyle/>
          <a:p>
            <a:r>
              <a:rPr lang="en-IE" dirty="0"/>
              <a:t>Fireman’s Lift</a:t>
            </a:r>
          </a:p>
        </p:txBody>
      </p:sp>
      <p:sp>
        <p:nvSpPr>
          <p:cNvPr id="3" name="Subtitle 2">
            <a:extLst>
              <a:ext uri="{FF2B5EF4-FFF2-40B4-BE49-F238E27FC236}">
                <a16:creationId xmlns:a16="http://schemas.microsoft.com/office/drawing/2014/main" id="{2D17F68B-E58F-4CAE-B934-C7FEEED27B03}"/>
              </a:ext>
            </a:extLst>
          </p:cNvPr>
          <p:cNvSpPr>
            <a:spLocks noGrp="1"/>
          </p:cNvSpPr>
          <p:nvPr>
            <p:ph type="subTitle" idx="1"/>
          </p:nvPr>
        </p:nvSpPr>
        <p:spPr/>
        <p:txBody>
          <a:bodyPr/>
          <a:lstStyle/>
          <a:p>
            <a:r>
              <a:rPr lang="en-IE" dirty="0" err="1"/>
              <a:t>Eilean</a:t>
            </a:r>
            <a:r>
              <a:rPr lang="en-IE" dirty="0"/>
              <a:t> </a:t>
            </a:r>
            <a:r>
              <a:rPr lang="en-IE" dirty="0" err="1"/>
              <a:t>Ní</a:t>
            </a:r>
            <a:r>
              <a:rPr lang="en-IE" dirty="0"/>
              <a:t> </a:t>
            </a:r>
            <a:r>
              <a:rPr lang="en-IE"/>
              <a:t>Chuilleanáin</a:t>
            </a:r>
          </a:p>
        </p:txBody>
      </p:sp>
      <p:pic>
        <p:nvPicPr>
          <p:cNvPr id="4" name="Picture 3"/>
          <p:cNvPicPr>
            <a:picLocks noChangeAspect="1"/>
          </p:cNvPicPr>
          <p:nvPr/>
        </p:nvPicPr>
        <p:blipFill>
          <a:blip r:embed="rId2"/>
          <a:stretch>
            <a:fillRect/>
          </a:stretch>
        </p:blipFill>
        <p:spPr>
          <a:xfrm>
            <a:off x="261443" y="502253"/>
            <a:ext cx="3429000" cy="4572000"/>
          </a:xfrm>
          <a:prstGeom prst="rect">
            <a:avLst/>
          </a:prstGeom>
        </p:spPr>
      </p:pic>
      <p:pic>
        <p:nvPicPr>
          <p:cNvPr id="5" name="Picture 4"/>
          <p:cNvPicPr>
            <a:picLocks noChangeAspect="1"/>
          </p:cNvPicPr>
          <p:nvPr/>
        </p:nvPicPr>
        <p:blipFill>
          <a:blip r:embed="rId3"/>
          <a:stretch>
            <a:fillRect/>
          </a:stretch>
        </p:blipFill>
        <p:spPr>
          <a:xfrm>
            <a:off x="8410903" y="1243299"/>
            <a:ext cx="3781097" cy="2673776"/>
          </a:xfrm>
          <a:prstGeom prst="rect">
            <a:avLst/>
          </a:prstGeom>
        </p:spPr>
      </p:pic>
      <p:pic>
        <p:nvPicPr>
          <p:cNvPr id="6" name="Picture 5"/>
          <p:cNvPicPr>
            <a:picLocks noChangeAspect="1"/>
          </p:cNvPicPr>
          <p:nvPr/>
        </p:nvPicPr>
        <p:blipFill>
          <a:blip r:embed="rId4"/>
          <a:stretch>
            <a:fillRect/>
          </a:stretch>
        </p:blipFill>
        <p:spPr>
          <a:xfrm>
            <a:off x="4472151" y="4241493"/>
            <a:ext cx="3457903" cy="2216763"/>
          </a:xfrm>
          <a:prstGeom prst="rect">
            <a:avLst/>
          </a:prstGeom>
        </p:spPr>
      </p:pic>
    </p:spTree>
    <p:extLst>
      <p:ext uri="{BB962C8B-B14F-4D97-AF65-F5344CB8AC3E}">
        <p14:creationId xmlns:p14="http://schemas.microsoft.com/office/powerpoint/2010/main" val="3241618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035" y="743060"/>
            <a:ext cx="10515600" cy="4351338"/>
          </a:xfrm>
        </p:spPr>
        <p:txBody>
          <a:bodyPr>
            <a:noAutofit/>
          </a:bodyPr>
          <a:lstStyle/>
          <a:p>
            <a:r>
              <a:rPr lang="en-IE" sz="3600" dirty="0" smtClean="0"/>
              <a:t>The image of the tree laden with fruit could also be applied to the “big tree of the cupola” mentioned in the first stanza which “splits wide open” to allow the brightness to enter.</a:t>
            </a:r>
          </a:p>
          <a:p>
            <a:r>
              <a:rPr lang="en-IE" sz="3600" dirty="0" smtClean="0"/>
              <a:t>Mary bore Christ. The tree of the cross bore Christ whose suffering led to resurrection. The poet’s mother bore her, nourished her mind and body and now, after the suffering associated with death, must be passed on, aided in her transition from life to death.</a:t>
            </a:r>
            <a:endParaRPr lang="en-IE" sz="3600" dirty="0"/>
          </a:p>
        </p:txBody>
      </p:sp>
    </p:spTree>
    <p:extLst>
      <p:ext uri="{BB962C8B-B14F-4D97-AF65-F5344CB8AC3E}">
        <p14:creationId xmlns:p14="http://schemas.microsoft.com/office/powerpoint/2010/main" val="2442318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787" y="312135"/>
            <a:ext cx="10515600" cy="4351338"/>
          </a:xfrm>
        </p:spPr>
        <p:txBody>
          <a:bodyPr/>
          <a:lstStyle/>
          <a:p>
            <a:r>
              <a:rPr lang="en-IE" dirty="0" smtClean="0"/>
              <a:t>Images of art and architecture blend magnificently in the next stanza.</a:t>
            </a:r>
          </a:p>
          <a:p>
            <a:r>
              <a:rPr lang="en-IE" dirty="0" smtClean="0"/>
              <a:t>The limbs of the assisting angels who labour to lift the Virgin heavenwards are blended into the fresco.</a:t>
            </a:r>
          </a:p>
          <a:p>
            <a:r>
              <a:rPr lang="en-IE" dirty="0" smtClean="0"/>
              <a:t>We see a “jaw defining itself, a shoulder yoked”, images of effort and determination.</a:t>
            </a:r>
          </a:p>
          <a:p>
            <a:r>
              <a:rPr lang="en-IE" dirty="0" smtClean="0"/>
              <a:t>The pillars are likened to supporting arms: the roof made from a back; a bridge from legs while the lifting hands function like a crane offering not only support and height but also gently cradling the body.</a:t>
            </a:r>
          </a:p>
          <a:p>
            <a:r>
              <a:rPr lang="en-IE" dirty="0" smtClean="0"/>
              <a:t>The virgin’s face is like a “capital”.</a:t>
            </a:r>
            <a:endParaRPr lang="en-IE" dirty="0"/>
          </a:p>
        </p:txBody>
      </p:sp>
    </p:spTree>
    <p:extLst>
      <p:ext uri="{BB962C8B-B14F-4D97-AF65-F5344CB8AC3E}">
        <p14:creationId xmlns:p14="http://schemas.microsoft.com/office/powerpoint/2010/main" val="1271212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642" y="228053"/>
            <a:ext cx="10515600" cy="4351338"/>
          </a:xfrm>
        </p:spPr>
        <p:txBody>
          <a:bodyPr>
            <a:noAutofit/>
          </a:bodyPr>
          <a:lstStyle/>
          <a:p>
            <a:r>
              <a:rPr lang="en-IE" dirty="0" err="1" smtClean="0"/>
              <a:t>Ní</a:t>
            </a:r>
            <a:r>
              <a:rPr lang="en-IE" dirty="0" smtClean="0"/>
              <a:t> </a:t>
            </a:r>
            <a:r>
              <a:rPr lang="en-IE" dirty="0" err="1" smtClean="0"/>
              <a:t>Chuilleanáin</a:t>
            </a:r>
            <a:r>
              <a:rPr lang="en-IE" dirty="0" smtClean="0"/>
              <a:t> said that much of the poem’s inspiration came from the loving support and care given by the nurses who looked after her mother in her last illness.</a:t>
            </a:r>
          </a:p>
          <a:p>
            <a:r>
              <a:rPr lang="en-IE" dirty="0" smtClean="0"/>
              <a:t>She now sees these nurses as being similar to the supporting angels in the fresco, “Their heads bowed over to reflect on her … as she passed through their hands.”</a:t>
            </a:r>
          </a:p>
          <a:p>
            <a:r>
              <a:rPr lang="en-IE" dirty="0" smtClean="0"/>
              <a:t>Her mother’s endurance is reflected in the “muscles” which clung and shifted as she moved ever closer to the “edge of the cloud.</a:t>
            </a:r>
          </a:p>
          <a:p>
            <a:r>
              <a:rPr lang="en-IE" dirty="0" smtClean="0"/>
              <a:t>At this point, the Virgin Mary, a mother, is blended with the image of her own departing mother.</a:t>
            </a:r>
          </a:p>
          <a:p>
            <a:r>
              <a:rPr lang="en-IE" dirty="0" smtClean="0"/>
              <a:t>There is the same mystery of what lies beyond the cloud which acts as the boundary between what is known and what cannot be known or fully understood. </a:t>
            </a:r>
            <a:endParaRPr lang="en-IE" dirty="0"/>
          </a:p>
        </p:txBody>
      </p:sp>
    </p:spTree>
    <p:extLst>
      <p:ext uri="{BB962C8B-B14F-4D97-AF65-F5344CB8AC3E}">
        <p14:creationId xmlns:p14="http://schemas.microsoft.com/office/powerpoint/2010/main" val="1172419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5960A-BCFF-4C82-881B-22CD337F1622}"/>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9C644DE8-7E8C-414E-9924-D8A6EF719E72}"/>
              </a:ext>
            </a:extLst>
          </p:cNvPr>
          <p:cNvSpPr>
            <a:spLocks noGrp="1"/>
          </p:cNvSpPr>
          <p:nvPr>
            <p:ph idx="1"/>
          </p:nvPr>
        </p:nvSpPr>
        <p:spPr/>
        <p:txBody>
          <a:bodyPr>
            <a:normAutofit/>
          </a:bodyPr>
          <a:lstStyle/>
          <a:p>
            <a:r>
              <a:rPr lang="en-IE" sz="3600" dirty="0" err="1"/>
              <a:t>Ní</a:t>
            </a:r>
            <a:r>
              <a:rPr lang="en-IE" sz="3600" dirty="0"/>
              <a:t> </a:t>
            </a:r>
            <a:r>
              <a:rPr lang="en-IE" sz="3600" dirty="0" err="1"/>
              <a:t>Chuilleanáin</a:t>
            </a:r>
            <a:r>
              <a:rPr lang="en-IE" sz="3600" dirty="0"/>
              <a:t> has said that she was thinking of the </a:t>
            </a:r>
            <a:r>
              <a:rPr lang="en-IE" sz="3600" dirty="0" smtClean="0"/>
              <a:t>death of her mother (</a:t>
            </a:r>
            <a:r>
              <a:rPr lang="en-IE" sz="3600" dirty="0" err="1" smtClean="0"/>
              <a:t>Eilís</a:t>
            </a:r>
            <a:r>
              <a:rPr lang="en-IE" sz="3600" dirty="0" smtClean="0"/>
              <a:t> Dillon) when she wrote </a:t>
            </a:r>
            <a:r>
              <a:rPr lang="en-IE" sz="3600" i="1" dirty="0" smtClean="0"/>
              <a:t>Fireman’s Lift.</a:t>
            </a:r>
          </a:p>
          <a:p>
            <a:r>
              <a:rPr lang="en-IE" sz="3600" dirty="0" smtClean="0"/>
              <a:t>The setting of the poem in Parma, Italy whose dome features Italian Renaissance artist Correggio’s fresco of the Virgin Mary’s  assumption into heaven.</a:t>
            </a:r>
          </a:p>
          <a:p>
            <a:r>
              <a:rPr lang="en-IE" sz="3600" dirty="0" err="1" smtClean="0"/>
              <a:t>Ní</a:t>
            </a:r>
            <a:r>
              <a:rPr lang="en-IE" sz="3600" dirty="0" smtClean="0"/>
              <a:t> </a:t>
            </a:r>
            <a:r>
              <a:rPr lang="en-IE" sz="3600" dirty="0" err="1" smtClean="0"/>
              <a:t>Chuilleanáin</a:t>
            </a:r>
            <a:r>
              <a:rPr lang="en-IE" sz="3600" dirty="0" smtClean="0"/>
              <a:t> had visited this cathedral in in 1963 with her mother.</a:t>
            </a:r>
            <a:endParaRPr lang="en-IE" sz="3600" dirty="0"/>
          </a:p>
        </p:txBody>
      </p:sp>
    </p:spTree>
    <p:extLst>
      <p:ext uri="{BB962C8B-B14F-4D97-AF65-F5344CB8AC3E}">
        <p14:creationId xmlns:p14="http://schemas.microsoft.com/office/powerpoint/2010/main" val="422886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a:xfrm>
            <a:off x="838200" y="1027906"/>
            <a:ext cx="10515600" cy="4351338"/>
          </a:xfrm>
        </p:spPr>
        <p:txBody>
          <a:bodyPr>
            <a:noAutofit/>
          </a:bodyPr>
          <a:lstStyle/>
          <a:p>
            <a:r>
              <a:rPr lang="en-IE" dirty="0" smtClean="0"/>
              <a:t>The art and architecture of the dome, the “big tree of the </a:t>
            </a:r>
            <a:r>
              <a:rPr lang="en-IE" dirty="0" err="1" smtClean="0"/>
              <a:t>copola</a:t>
            </a:r>
            <a:r>
              <a:rPr lang="en-IE" dirty="0" smtClean="0"/>
              <a:t>”, became a reminder of her mother’s recent death.</a:t>
            </a:r>
          </a:p>
          <a:p>
            <a:r>
              <a:rPr lang="en-IE" dirty="0" err="1" smtClean="0"/>
              <a:t>Ní</a:t>
            </a:r>
            <a:r>
              <a:rPr lang="en-IE" dirty="0" smtClean="0"/>
              <a:t> </a:t>
            </a:r>
            <a:r>
              <a:rPr lang="en-IE" dirty="0" err="1" smtClean="0"/>
              <a:t>Chuilleanáin</a:t>
            </a:r>
            <a:r>
              <a:rPr lang="en-IE" dirty="0" smtClean="0"/>
              <a:t> focusses on the struggles of the angels to lift Mary into the heavens.</a:t>
            </a:r>
          </a:p>
          <a:p>
            <a:r>
              <a:rPr lang="en-IE" dirty="0" smtClean="0"/>
              <a:t>This struggle is also connected to the labour and wonder of a mother giving birth – another passage from one form of life to another.</a:t>
            </a:r>
          </a:p>
          <a:p>
            <a:r>
              <a:rPr lang="en-IE" dirty="0" smtClean="0"/>
              <a:t>The poem therefore works on several levels.</a:t>
            </a:r>
          </a:p>
          <a:p>
            <a:r>
              <a:rPr lang="en-IE" dirty="0" smtClean="0"/>
              <a:t>The poet has said that the care given to her dying mother by nurses, who lifted and supported her during her last illness, is also a part of the inspiration of the poem.</a:t>
            </a:r>
          </a:p>
          <a:p>
            <a:r>
              <a:rPr lang="en-IE" dirty="0" smtClean="0"/>
              <a:t>A “fireman’s life” refers to a certain method of supporting the full weight of another person on your shoulders.</a:t>
            </a:r>
            <a:endParaRPr lang="en-IE" dirty="0"/>
          </a:p>
        </p:txBody>
      </p:sp>
    </p:spTree>
    <p:extLst>
      <p:ext uri="{BB962C8B-B14F-4D97-AF65-F5344CB8AC3E}">
        <p14:creationId xmlns:p14="http://schemas.microsoft.com/office/powerpoint/2010/main" val="1432975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a:xfrm>
            <a:off x="838200" y="911225"/>
            <a:ext cx="10515600" cy="4351338"/>
          </a:xfrm>
        </p:spPr>
        <p:txBody>
          <a:bodyPr>
            <a:noAutofit/>
          </a:bodyPr>
          <a:lstStyle/>
          <a:p>
            <a:r>
              <a:rPr lang="en-IE" sz="3200" dirty="0" smtClean="0"/>
              <a:t>In a typical narrative style opening, the poet addresses her mother as she recalls a shared memory.</a:t>
            </a:r>
          </a:p>
          <a:p>
            <a:r>
              <a:rPr lang="en-IE" sz="3200" dirty="0" smtClean="0"/>
              <a:t>The wonder and awe that mother and daughter felt in Parma is graphically captured in the description of the domed roof of the cathedral, the cupola, which appears to grow like a tree and then “splits wide open to admit/ Celestial choirs”.</a:t>
            </a:r>
          </a:p>
          <a:p>
            <a:r>
              <a:rPr lang="en-IE" sz="3200" dirty="0" smtClean="0"/>
              <a:t>It is almost as if the barrier which is the roof of the cathedral has been swept away to allow the earthly to meet the heavenly.</a:t>
            </a:r>
          </a:p>
          <a:p>
            <a:r>
              <a:rPr lang="en-IE" sz="3200" dirty="0" smtClean="0"/>
              <a:t>The phrase “fall-out of brightness” captures the splendour of the occasion depicted in the fresco.</a:t>
            </a:r>
            <a:endParaRPr lang="en-IE" sz="3200" dirty="0"/>
          </a:p>
        </p:txBody>
      </p:sp>
    </p:spTree>
    <p:extLst>
      <p:ext uri="{BB962C8B-B14F-4D97-AF65-F5344CB8AC3E}">
        <p14:creationId xmlns:p14="http://schemas.microsoft.com/office/powerpoint/2010/main" val="293877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838200" y="1268577"/>
            <a:ext cx="10515600" cy="4351338"/>
          </a:xfrm>
        </p:spPr>
        <p:txBody>
          <a:bodyPr>
            <a:noAutofit/>
          </a:bodyPr>
          <a:lstStyle/>
          <a:p>
            <a:r>
              <a:rPr lang="en-IE" sz="3200" dirty="0" smtClean="0"/>
              <a:t>The second stanza continues the narrative. Energetic verbs convey the effort needed as the Virgin’s body is “Hauled up in stages”, “spiralling” towards the heavens.</a:t>
            </a:r>
          </a:p>
          <a:p>
            <a:r>
              <a:rPr lang="en-IE" sz="3200" dirty="0" smtClean="0"/>
              <a:t>“Teams of angelic arms” lift, support, heave and crowd around her body, passing her upwards towards the waiting Christ.</a:t>
            </a:r>
          </a:p>
          <a:p>
            <a:r>
              <a:rPr lang="en-IE" sz="3200" dirty="0" smtClean="0"/>
              <a:t>The imagery reminds us the energetic efforts made by firemen, working in teams, to haul people from a place of suffering to a place of safety.</a:t>
            </a:r>
          </a:p>
          <a:p>
            <a:r>
              <a:rPr lang="en-IE" sz="3200" dirty="0" smtClean="0"/>
              <a:t>Collective effort produces the desired end.</a:t>
            </a:r>
            <a:endParaRPr lang="en-IE" sz="3200" dirty="0"/>
          </a:p>
        </p:txBody>
      </p:sp>
    </p:spTree>
    <p:extLst>
      <p:ext uri="{BB962C8B-B14F-4D97-AF65-F5344CB8AC3E}">
        <p14:creationId xmlns:p14="http://schemas.microsoft.com/office/powerpoint/2010/main" val="3905830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a:xfrm>
            <a:off x="838200" y="1216025"/>
            <a:ext cx="10515600" cy="4351338"/>
          </a:xfrm>
        </p:spPr>
        <p:txBody>
          <a:bodyPr>
            <a:normAutofit/>
          </a:bodyPr>
          <a:lstStyle/>
          <a:p>
            <a:r>
              <a:rPr lang="en-IE" sz="3600" dirty="0" err="1" smtClean="0"/>
              <a:t>Ní</a:t>
            </a:r>
            <a:r>
              <a:rPr lang="en-IE" sz="3600" dirty="0" smtClean="0"/>
              <a:t> </a:t>
            </a:r>
            <a:r>
              <a:rPr lang="en-IE" sz="3600" dirty="0" err="1" smtClean="0"/>
              <a:t>Chuilleanáin</a:t>
            </a:r>
            <a:r>
              <a:rPr lang="en-IE" sz="3600" dirty="0" smtClean="0"/>
              <a:t> then recalls how she and her mother stepped back to see the masterpiece in its totality.</a:t>
            </a:r>
          </a:p>
          <a:p>
            <a:r>
              <a:rPr lang="en-IE" sz="3600" dirty="0" smtClean="0"/>
              <a:t>This is something which the painter would have longed to do as his own arm “swept the large strokes”, but this pleasure would be denied or at least deferred for him.</a:t>
            </a:r>
          </a:p>
          <a:p>
            <a:r>
              <a:rPr lang="en-IE" sz="3600" dirty="0" smtClean="0"/>
              <a:t>The artist must wait for the completion of his work of art before he can truly see it.</a:t>
            </a:r>
            <a:endParaRPr lang="en-IE" sz="3600" dirty="0"/>
          </a:p>
        </p:txBody>
      </p:sp>
    </p:spTree>
    <p:extLst>
      <p:ext uri="{BB962C8B-B14F-4D97-AF65-F5344CB8AC3E}">
        <p14:creationId xmlns:p14="http://schemas.microsoft.com/office/powerpoint/2010/main" val="4166639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838200" y="1415722"/>
            <a:ext cx="10515600" cy="4351338"/>
          </a:xfrm>
        </p:spPr>
        <p:txBody>
          <a:bodyPr>
            <a:noAutofit/>
          </a:bodyPr>
          <a:lstStyle/>
          <a:p>
            <a:r>
              <a:rPr lang="en-IE" sz="3200" dirty="0" smtClean="0"/>
              <a:t>The poet describes seeing the angels and watching saints: “Melted and faded bodies… Loose feet and elbows and staring eyes / floated in the wide stone petticoat / Clear and free as weeds”.</a:t>
            </a:r>
          </a:p>
          <a:p>
            <a:r>
              <a:rPr lang="en-IE" sz="3200" dirty="0" smtClean="0"/>
              <a:t>Here, art and architecture meet and are blended together. Within this image of the dome, fringed with a “petticoat” of plasterwork, </a:t>
            </a:r>
            <a:r>
              <a:rPr lang="en-IE" sz="3200" dirty="0" err="1" smtClean="0"/>
              <a:t>Ní</a:t>
            </a:r>
            <a:r>
              <a:rPr lang="en-IE" sz="3200" dirty="0" smtClean="0"/>
              <a:t> </a:t>
            </a:r>
            <a:r>
              <a:rPr lang="en-IE" sz="3200" dirty="0" err="1" smtClean="0"/>
              <a:t>Chuilleanáin</a:t>
            </a:r>
            <a:r>
              <a:rPr lang="en-IE" sz="3200" dirty="0" smtClean="0"/>
              <a:t> stresses the interrelationship between architecture and the figures in the painting as she describes the angels and saints bending over the ascending Virgin as she passes into another life.</a:t>
            </a:r>
            <a:endParaRPr lang="en-IE" sz="3200" dirty="0"/>
          </a:p>
        </p:txBody>
      </p:sp>
    </p:spTree>
    <p:extLst>
      <p:ext uri="{BB962C8B-B14F-4D97-AF65-F5344CB8AC3E}">
        <p14:creationId xmlns:p14="http://schemas.microsoft.com/office/powerpoint/2010/main" val="1687376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838200" y="1289597"/>
            <a:ext cx="10515600" cy="4351338"/>
          </a:xfrm>
        </p:spPr>
        <p:txBody>
          <a:bodyPr>
            <a:noAutofit/>
          </a:bodyPr>
          <a:lstStyle/>
          <a:p>
            <a:r>
              <a:rPr lang="en-IE" sz="3200" dirty="0" smtClean="0"/>
              <a:t>These details present a vivid sense of reality even though the mists obscure the vision somewhat as it moves further towards the dome.</a:t>
            </a:r>
          </a:p>
          <a:p>
            <a:r>
              <a:rPr lang="en-IE" sz="3200" dirty="0" smtClean="0"/>
              <a:t>The fifth stanza marks a turning point as the poet reflects on the necessity of letting her mother go, of setting her mother free.</a:t>
            </a:r>
          </a:p>
          <a:p>
            <a:r>
              <a:rPr lang="en-IE" sz="3200" dirty="0" err="1" smtClean="0"/>
              <a:t>Ní</a:t>
            </a:r>
            <a:r>
              <a:rPr lang="en-IE" sz="3200" dirty="0" smtClean="0"/>
              <a:t> </a:t>
            </a:r>
            <a:r>
              <a:rPr lang="en-IE" sz="3200" dirty="0" err="1" smtClean="0"/>
              <a:t>Chuilleanáin</a:t>
            </a:r>
            <a:r>
              <a:rPr lang="en-IE" sz="3200" dirty="0" smtClean="0"/>
              <a:t> realises that like the teams of angels who pass the Virgin from one level to the next level of waiting hands (just as firemen may need to do on occasions), so she must pass her mother on to eternity.</a:t>
            </a:r>
            <a:endParaRPr lang="en-IE" sz="3200" dirty="0"/>
          </a:p>
        </p:txBody>
      </p:sp>
    </p:spTree>
    <p:extLst>
      <p:ext uri="{BB962C8B-B14F-4D97-AF65-F5344CB8AC3E}">
        <p14:creationId xmlns:p14="http://schemas.microsoft.com/office/powerpoint/2010/main" val="14502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838200" y="1027906"/>
            <a:ext cx="10515600" cy="4351338"/>
          </a:xfrm>
        </p:spPr>
        <p:txBody>
          <a:bodyPr>
            <a:noAutofit/>
          </a:bodyPr>
          <a:lstStyle/>
          <a:p>
            <a:r>
              <a:rPr lang="en-IE" sz="3200" dirty="0" smtClean="0"/>
              <a:t>It is a burden for her to do this but one she must lovingly bear. “This is what love sees,” she tells us, referring to the “branch loaded with fruit”.</a:t>
            </a:r>
          </a:p>
          <a:p>
            <a:r>
              <a:rPr lang="en-IE" sz="3200" dirty="0" smtClean="0"/>
              <a:t>This image of the tree bearing fruit could be symbolic of her own essential bond with her mother.</a:t>
            </a:r>
          </a:p>
          <a:p>
            <a:r>
              <a:rPr lang="en-IE" sz="3200" dirty="0" smtClean="0"/>
              <a:t>She was the fruit of her womb, as Jesus was the fruit of Mary’s womb.</a:t>
            </a:r>
          </a:p>
          <a:p>
            <a:r>
              <a:rPr lang="en-IE" sz="3200" dirty="0" smtClean="0"/>
              <a:t>The natural cycle involves birth, life and death and the labour to bring a child into the world involves a letting – go, a separation of sorts. In the same way death demands separation and loss.</a:t>
            </a:r>
            <a:endParaRPr lang="en-IE" sz="3200" dirty="0"/>
          </a:p>
        </p:txBody>
      </p:sp>
    </p:spTree>
    <p:extLst>
      <p:ext uri="{BB962C8B-B14F-4D97-AF65-F5344CB8AC3E}">
        <p14:creationId xmlns:p14="http://schemas.microsoft.com/office/powerpoint/2010/main" val="2725966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1107</Words>
  <Application>Microsoft Office PowerPoint</Application>
  <PresentationFormat>Widescreen</PresentationFormat>
  <Paragraphs>43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Fireman’s Lift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Fireman’s Lift</dc:title>
  <dc:creator>Ciara Deasy</dc:creator>
  <cp:lastModifiedBy>Ciara Deasy</cp:lastModifiedBy>
  <cp:revision>16</cp:revision>
  <dcterms:created xsi:type="dcterms:W3CDTF">2019-02-04T18:56:36Z</dcterms:created>
  <dcterms:modified xsi:type="dcterms:W3CDTF">2019-03-19T12:32:05Z</dcterms:modified>
</cp:coreProperties>
</file>