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9/26/2018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9/26/2018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9/26/2018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9/26/2018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9/26/2018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smtClean="0"/>
              <a:t>Eavan</a:t>
            </a:r>
            <a:r>
              <a:rPr lang="en-IE" dirty="0" smtClean="0"/>
              <a:t> Boland – War Horse</a:t>
            </a: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3708575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52500"/>
            <a:ext cx="10363200" cy="5082540"/>
          </a:xfrm>
        </p:spPr>
        <p:txBody>
          <a:bodyPr>
            <a:normAutofit/>
          </a:bodyPr>
          <a:lstStyle/>
          <a:p>
            <a:r>
              <a:rPr lang="en-IE" sz="2800" dirty="0"/>
              <a:t>In linking the present situation with the past, using the progress of the horse as a metaphor for encroaching violence, the poem seems to imply the impossibility of real detachment from violence in an Irish </a:t>
            </a:r>
            <a:r>
              <a:rPr lang="en-IE" sz="2800" dirty="0" smtClean="0"/>
              <a:t>context. </a:t>
            </a:r>
          </a:p>
          <a:p>
            <a:endParaRPr lang="en-IE" sz="2800" dirty="0"/>
          </a:p>
          <a:p>
            <a:r>
              <a:rPr lang="en-IE" sz="2800" dirty="0" smtClean="0"/>
              <a:t>The </a:t>
            </a:r>
            <a:r>
              <a:rPr lang="en-IE" sz="2800" dirty="0"/>
              <a:t>bleakness of the last line, which moves from a particular focus to a more general one in a ruined cause, “a world betrayed”, suggests the </a:t>
            </a:r>
            <a:r>
              <a:rPr lang="en-IE" sz="2800" b="1" dirty="0"/>
              <a:t>futility</a:t>
            </a:r>
            <a:r>
              <a:rPr lang="en-IE" sz="2800" dirty="0"/>
              <a:t> of all war which leaves people maimed and dead.</a:t>
            </a:r>
          </a:p>
          <a:p>
            <a:endParaRPr lang="en-IE" sz="2400" dirty="0"/>
          </a:p>
        </p:txBody>
      </p:sp>
    </p:spTree>
    <p:extLst>
      <p:ext uri="{BB962C8B-B14F-4D97-AF65-F5344CB8AC3E}">
        <p14:creationId xmlns:p14="http://schemas.microsoft.com/office/powerpoint/2010/main" val="368950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07143" y="540994"/>
            <a:ext cx="10058400" cy="1371600"/>
          </a:xfrm>
        </p:spPr>
        <p:txBody>
          <a:bodyPr/>
          <a:lstStyle/>
          <a:p>
            <a:r>
              <a:rPr lang="en-IE" dirty="0" smtClean="0"/>
              <a:t>Form</a:t>
            </a:r>
            <a:endParaRPr lang="en-IE" dirty="0"/>
          </a:p>
        </p:txBody>
      </p:sp>
      <p:sp>
        <p:nvSpPr>
          <p:cNvPr id="3" name="Content Placeholder 2"/>
          <p:cNvSpPr>
            <a:spLocks noGrp="1"/>
          </p:cNvSpPr>
          <p:nvPr>
            <p:ph idx="1"/>
          </p:nvPr>
        </p:nvSpPr>
        <p:spPr>
          <a:xfrm>
            <a:off x="907143" y="1741714"/>
            <a:ext cx="10261599" cy="4322354"/>
          </a:xfrm>
        </p:spPr>
        <p:txBody>
          <a:bodyPr>
            <a:noAutofit/>
          </a:bodyPr>
          <a:lstStyle/>
          <a:p>
            <a:r>
              <a:rPr lang="en-IE" sz="2400" b="1" dirty="0"/>
              <a:t>The form</a:t>
            </a:r>
            <a:r>
              <a:rPr lang="en-IE" sz="2400" dirty="0"/>
              <a:t> of the poem works as an ironic counterpoint to the underlying theme. </a:t>
            </a:r>
            <a:endParaRPr lang="en-IE" sz="2400" dirty="0" smtClean="0"/>
          </a:p>
          <a:p>
            <a:r>
              <a:rPr lang="en-IE" sz="2400" dirty="0" smtClean="0"/>
              <a:t>The </a:t>
            </a:r>
            <a:r>
              <a:rPr lang="en-IE" sz="2400" dirty="0"/>
              <a:t>formally rhyming couplets are admirably controlled. </a:t>
            </a:r>
            <a:endParaRPr lang="en-IE" sz="2400" dirty="0" smtClean="0"/>
          </a:p>
          <a:p>
            <a:r>
              <a:rPr lang="en-IE" sz="2400" dirty="0" smtClean="0"/>
              <a:t>The </a:t>
            </a:r>
            <a:r>
              <a:rPr lang="en-IE" sz="2400" dirty="0"/>
              <a:t>poet makes full use of rhyme (“feather”/ “</a:t>
            </a:r>
            <a:r>
              <a:rPr lang="en-IE" sz="2400" dirty="0" err="1"/>
              <a:t>teather</a:t>
            </a:r>
            <a:r>
              <a:rPr lang="en-IE" sz="2400" dirty="0"/>
              <a:t>”, “head”/ “dead”) and also half-rhyme (“death”/ “earth”) (“fear”/ “care”). </a:t>
            </a:r>
            <a:endParaRPr lang="en-IE" sz="2400" dirty="0" smtClean="0"/>
          </a:p>
          <a:p>
            <a:r>
              <a:rPr lang="en-IE" sz="2400" dirty="0" smtClean="0"/>
              <a:t>These </a:t>
            </a:r>
            <a:r>
              <a:rPr lang="en-IE" sz="2400" dirty="0"/>
              <a:t>echo the desire for order and decorum implied by the suburban attitudes and the well-kept gardens, but these attitudes are ultimately at complete variance with the irrational destructiveness of the war horse. </a:t>
            </a:r>
            <a:endParaRPr lang="en-IE" sz="2400" dirty="0" smtClean="0"/>
          </a:p>
          <a:p>
            <a:r>
              <a:rPr lang="en-IE" sz="2400" dirty="0" smtClean="0"/>
              <a:t>They </a:t>
            </a:r>
            <a:r>
              <a:rPr lang="en-IE" sz="2400" dirty="0"/>
              <a:t>are also powerless to control the primitive awareness of bloodshed that is part of the Irish cultural inheritance.</a:t>
            </a:r>
          </a:p>
          <a:p>
            <a:endParaRPr lang="en-IE" sz="2400" dirty="0"/>
          </a:p>
        </p:txBody>
      </p:sp>
    </p:spTree>
    <p:extLst>
      <p:ext uri="{BB962C8B-B14F-4D97-AF65-F5344CB8AC3E}">
        <p14:creationId xmlns:p14="http://schemas.microsoft.com/office/powerpoint/2010/main" val="4181610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point of the poem:</a:t>
            </a:r>
            <a:endParaRPr lang="en-IE" dirty="0"/>
          </a:p>
        </p:txBody>
      </p:sp>
      <p:sp>
        <p:nvSpPr>
          <p:cNvPr id="3" name="Content Placeholder 2"/>
          <p:cNvSpPr>
            <a:spLocks noGrp="1"/>
          </p:cNvSpPr>
          <p:nvPr>
            <p:ph idx="1"/>
          </p:nvPr>
        </p:nvSpPr>
        <p:spPr/>
        <p:txBody>
          <a:bodyPr>
            <a:normAutofit/>
          </a:bodyPr>
          <a:lstStyle/>
          <a:p>
            <a:r>
              <a:rPr lang="en-IE" sz="2800" dirty="0"/>
              <a:t>The poem implicitly </a:t>
            </a:r>
            <a:r>
              <a:rPr lang="en-IE" sz="2800" dirty="0" smtClean="0"/>
              <a:t>recognises </a:t>
            </a:r>
            <a:r>
              <a:rPr lang="en-IE" sz="2800" dirty="0"/>
              <a:t>that the contemporary violence in Northern Ireland cannot be safely ignored or seen as having nothing to do with ordinary people. </a:t>
            </a:r>
            <a:endParaRPr lang="en-IE" sz="2800" dirty="0" smtClean="0"/>
          </a:p>
          <a:p>
            <a:r>
              <a:rPr lang="en-IE" sz="2800" dirty="0" smtClean="0"/>
              <a:t>Its </a:t>
            </a:r>
            <a:r>
              <a:rPr lang="en-IE" sz="2800" dirty="0"/>
              <a:t>very setting in the suburban garden, so often a place of realisation and insight for Boland, alerts the reader to the ironies of complacency in the face of danger. </a:t>
            </a:r>
          </a:p>
          <a:p>
            <a:endParaRPr lang="en-IE" sz="2800" dirty="0"/>
          </a:p>
        </p:txBody>
      </p:sp>
    </p:spTree>
    <p:extLst>
      <p:ext uri="{BB962C8B-B14F-4D97-AF65-F5344CB8AC3E}">
        <p14:creationId xmlns:p14="http://schemas.microsoft.com/office/powerpoint/2010/main" val="2272688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The violence in Northern Ireland escalated during the 1970s. It was a time when, as </a:t>
            </a:r>
            <a:r>
              <a:rPr lang="en-IE" sz="2800" dirty="0" err="1"/>
              <a:t>Eavan</a:t>
            </a:r>
            <a:r>
              <a:rPr lang="en-IE" sz="2800" dirty="0"/>
              <a:t> Boland herself says, “the sounds of death from the television were heard almost daily”. </a:t>
            </a:r>
            <a:endParaRPr lang="en-IE" sz="2800" dirty="0" smtClean="0"/>
          </a:p>
          <a:p>
            <a:r>
              <a:rPr lang="en-IE" sz="2800" dirty="0" smtClean="0"/>
              <a:t>It </a:t>
            </a:r>
            <a:r>
              <a:rPr lang="en-IE" sz="2800" dirty="0"/>
              <a:t>seemed possible that the conflict might also spread to the Republic, as indeed happened in the Dublin-Monaghan bombing in 1974.</a:t>
            </a:r>
          </a:p>
        </p:txBody>
      </p:sp>
    </p:spTree>
    <p:extLst>
      <p:ext uri="{BB962C8B-B14F-4D97-AF65-F5344CB8AC3E}">
        <p14:creationId xmlns:p14="http://schemas.microsoft.com/office/powerpoint/2010/main" val="3950235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Attitudes at the time could be said to have been ambivalent, with some people in the Republic expressing a desire to remain detached from the conflict and others accepting an involvement and even responsibility. </a:t>
            </a:r>
            <a:endParaRPr lang="en-IE" sz="2800" dirty="0" smtClean="0"/>
          </a:p>
          <a:p>
            <a:r>
              <a:rPr lang="en-IE" sz="2800" dirty="0" smtClean="0"/>
              <a:t>This </a:t>
            </a:r>
            <a:r>
              <a:rPr lang="en-IE" sz="2800" dirty="0"/>
              <a:t>sense of ambivalence is expressed in the poem – it portrays an awareness of collective responsibility even as it describes an attitude of indifference.</a:t>
            </a:r>
          </a:p>
          <a:p>
            <a:endParaRPr lang="en-IE" sz="2800" dirty="0"/>
          </a:p>
        </p:txBody>
      </p:sp>
    </p:spTree>
    <p:extLst>
      <p:ext uri="{BB962C8B-B14F-4D97-AF65-F5344CB8AC3E}">
        <p14:creationId xmlns:p14="http://schemas.microsoft.com/office/powerpoint/2010/main" val="1952773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3029"/>
            <a:ext cx="10058400" cy="1371600"/>
          </a:xfrm>
        </p:spPr>
        <p:txBody>
          <a:bodyPr/>
          <a:lstStyle/>
          <a:p>
            <a:r>
              <a:rPr lang="en-IE" dirty="0" smtClean="0"/>
              <a:t>Summary</a:t>
            </a:r>
            <a:endParaRPr lang="en-IE" dirty="0"/>
          </a:p>
        </p:txBody>
      </p:sp>
      <p:sp>
        <p:nvSpPr>
          <p:cNvPr id="3" name="Content Placeholder 2"/>
          <p:cNvSpPr>
            <a:spLocks noGrp="1"/>
          </p:cNvSpPr>
          <p:nvPr>
            <p:ph idx="1"/>
          </p:nvPr>
        </p:nvSpPr>
        <p:spPr>
          <a:xfrm>
            <a:off x="209550" y="1181101"/>
            <a:ext cx="10915651" cy="5467350"/>
          </a:xfrm>
        </p:spPr>
        <p:txBody>
          <a:bodyPr>
            <a:noAutofit/>
          </a:bodyPr>
          <a:lstStyle/>
          <a:p>
            <a:r>
              <a:rPr lang="en-IE" sz="2800" dirty="0"/>
              <a:t>The event described in the poem is ‘nothing unusual’. A runaway horse from “the tinker camp on the </a:t>
            </a:r>
            <a:r>
              <a:rPr lang="en-IE" sz="2800" dirty="0" err="1"/>
              <a:t>Enniskerry</a:t>
            </a:r>
            <a:r>
              <a:rPr lang="en-IE" sz="2800" dirty="0"/>
              <a:t> road” is making his way down the suburban street, damaging lawns and flowers as he goes. </a:t>
            </a:r>
            <a:endParaRPr lang="en-IE" sz="2800" dirty="0" smtClean="0"/>
          </a:p>
          <a:p>
            <a:r>
              <a:rPr lang="en-IE" sz="2800" dirty="0"/>
              <a:t>The alliteration of “clip, clop, casual” echoes the rhythmic sound of his hooves. </a:t>
            </a:r>
            <a:endParaRPr lang="en-IE" sz="2800" dirty="0" smtClean="0"/>
          </a:p>
          <a:p>
            <a:r>
              <a:rPr lang="en-IE" sz="2800" dirty="0" smtClean="0"/>
              <a:t>The </a:t>
            </a:r>
            <a:r>
              <a:rPr lang="en-IE" sz="2800" dirty="0"/>
              <a:t>normality of the poem’s setting is established in a series  of concrete images: the speaker herself, watching the horse in a seemingly detached way from the window, the cultivated flowers – climbing roses, crocuses, a laurel hedge – in the gardens and the neighbours peering curiously from behind the curtains. </a:t>
            </a:r>
          </a:p>
        </p:txBody>
      </p:sp>
    </p:spTree>
    <p:extLst>
      <p:ext uri="{BB962C8B-B14F-4D97-AF65-F5344CB8AC3E}">
        <p14:creationId xmlns:p14="http://schemas.microsoft.com/office/powerpoint/2010/main" val="2970340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17714"/>
            <a:ext cx="10922000" cy="5875383"/>
          </a:xfrm>
        </p:spPr>
        <p:txBody>
          <a:bodyPr>
            <a:normAutofit fontScale="92500"/>
          </a:bodyPr>
          <a:lstStyle/>
          <a:p>
            <a:r>
              <a:rPr lang="en-IE" sz="3200" dirty="0"/>
              <a:t>From the outset, however, even in the title itself, the horse is invested with a weightier symbolic significance than the situation or the speaker’s reaction might suggest. </a:t>
            </a:r>
            <a:endParaRPr lang="en-IE" sz="3200" dirty="0" smtClean="0"/>
          </a:p>
          <a:p>
            <a:r>
              <a:rPr lang="en-IE" sz="3200" dirty="0" smtClean="0"/>
              <a:t>His </a:t>
            </a:r>
            <a:r>
              <a:rPr lang="en-IE" sz="3200" dirty="0"/>
              <a:t>progress is described in terms of violence and war. The destruction of war is suggested in the image of his shoes, which stamp “death like a mint on the innocent coinage of earth”; the simile also suggests the deeply etched consequences of violence. </a:t>
            </a:r>
          </a:p>
          <a:p>
            <a:r>
              <a:rPr lang="en-IE" sz="3200" dirty="0" smtClean="0"/>
              <a:t>Juxtaposed </a:t>
            </a:r>
            <a:r>
              <a:rPr lang="en-IE" sz="3200" dirty="0"/>
              <a:t>with this idea, in using the word “loosed”, the poet implies the random, uncontrollable nature of violence, an idea suggested by the word “casual” in the second line.</a:t>
            </a:r>
          </a:p>
          <a:p>
            <a:endParaRPr lang="en-IE" sz="2400" dirty="0"/>
          </a:p>
        </p:txBody>
      </p:sp>
    </p:spTree>
    <p:extLst>
      <p:ext uri="{BB962C8B-B14F-4D97-AF65-F5344CB8AC3E}">
        <p14:creationId xmlns:p14="http://schemas.microsoft.com/office/powerpoint/2010/main" val="2740829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2" y="724263"/>
            <a:ext cx="10058400" cy="3931920"/>
          </a:xfrm>
        </p:spPr>
        <p:txBody>
          <a:bodyPr>
            <a:normAutofit/>
          </a:bodyPr>
          <a:lstStyle/>
          <a:p>
            <a:r>
              <a:rPr lang="en-IE" sz="2800" dirty="0"/>
              <a:t>Further images of suffering follow, in which the rose, the hedge and the crocus become emblems of human pain in the similes “Like a Maimed limb” and “like corpses”. The military metaphors used underline the idea further: the rose is “a mere/ Line of defence against him”; the horse is a “volunteer”. </a:t>
            </a:r>
          </a:p>
        </p:txBody>
      </p:sp>
    </p:spTree>
    <p:extLst>
      <p:ext uri="{BB962C8B-B14F-4D97-AF65-F5344CB8AC3E}">
        <p14:creationId xmlns:p14="http://schemas.microsoft.com/office/powerpoint/2010/main" val="3782965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7772" y="1072606"/>
            <a:ext cx="10058400" cy="3931920"/>
          </a:xfrm>
        </p:spPr>
        <p:txBody>
          <a:bodyPr>
            <a:normAutofit/>
          </a:bodyPr>
          <a:lstStyle/>
          <a:p>
            <a:r>
              <a:rPr lang="en-IE" sz="3600" dirty="0"/>
              <a:t>The vulnerability and powerlessness of human beings in the face of war are suggested in words such as “blown”, “crushed”, and “mutilated”, and in a vivid image of death’s finality where a crocus is seen as one of the “</a:t>
            </a:r>
            <a:r>
              <a:rPr lang="en-IE" sz="3600" dirty="0" err="1"/>
              <a:t>screamless</a:t>
            </a:r>
            <a:r>
              <a:rPr lang="en-IE" sz="3600" dirty="0"/>
              <a:t> dead”.</a:t>
            </a:r>
          </a:p>
        </p:txBody>
      </p:sp>
    </p:spTree>
    <p:extLst>
      <p:ext uri="{BB962C8B-B14F-4D97-AF65-F5344CB8AC3E}">
        <p14:creationId xmlns:p14="http://schemas.microsoft.com/office/powerpoint/2010/main" val="3738130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429" y="653143"/>
            <a:ext cx="10689771" cy="5381897"/>
          </a:xfrm>
        </p:spPr>
        <p:txBody>
          <a:bodyPr>
            <a:normAutofit/>
          </a:bodyPr>
          <a:lstStyle/>
          <a:p>
            <a:r>
              <a:rPr lang="en-IE" sz="4000" dirty="0"/>
              <a:t>The insistent tone of the repeated “our” house, “our” laurel hedge and the selfishness implicit in the repetition of “we, we are safe” now take on connotations of insularity and even denial. Phrases like “Of distant interest” and words like “expendable” and “remote” signify an unwillingness to become involved. </a:t>
            </a:r>
            <a:endParaRPr lang="en-IE" sz="4000" dirty="0" smtClean="0"/>
          </a:p>
          <a:p>
            <a:endParaRPr lang="en-IE" sz="3200" dirty="0"/>
          </a:p>
        </p:txBody>
      </p:sp>
    </p:spTree>
    <p:extLst>
      <p:ext uri="{BB962C8B-B14F-4D97-AF65-F5344CB8AC3E}">
        <p14:creationId xmlns:p14="http://schemas.microsoft.com/office/powerpoint/2010/main" val="748727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686" y="798286"/>
            <a:ext cx="10428514" cy="5236754"/>
          </a:xfrm>
        </p:spPr>
        <p:txBody>
          <a:bodyPr>
            <a:normAutofit/>
          </a:bodyPr>
          <a:lstStyle/>
          <a:p>
            <a:r>
              <a:rPr lang="en-IE" sz="3200" dirty="0"/>
              <a:t>The poem, literally and metaphorically, makes us pause with the line “I pause and wait”, before leading us to the insight of the final lines. This insight is recognised not by the mind but instinctively, in the blood. </a:t>
            </a:r>
            <a:endParaRPr lang="en-IE" sz="3200" dirty="0" smtClean="0"/>
          </a:p>
          <a:p>
            <a:r>
              <a:rPr lang="en-IE" sz="3200" dirty="0" smtClean="0"/>
              <a:t>The </a:t>
            </a:r>
            <a:r>
              <a:rPr lang="en-IE" sz="3200" dirty="0"/>
              <a:t>“smashed” rose, in tatters across the laurel hedge – “</a:t>
            </a:r>
            <a:r>
              <a:rPr lang="en-IE" sz="3200" dirty="0" err="1"/>
              <a:t>ribboned</a:t>
            </a:r>
            <a:r>
              <a:rPr lang="en-IE" sz="3200" dirty="0"/>
              <a:t>” – disturbs the speaker because of its associations with a more primitive experience of </a:t>
            </a:r>
            <a:r>
              <a:rPr lang="en-IE" sz="3200" dirty="0" smtClean="0"/>
              <a:t>violence. </a:t>
            </a:r>
            <a:endParaRPr lang="en-IE" sz="3200" dirty="0"/>
          </a:p>
        </p:txBody>
      </p:sp>
    </p:spTree>
    <p:extLst>
      <p:ext uri="{BB962C8B-B14F-4D97-AF65-F5344CB8AC3E}">
        <p14:creationId xmlns:p14="http://schemas.microsoft.com/office/powerpoint/2010/main" val="276527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29</TotalTime>
  <Words>872</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Garamond</vt:lpstr>
      <vt:lpstr>Savon</vt:lpstr>
      <vt:lpstr>Eavan Boland – War Horse</vt:lpstr>
      <vt:lpstr>PowerPoint Presentation</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Form</vt:lpstr>
      <vt:lpstr>The point of the poem: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 Boland – War Horse</dc:title>
  <dc:creator>Ciara Deasy</dc:creator>
  <cp:lastModifiedBy>Ciara Deasy</cp:lastModifiedBy>
  <cp:revision>10</cp:revision>
  <dcterms:created xsi:type="dcterms:W3CDTF">2016-10-11T18:56:34Z</dcterms:created>
  <dcterms:modified xsi:type="dcterms:W3CDTF">2018-09-26T11:12:53Z</dcterms:modified>
</cp:coreProperties>
</file>