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10/11/2016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Eavan</a:t>
            </a:r>
            <a:r>
              <a:rPr lang="en-IE" dirty="0" smtClean="0"/>
              <a:t> Boland – The black lace fan my mother gave me</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246881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5</a:t>
            </a:r>
            <a:endParaRPr lang="en-IE" dirty="0"/>
          </a:p>
        </p:txBody>
      </p:sp>
      <p:sp>
        <p:nvSpPr>
          <p:cNvPr id="3" name="Content Placeholder 2"/>
          <p:cNvSpPr>
            <a:spLocks noGrp="1"/>
          </p:cNvSpPr>
          <p:nvPr>
            <p:ph idx="1"/>
          </p:nvPr>
        </p:nvSpPr>
        <p:spPr/>
        <p:txBody>
          <a:bodyPr/>
          <a:lstStyle/>
          <a:p>
            <a:r>
              <a:rPr lang="en-IE" dirty="0">
                <a:effectLst/>
              </a:rPr>
              <a:t>The tortoiseshell is described as ‘</a:t>
            </a:r>
            <a:r>
              <a:rPr lang="en-IE" i="1" dirty="0">
                <a:effectLst/>
              </a:rPr>
              <a:t>a worn-out underwater bullion’, </a:t>
            </a:r>
            <a:r>
              <a:rPr lang="en-IE" dirty="0">
                <a:effectLst/>
              </a:rPr>
              <a:t>a kind of treasure taken from the sea. </a:t>
            </a:r>
            <a:endParaRPr lang="en-IE" dirty="0" smtClean="0">
              <a:effectLst/>
            </a:endParaRPr>
          </a:p>
          <a:p>
            <a:r>
              <a:rPr lang="en-IE" dirty="0" smtClean="0">
                <a:effectLst/>
              </a:rPr>
              <a:t>It </a:t>
            </a:r>
            <a:r>
              <a:rPr lang="en-IE" dirty="0">
                <a:effectLst/>
              </a:rPr>
              <a:t>endures as her parents’ relationship has endured. However, although it is beautiful and lasting, the fan is also associated with violence. </a:t>
            </a:r>
            <a:endParaRPr lang="en-IE" dirty="0" smtClean="0">
              <a:effectLst/>
            </a:endParaRPr>
          </a:p>
          <a:p>
            <a:r>
              <a:rPr lang="en-IE" dirty="0" smtClean="0">
                <a:effectLst/>
              </a:rPr>
              <a:t>There </a:t>
            </a:r>
            <a:r>
              <a:rPr lang="en-IE" dirty="0">
                <a:effectLst/>
              </a:rPr>
              <a:t>is violence in its origins and it ‘</a:t>
            </a:r>
            <a:r>
              <a:rPr lang="en-IE" i="1" dirty="0">
                <a:effectLst/>
              </a:rPr>
              <a:t>keeps even now, an inference of its violation’. </a:t>
            </a:r>
            <a:r>
              <a:rPr lang="en-IE" dirty="0">
                <a:effectLst/>
              </a:rPr>
              <a:t>It is a romantic gift, a beautiful thing but also a symbol of suffering.</a:t>
            </a:r>
          </a:p>
          <a:p>
            <a:endParaRPr lang="en-IE" dirty="0"/>
          </a:p>
        </p:txBody>
      </p:sp>
    </p:spTree>
    <p:extLst>
      <p:ext uri="{BB962C8B-B14F-4D97-AF65-F5344CB8AC3E}">
        <p14:creationId xmlns:p14="http://schemas.microsoft.com/office/powerpoint/2010/main" val="172317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6</a:t>
            </a:r>
            <a:endParaRPr lang="en-IE" dirty="0"/>
          </a:p>
        </p:txBody>
      </p:sp>
      <p:sp>
        <p:nvSpPr>
          <p:cNvPr id="3" name="Content Placeholder 2"/>
          <p:cNvSpPr>
            <a:spLocks noGrp="1"/>
          </p:cNvSpPr>
          <p:nvPr>
            <p:ph idx="1"/>
          </p:nvPr>
        </p:nvSpPr>
        <p:spPr/>
        <p:txBody>
          <a:bodyPr>
            <a:noAutofit/>
          </a:bodyPr>
          <a:lstStyle/>
          <a:p>
            <a:r>
              <a:rPr lang="en-IE" dirty="0" smtClean="0">
                <a:effectLst/>
              </a:rPr>
              <a:t>Stanza six opens with </a:t>
            </a:r>
            <a:r>
              <a:rPr lang="en-IE" dirty="0">
                <a:effectLst/>
              </a:rPr>
              <a:t>a metaphor, ‘</a:t>
            </a:r>
            <a:r>
              <a:rPr lang="en-IE" i="1" dirty="0">
                <a:effectLst/>
              </a:rPr>
              <a:t>The past is an empty café terrace / An airless dusk before thunder’.</a:t>
            </a:r>
            <a:r>
              <a:rPr lang="en-IE" dirty="0">
                <a:effectLst/>
              </a:rPr>
              <a:t> </a:t>
            </a:r>
            <a:endParaRPr lang="en-IE" dirty="0" smtClean="0">
              <a:effectLst/>
            </a:endParaRPr>
          </a:p>
          <a:p>
            <a:r>
              <a:rPr lang="en-IE" dirty="0" smtClean="0">
                <a:effectLst/>
              </a:rPr>
              <a:t>It </a:t>
            </a:r>
            <a:r>
              <a:rPr lang="en-IE" dirty="0">
                <a:effectLst/>
              </a:rPr>
              <a:t>suggests that the past is unknowable. </a:t>
            </a:r>
            <a:r>
              <a:rPr lang="en-IE" i="1" dirty="0">
                <a:effectLst/>
              </a:rPr>
              <a:t> </a:t>
            </a:r>
            <a:r>
              <a:rPr lang="en-IE" dirty="0">
                <a:effectLst/>
              </a:rPr>
              <a:t>‘</a:t>
            </a:r>
            <a:r>
              <a:rPr lang="en-IE" i="1" dirty="0">
                <a:effectLst/>
              </a:rPr>
              <a:t>A man running and no way now to know what happened then – none at all’ </a:t>
            </a:r>
            <a:r>
              <a:rPr lang="en-IE" dirty="0">
                <a:effectLst/>
              </a:rPr>
              <a:t>The words ‘</a:t>
            </a:r>
            <a:r>
              <a:rPr lang="en-IE" i="1" dirty="0">
                <a:effectLst/>
              </a:rPr>
              <a:t>now’ </a:t>
            </a:r>
            <a:r>
              <a:rPr lang="en-IE" dirty="0">
                <a:effectLst/>
              </a:rPr>
              <a:t> and </a:t>
            </a:r>
            <a:r>
              <a:rPr lang="en-IE" i="1" dirty="0">
                <a:effectLst/>
              </a:rPr>
              <a:t>‘then’ </a:t>
            </a:r>
            <a:r>
              <a:rPr lang="en-IE" dirty="0">
                <a:effectLst/>
              </a:rPr>
              <a:t>are key. </a:t>
            </a:r>
            <a:endParaRPr lang="en-IE" dirty="0" smtClean="0">
              <a:effectLst/>
            </a:endParaRPr>
          </a:p>
          <a:p>
            <a:r>
              <a:rPr lang="en-IE" dirty="0" smtClean="0">
                <a:effectLst/>
              </a:rPr>
              <a:t>We </a:t>
            </a:r>
            <a:r>
              <a:rPr lang="en-IE" dirty="0">
                <a:effectLst/>
              </a:rPr>
              <a:t>can never know now what happened then, but we </a:t>
            </a:r>
            <a:r>
              <a:rPr lang="en-IE" dirty="0" err="1">
                <a:effectLst/>
              </a:rPr>
              <a:t>can</a:t>
            </a:r>
            <a:r>
              <a:rPr lang="en-IE" i="1" dirty="0" err="1">
                <a:effectLst/>
              </a:rPr>
              <a:t>‘improvise</a:t>
            </a:r>
            <a:r>
              <a:rPr lang="en-IE" i="1" dirty="0">
                <a:effectLst/>
              </a:rPr>
              <a:t>’</a:t>
            </a:r>
            <a:r>
              <a:rPr lang="en-IE" dirty="0">
                <a:effectLst/>
              </a:rPr>
              <a:t> as Boland does now. </a:t>
            </a:r>
            <a:endParaRPr lang="en-IE" dirty="0" smtClean="0">
              <a:effectLst/>
            </a:endParaRPr>
          </a:p>
          <a:p>
            <a:r>
              <a:rPr lang="en-IE" dirty="0" smtClean="0">
                <a:effectLst/>
              </a:rPr>
              <a:t>It </a:t>
            </a:r>
            <a:r>
              <a:rPr lang="en-IE" dirty="0">
                <a:effectLst/>
              </a:rPr>
              <a:t>is Boland’s improvisation that has brought this poem to life. It is a creative act, as the poem is, but Boland insists on the mystery of the past and the inaccessible emotions of others.</a:t>
            </a:r>
          </a:p>
          <a:p>
            <a:r>
              <a:rPr lang="en-IE" dirty="0">
                <a:effectLst/>
              </a:rPr>
              <a:t> </a:t>
            </a:r>
          </a:p>
          <a:p>
            <a:endParaRPr lang="en-IE" dirty="0"/>
          </a:p>
        </p:txBody>
      </p:sp>
    </p:spTree>
    <p:extLst>
      <p:ext uri="{BB962C8B-B14F-4D97-AF65-F5344CB8AC3E}">
        <p14:creationId xmlns:p14="http://schemas.microsoft.com/office/powerpoint/2010/main" val="340562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7</a:t>
            </a:r>
            <a:endParaRPr lang="en-IE" dirty="0"/>
          </a:p>
        </p:txBody>
      </p:sp>
      <p:sp>
        <p:nvSpPr>
          <p:cNvPr id="3" name="Content Placeholder 2"/>
          <p:cNvSpPr>
            <a:spLocks noGrp="1"/>
          </p:cNvSpPr>
          <p:nvPr>
            <p:ph idx="1"/>
          </p:nvPr>
        </p:nvSpPr>
        <p:spPr/>
        <p:txBody>
          <a:bodyPr>
            <a:noAutofit/>
          </a:bodyPr>
          <a:lstStyle/>
          <a:p>
            <a:r>
              <a:rPr lang="en-GB" sz="2400" dirty="0">
                <a:effectLst/>
              </a:rPr>
              <a:t>The final image links the past and the present. In the blackbird , on another </a:t>
            </a:r>
            <a:r>
              <a:rPr lang="en-GB" sz="2400" i="1" dirty="0">
                <a:effectLst/>
              </a:rPr>
              <a:t>‘sultry’ ‘summer’ </a:t>
            </a:r>
            <a:r>
              <a:rPr lang="en-GB" sz="2400" dirty="0">
                <a:effectLst/>
              </a:rPr>
              <a:t>day, she sees an echo of the fan. </a:t>
            </a:r>
            <a:endParaRPr lang="en-GB" sz="2400" dirty="0" smtClean="0">
              <a:effectLst/>
            </a:endParaRPr>
          </a:p>
          <a:p>
            <a:r>
              <a:rPr lang="en-GB" sz="2400" dirty="0" smtClean="0">
                <a:effectLst/>
              </a:rPr>
              <a:t>With </a:t>
            </a:r>
            <a:r>
              <a:rPr lang="en-GB" sz="2400" dirty="0">
                <a:effectLst/>
              </a:rPr>
              <a:t>a flourish, </a:t>
            </a:r>
            <a:r>
              <a:rPr lang="en-GB" sz="2400" i="1" dirty="0">
                <a:effectLst/>
              </a:rPr>
              <a:t>‘Suddenly, she put out her wing - / the whole, full, flirtatious span of it’. </a:t>
            </a:r>
            <a:r>
              <a:rPr lang="en-GB" sz="2400" dirty="0">
                <a:effectLst/>
              </a:rPr>
              <a:t>It is thrilling to the poet to witness this moment because it resonates with her past</a:t>
            </a:r>
            <a:r>
              <a:rPr lang="en-GB" sz="2400" dirty="0" smtClean="0">
                <a:effectLst/>
              </a:rPr>
              <a:t>.</a:t>
            </a:r>
          </a:p>
          <a:p>
            <a:r>
              <a:rPr lang="en-GB" sz="2400" dirty="0" smtClean="0">
                <a:effectLst/>
              </a:rPr>
              <a:t> </a:t>
            </a:r>
            <a:r>
              <a:rPr lang="en-GB" sz="2400" dirty="0">
                <a:effectLst/>
              </a:rPr>
              <a:t>The moment of her parents’ meeting, when her mother may have flirtatiously opened the fan and delighted in it is denied to her. </a:t>
            </a:r>
            <a:endParaRPr lang="en-GB" sz="2400" dirty="0" smtClean="0">
              <a:effectLst/>
            </a:endParaRPr>
          </a:p>
          <a:p>
            <a:r>
              <a:rPr lang="en-GB" sz="2400" dirty="0" smtClean="0">
                <a:effectLst/>
              </a:rPr>
              <a:t>She </a:t>
            </a:r>
            <a:r>
              <a:rPr lang="en-GB" sz="2400" dirty="0">
                <a:effectLst/>
              </a:rPr>
              <a:t>can not experience it first-hand. But now, through poetry, she gets to ‘</a:t>
            </a:r>
            <a:r>
              <a:rPr lang="en-GB" sz="2400" i="1" dirty="0">
                <a:effectLst/>
              </a:rPr>
              <a:t>experience an experience’ ‘the whole, full, flirtatious span of it’. </a:t>
            </a:r>
            <a:endParaRPr lang="en-IE" sz="2400" dirty="0"/>
          </a:p>
        </p:txBody>
      </p:sp>
    </p:spTree>
    <p:extLst>
      <p:ext uri="{BB962C8B-B14F-4D97-AF65-F5344CB8AC3E}">
        <p14:creationId xmlns:p14="http://schemas.microsoft.com/office/powerpoint/2010/main" val="371743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fan</a:t>
            </a:r>
            <a:endParaRPr lang="en-IE" dirty="0"/>
          </a:p>
        </p:txBody>
      </p:sp>
      <p:sp>
        <p:nvSpPr>
          <p:cNvPr id="3" name="Content Placeholder 2"/>
          <p:cNvSpPr>
            <a:spLocks noGrp="1"/>
          </p:cNvSpPr>
          <p:nvPr>
            <p:ph idx="1"/>
          </p:nvPr>
        </p:nvSpPr>
        <p:spPr/>
        <p:txBody>
          <a:bodyPr/>
          <a:lstStyle/>
          <a:p>
            <a:r>
              <a:rPr lang="en-IE" dirty="0">
                <a:effectLst/>
              </a:rPr>
              <a:t>The fan itself is a gift and therefore symbolic of their love. As an object, it is both practical in a heat wave, but also </a:t>
            </a:r>
            <a:r>
              <a:rPr lang="en-IE" dirty="0" smtClean="0">
                <a:effectLst/>
              </a:rPr>
              <a:t>an </a:t>
            </a:r>
            <a:r>
              <a:rPr lang="en-IE" dirty="0">
                <a:effectLst/>
              </a:rPr>
              <a:t>object traditionally used in flirtation and courtship. </a:t>
            </a:r>
            <a:endParaRPr lang="en-IE" dirty="0" smtClean="0">
              <a:effectLst/>
            </a:endParaRPr>
          </a:p>
          <a:p>
            <a:r>
              <a:rPr lang="en-IE" dirty="0" smtClean="0">
                <a:effectLst/>
              </a:rPr>
              <a:t>It </a:t>
            </a:r>
            <a:r>
              <a:rPr lang="en-IE" dirty="0">
                <a:effectLst/>
              </a:rPr>
              <a:t>represents this moment in the past, and, since it has been passed on to the next generation, just as the story has, it represents how the past lives on in the present, in memory</a:t>
            </a:r>
          </a:p>
          <a:p>
            <a:endParaRPr lang="en-IE" dirty="0"/>
          </a:p>
        </p:txBody>
      </p:sp>
    </p:spTree>
    <p:extLst>
      <p:ext uri="{BB962C8B-B14F-4D97-AF65-F5344CB8AC3E}">
        <p14:creationId xmlns:p14="http://schemas.microsoft.com/office/powerpoint/2010/main" val="38674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title</a:t>
            </a:r>
            <a:endParaRPr lang="en-IE" dirty="0"/>
          </a:p>
        </p:txBody>
      </p:sp>
      <p:sp>
        <p:nvSpPr>
          <p:cNvPr id="3" name="Content Placeholder 2"/>
          <p:cNvSpPr>
            <a:spLocks noGrp="1"/>
          </p:cNvSpPr>
          <p:nvPr>
            <p:ph idx="1"/>
          </p:nvPr>
        </p:nvSpPr>
        <p:spPr>
          <a:xfrm>
            <a:off x="653144" y="1799771"/>
            <a:ext cx="10929256" cy="4455886"/>
          </a:xfrm>
        </p:spPr>
        <p:txBody>
          <a:bodyPr>
            <a:normAutofit/>
          </a:bodyPr>
          <a:lstStyle/>
          <a:p>
            <a:r>
              <a:rPr lang="en-IE" sz="2400" dirty="0">
                <a:effectLst/>
              </a:rPr>
              <a:t>The title of the poem focuses on an object. </a:t>
            </a:r>
            <a:endParaRPr lang="en-IE" sz="2400" dirty="0" smtClean="0">
              <a:effectLst/>
            </a:endParaRPr>
          </a:p>
          <a:p>
            <a:r>
              <a:rPr lang="en-IE" sz="2400" dirty="0" smtClean="0">
                <a:effectLst/>
              </a:rPr>
              <a:t>The </a:t>
            </a:r>
            <a:r>
              <a:rPr lang="en-IE" sz="2400" dirty="0">
                <a:effectLst/>
              </a:rPr>
              <a:t>“</a:t>
            </a:r>
            <a:r>
              <a:rPr lang="en-IE" sz="2400" i="1" dirty="0">
                <a:effectLst/>
              </a:rPr>
              <a:t>Black Lace Fan” </a:t>
            </a:r>
            <a:r>
              <a:rPr lang="en-IE" sz="2400" dirty="0">
                <a:effectLst/>
              </a:rPr>
              <a:t>is of personal significance to the speaker because her mother gave it to her. It is unusual for Boland to refer to herself in the title of the poem. </a:t>
            </a:r>
            <a:endParaRPr lang="en-IE" sz="2400" dirty="0" smtClean="0">
              <a:effectLst/>
            </a:endParaRPr>
          </a:p>
          <a:p>
            <a:r>
              <a:rPr lang="en-IE" sz="2400" dirty="0" smtClean="0">
                <a:effectLst/>
              </a:rPr>
              <a:t>As </a:t>
            </a:r>
            <a:r>
              <a:rPr lang="en-IE" sz="2400" dirty="0">
                <a:effectLst/>
              </a:rPr>
              <a:t>we read the poem, this reference to herself as daughter begins to make sense.</a:t>
            </a:r>
          </a:p>
          <a:p>
            <a:endParaRPr lang="en-IE" sz="2400" dirty="0"/>
          </a:p>
        </p:txBody>
      </p:sp>
      <p:pic>
        <p:nvPicPr>
          <p:cNvPr id="4" name="Picture 3"/>
          <p:cNvPicPr>
            <a:picLocks noChangeAspect="1"/>
          </p:cNvPicPr>
          <p:nvPr/>
        </p:nvPicPr>
        <p:blipFill>
          <a:blip r:embed="rId2"/>
          <a:stretch>
            <a:fillRect/>
          </a:stretch>
        </p:blipFill>
        <p:spPr>
          <a:xfrm>
            <a:off x="4327298" y="4410103"/>
            <a:ext cx="3641045" cy="2324071"/>
          </a:xfrm>
          <a:prstGeom prst="rect">
            <a:avLst/>
          </a:prstGeom>
        </p:spPr>
      </p:pic>
    </p:spTree>
    <p:extLst>
      <p:ext uri="{BB962C8B-B14F-4D97-AF65-F5344CB8AC3E}">
        <p14:creationId xmlns:p14="http://schemas.microsoft.com/office/powerpoint/2010/main" val="264635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The poem opens with factual events. </a:t>
            </a:r>
          </a:p>
          <a:p>
            <a:r>
              <a:rPr lang="en-IE" dirty="0" smtClean="0">
                <a:effectLst/>
              </a:rPr>
              <a:t>This </a:t>
            </a:r>
            <a:r>
              <a:rPr lang="en-IE" dirty="0">
                <a:effectLst/>
              </a:rPr>
              <a:t>narrative is part of her family history and one gets the impression that the details have been lovingly recounted and repeated and are now fondly recalled by the poet</a:t>
            </a:r>
            <a:r>
              <a:rPr lang="en-IE" dirty="0" smtClean="0">
                <a:effectLst/>
              </a:rPr>
              <a:t>.</a:t>
            </a:r>
          </a:p>
          <a:p>
            <a:r>
              <a:rPr lang="en-IE" dirty="0" smtClean="0">
                <a:effectLst/>
              </a:rPr>
              <a:t> </a:t>
            </a:r>
            <a:r>
              <a:rPr lang="en-IE" dirty="0">
                <a:effectLst/>
              </a:rPr>
              <a:t>Every detail is important. The language is intensified by alliteration: ‘</a:t>
            </a:r>
            <a:r>
              <a:rPr lang="en-IE" i="1" dirty="0">
                <a:effectLst/>
              </a:rPr>
              <a:t>gift, gave, </a:t>
            </a:r>
            <a:r>
              <a:rPr lang="en-IE" i="1" dirty="0" err="1">
                <a:effectLst/>
              </a:rPr>
              <a:t>Galeries</a:t>
            </a:r>
            <a:r>
              <a:rPr lang="en-IE" i="1" dirty="0">
                <a:effectLst/>
              </a:rPr>
              <a:t>’, ‘first, five francs’, ‘pre-war Paris’, ‘stifling, starless, stormy’</a:t>
            </a:r>
            <a:r>
              <a:rPr lang="en-IE" dirty="0">
                <a:effectLst/>
              </a:rPr>
              <a:t> </a:t>
            </a:r>
            <a:endParaRPr lang="en-IE" dirty="0"/>
          </a:p>
        </p:txBody>
      </p:sp>
    </p:spTree>
    <p:extLst>
      <p:ext uri="{BB962C8B-B14F-4D97-AF65-F5344CB8AC3E}">
        <p14:creationId xmlns:p14="http://schemas.microsoft.com/office/powerpoint/2010/main" val="299304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Language in the first stanza</a:t>
            </a:r>
            <a:endParaRPr lang="en-IE" dirty="0"/>
          </a:p>
        </p:txBody>
      </p:sp>
      <p:sp>
        <p:nvSpPr>
          <p:cNvPr id="3" name="Content Placeholder 2"/>
          <p:cNvSpPr>
            <a:spLocks noGrp="1"/>
          </p:cNvSpPr>
          <p:nvPr>
            <p:ph idx="1"/>
          </p:nvPr>
        </p:nvSpPr>
        <p:spPr/>
        <p:txBody>
          <a:bodyPr>
            <a:normAutofit/>
          </a:bodyPr>
          <a:lstStyle/>
          <a:p>
            <a:r>
              <a:rPr lang="en-IE" sz="2800" dirty="0">
                <a:effectLst/>
              </a:rPr>
              <a:t>The poem recounts an emotionally charged moment and is very atmospheric. The place itself, a café in pre-war Paris, and the night ‘</a:t>
            </a:r>
            <a:r>
              <a:rPr lang="en-IE" sz="2800" i="1" dirty="0">
                <a:effectLst/>
              </a:rPr>
              <a:t>stifling’, ‘starless’ </a:t>
            </a:r>
            <a:r>
              <a:rPr lang="en-IE" sz="2800" dirty="0">
                <a:effectLst/>
              </a:rPr>
              <a:t>and </a:t>
            </a:r>
            <a:r>
              <a:rPr lang="en-IE" sz="2800" i="1" dirty="0">
                <a:effectLst/>
              </a:rPr>
              <a:t>‘stormy’</a:t>
            </a:r>
            <a:r>
              <a:rPr lang="en-IE" sz="2800" dirty="0">
                <a:effectLst/>
              </a:rPr>
              <a:t> creates the atmosphere. The very short sentence, ‘</a:t>
            </a:r>
            <a:r>
              <a:rPr lang="en-IE" sz="2800" i="1" dirty="0">
                <a:effectLst/>
              </a:rPr>
              <a:t>It was stifling’ </a:t>
            </a:r>
            <a:r>
              <a:rPr lang="en-IE" sz="2800" dirty="0">
                <a:effectLst/>
              </a:rPr>
              <a:t>is almost a gasp, as if the heat prevents elaboration. All the elements of the stanza amount to a very accomplished and atmospheric sketch of a moment in the past.</a:t>
            </a:r>
          </a:p>
          <a:p>
            <a:endParaRPr lang="en-IE" sz="2800" dirty="0"/>
          </a:p>
        </p:txBody>
      </p:sp>
    </p:spTree>
    <p:extLst>
      <p:ext uri="{BB962C8B-B14F-4D97-AF65-F5344CB8AC3E}">
        <p14:creationId xmlns:p14="http://schemas.microsoft.com/office/powerpoint/2010/main" val="160851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2</a:t>
            </a:r>
            <a:endParaRPr lang="en-IE" dirty="0"/>
          </a:p>
        </p:txBody>
      </p:sp>
      <p:sp>
        <p:nvSpPr>
          <p:cNvPr id="3" name="Content Placeholder 2"/>
          <p:cNvSpPr>
            <a:spLocks noGrp="1"/>
          </p:cNvSpPr>
          <p:nvPr>
            <p:ph sz="half" idx="1"/>
          </p:nvPr>
        </p:nvSpPr>
        <p:spPr/>
        <p:txBody>
          <a:bodyPr>
            <a:normAutofit fontScale="92500" lnSpcReduction="10000"/>
          </a:bodyPr>
          <a:lstStyle/>
          <a:p>
            <a:r>
              <a:rPr lang="en-IE" dirty="0">
                <a:effectLst/>
              </a:rPr>
              <a:t>The second stanza is made up of very short sentences. </a:t>
            </a:r>
            <a:endParaRPr lang="en-IE" dirty="0" smtClean="0">
              <a:effectLst/>
            </a:endParaRPr>
          </a:p>
          <a:p>
            <a:r>
              <a:rPr lang="en-IE" dirty="0" smtClean="0">
                <a:effectLst/>
              </a:rPr>
              <a:t>Each </a:t>
            </a:r>
            <a:r>
              <a:rPr lang="en-IE" dirty="0">
                <a:effectLst/>
              </a:rPr>
              <a:t>pause registers the intensity of this time in her parents’ lives. </a:t>
            </a:r>
            <a:endParaRPr lang="en-IE" dirty="0" smtClean="0">
              <a:effectLst/>
            </a:endParaRPr>
          </a:p>
          <a:p>
            <a:r>
              <a:rPr lang="en-IE" dirty="0" smtClean="0">
                <a:effectLst/>
              </a:rPr>
              <a:t>They </a:t>
            </a:r>
            <a:r>
              <a:rPr lang="en-IE" dirty="0">
                <a:effectLst/>
              </a:rPr>
              <a:t>are caught up in something momentous. The sibilance of </a:t>
            </a:r>
            <a:r>
              <a:rPr lang="en-IE" i="1" dirty="0">
                <a:effectLst/>
              </a:rPr>
              <a:t>‘stayed…city… summer’ </a:t>
            </a:r>
            <a:r>
              <a:rPr lang="en-IE" dirty="0">
                <a:effectLst/>
              </a:rPr>
              <a:t>heightens the language. </a:t>
            </a:r>
            <a:endParaRPr lang="en-IE" dirty="0" smtClean="0">
              <a:effectLst/>
            </a:endParaRPr>
          </a:p>
          <a:p>
            <a:r>
              <a:rPr lang="en-IE" dirty="0" smtClean="0">
                <a:effectLst/>
              </a:rPr>
              <a:t>The </a:t>
            </a:r>
            <a:r>
              <a:rPr lang="en-IE" dirty="0">
                <a:effectLst/>
              </a:rPr>
              <a:t>effect of the short sentences is cinematic.</a:t>
            </a:r>
            <a:endParaRPr lang="en-IE" dirty="0"/>
          </a:p>
        </p:txBody>
      </p:sp>
      <p:sp>
        <p:nvSpPr>
          <p:cNvPr id="5" name="Content Placeholder 4"/>
          <p:cNvSpPr>
            <a:spLocks noGrp="1"/>
          </p:cNvSpPr>
          <p:nvPr>
            <p:ph sz="half" idx="2"/>
          </p:nvPr>
        </p:nvSpPr>
        <p:spPr/>
        <p:txBody>
          <a:bodyPr>
            <a:normAutofit fontScale="92500" lnSpcReduction="10000"/>
          </a:bodyPr>
          <a:lstStyle/>
          <a:p>
            <a:endParaRPr lang="en-IE"/>
          </a:p>
        </p:txBody>
      </p:sp>
      <p:pic>
        <p:nvPicPr>
          <p:cNvPr id="4" name="Picture 3"/>
          <p:cNvPicPr>
            <a:picLocks noChangeAspect="1"/>
          </p:cNvPicPr>
          <p:nvPr/>
        </p:nvPicPr>
        <p:blipFill>
          <a:blip r:embed="rId2"/>
          <a:stretch>
            <a:fillRect/>
          </a:stretch>
        </p:blipFill>
        <p:spPr>
          <a:xfrm>
            <a:off x="7611613" y="786989"/>
            <a:ext cx="3809547" cy="5487002"/>
          </a:xfrm>
          <a:prstGeom prst="rect">
            <a:avLst/>
          </a:prstGeom>
        </p:spPr>
      </p:pic>
    </p:spTree>
    <p:extLst>
      <p:ext uri="{BB962C8B-B14F-4D97-AF65-F5344CB8AC3E}">
        <p14:creationId xmlns:p14="http://schemas.microsoft.com/office/powerpoint/2010/main" val="94386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Stanza 3</a:t>
            </a:r>
            <a:endParaRPr lang="en-IE" dirty="0"/>
          </a:p>
        </p:txBody>
      </p:sp>
      <p:sp>
        <p:nvSpPr>
          <p:cNvPr id="6" name="Content Placeholder 5"/>
          <p:cNvSpPr>
            <a:spLocks noGrp="1"/>
          </p:cNvSpPr>
          <p:nvPr>
            <p:ph idx="1"/>
          </p:nvPr>
        </p:nvSpPr>
        <p:spPr/>
        <p:txBody>
          <a:bodyPr/>
          <a:lstStyle/>
          <a:p>
            <a:r>
              <a:rPr lang="en-IE" dirty="0">
                <a:effectLst/>
              </a:rPr>
              <a:t>In the third stanza, she focuses on her waiting mother. It captures the tension of waiting and the excitement and anxiety of new love. Her mother is uneasy and impatient. The effect is intensified by the repetition of ‘</a:t>
            </a:r>
            <a:r>
              <a:rPr lang="en-IE" i="1" dirty="0">
                <a:effectLst/>
              </a:rPr>
              <a:t>she</a:t>
            </a:r>
            <a:r>
              <a:rPr lang="en-IE" dirty="0">
                <a:effectLst/>
              </a:rPr>
              <a:t>’</a:t>
            </a:r>
          </a:p>
          <a:p>
            <a:r>
              <a:rPr lang="en-IE" dirty="0">
                <a:effectLst/>
              </a:rPr>
              <a:t>            </a:t>
            </a:r>
            <a:r>
              <a:rPr lang="en-IE" i="1" dirty="0">
                <a:effectLst/>
              </a:rPr>
              <a:t>She looked down the Boulevard de </a:t>
            </a:r>
            <a:r>
              <a:rPr lang="en-IE" i="1" dirty="0" err="1">
                <a:effectLst/>
              </a:rPr>
              <a:t>Capucines</a:t>
            </a:r>
            <a:endParaRPr lang="en-IE" dirty="0">
              <a:effectLst/>
            </a:endParaRPr>
          </a:p>
          <a:p>
            <a:r>
              <a:rPr lang="en-IE" i="1" dirty="0">
                <a:effectLst/>
              </a:rPr>
              <a:t>            She ordered more coffee. She stood up.</a:t>
            </a:r>
            <a:endParaRPr lang="en-IE" dirty="0">
              <a:effectLst/>
            </a:endParaRPr>
          </a:p>
          <a:p>
            <a:endParaRPr lang="en-IE" dirty="0"/>
          </a:p>
        </p:txBody>
      </p:sp>
    </p:spTree>
    <p:extLst>
      <p:ext uri="{BB962C8B-B14F-4D97-AF65-F5344CB8AC3E}">
        <p14:creationId xmlns:p14="http://schemas.microsoft.com/office/powerpoint/2010/main" val="290813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2400" dirty="0">
                <a:effectLst/>
              </a:rPr>
              <a:t>As the streets empty of people, she seems not to be able to decide whether to stay or leave. Again we are reminded of the intense heat: ‘</a:t>
            </a:r>
            <a:r>
              <a:rPr lang="en-IE" sz="2400" i="1" dirty="0">
                <a:effectLst/>
              </a:rPr>
              <a:t>The heat was killing</a:t>
            </a:r>
            <a:r>
              <a:rPr lang="en-IE" sz="2400" dirty="0">
                <a:effectLst/>
              </a:rPr>
              <a:t>’. The repetition of this detail and the threat of storm, ‘</a:t>
            </a:r>
            <a:r>
              <a:rPr lang="en-IE" sz="2400" i="1" dirty="0">
                <a:effectLst/>
              </a:rPr>
              <a:t>She thought the distance smelled of rain and lightening’ </a:t>
            </a:r>
            <a:r>
              <a:rPr lang="en-IE" sz="2400" dirty="0">
                <a:effectLst/>
              </a:rPr>
              <a:t>lends atmosphere to the moment and may suggest that her mother is struggling with overpowering emotions.</a:t>
            </a:r>
            <a:endParaRPr lang="en-IE" sz="2400" dirty="0"/>
          </a:p>
        </p:txBody>
      </p:sp>
    </p:spTree>
    <p:extLst>
      <p:ext uri="{BB962C8B-B14F-4D97-AF65-F5344CB8AC3E}">
        <p14:creationId xmlns:p14="http://schemas.microsoft.com/office/powerpoint/2010/main" val="262302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effectLst/>
              </a:rPr>
              <a:t>It is not an idealized or romanticized version of her parents’ early relationship. There are troubling aspects to the description – stormy clouds- suggesting an omen of trouble to come.</a:t>
            </a:r>
          </a:p>
          <a:p>
            <a:endParaRPr lang="en-IE" dirty="0"/>
          </a:p>
        </p:txBody>
      </p:sp>
      <p:pic>
        <p:nvPicPr>
          <p:cNvPr id="4" name="Picture 3"/>
          <p:cNvPicPr>
            <a:picLocks noChangeAspect="1"/>
          </p:cNvPicPr>
          <p:nvPr/>
        </p:nvPicPr>
        <p:blipFill>
          <a:blip r:embed="rId2"/>
          <a:stretch>
            <a:fillRect/>
          </a:stretch>
        </p:blipFill>
        <p:spPr>
          <a:xfrm>
            <a:off x="4281261" y="3230129"/>
            <a:ext cx="3875768" cy="3134612"/>
          </a:xfrm>
          <a:prstGeom prst="rect">
            <a:avLst/>
          </a:prstGeom>
        </p:spPr>
      </p:pic>
    </p:spTree>
    <p:extLst>
      <p:ext uri="{BB962C8B-B14F-4D97-AF65-F5344CB8AC3E}">
        <p14:creationId xmlns:p14="http://schemas.microsoft.com/office/powerpoint/2010/main" val="105643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4</a:t>
            </a:r>
            <a:endParaRPr lang="en-IE" dirty="0"/>
          </a:p>
        </p:txBody>
      </p:sp>
      <p:sp>
        <p:nvSpPr>
          <p:cNvPr id="3" name="Content Placeholder 2"/>
          <p:cNvSpPr>
            <a:spLocks noGrp="1"/>
          </p:cNvSpPr>
          <p:nvPr>
            <p:ph idx="1"/>
          </p:nvPr>
        </p:nvSpPr>
        <p:spPr/>
        <p:txBody>
          <a:bodyPr/>
          <a:lstStyle/>
          <a:p>
            <a:r>
              <a:rPr lang="en-IE" dirty="0">
                <a:effectLst/>
              </a:rPr>
              <a:t>Where the Parisian scene was captured in deft and sketchy details, the description of the fan is vivid and beautifully realized. The image of ‘</a:t>
            </a:r>
            <a:r>
              <a:rPr lang="en-IE" i="1" dirty="0">
                <a:effectLst/>
              </a:rPr>
              <a:t>wild roses’ </a:t>
            </a:r>
            <a:r>
              <a:rPr lang="en-IE" dirty="0">
                <a:effectLst/>
              </a:rPr>
              <a:t>is romantic. They are ‘</a:t>
            </a:r>
            <a:r>
              <a:rPr lang="en-IE" i="1" dirty="0">
                <a:effectLst/>
              </a:rPr>
              <a:t>appliqued by hand’</a:t>
            </a:r>
            <a:r>
              <a:rPr lang="en-IE" dirty="0">
                <a:effectLst/>
              </a:rPr>
              <a:t> and therefore artistic. </a:t>
            </a:r>
            <a:endParaRPr lang="en-IE" dirty="0" smtClean="0">
              <a:effectLst/>
            </a:endParaRPr>
          </a:p>
          <a:p>
            <a:r>
              <a:rPr lang="en-IE" dirty="0">
                <a:effectLst/>
              </a:rPr>
              <a:t>The creativity and craft of the creator is captured in dramatic verbs and adverbs: ‘</a:t>
            </a:r>
            <a:r>
              <a:rPr lang="en-IE" i="1" dirty="0">
                <a:effectLst/>
              </a:rPr>
              <a:t>darkly picked, stitched boldly, quickly’. </a:t>
            </a:r>
            <a:r>
              <a:rPr lang="en-IE" dirty="0">
                <a:effectLst/>
              </a:rPr>
              <a:t>The repetition of consonant clusters, ‘k’ and ‘l’ sounds, gives the verse a musical quality (‘</a:t>
            </a:r>
            <a:r>
              <a:rPr lang="en-IE" i="1" dirty="0">
                <a:effectLst/>
              </a:rPr>
              <a:t>app</a:t>
            </a:r>
            <a:r>
              <a:rPr lang="en-IE" b="1" i="1" dirty="0">
                <a:effectLst/>
              </a:rPr>
              <a:t>liq</a:t>
            </a:r>
            <a:r>
              <a:rPr lang="en-IE" i="1" dirty="0">
                <a:effectLst/>
              </a:rPr>
              <a:t>ued… si</a:t>
            </a:r>
            <a:r>
              <a:rPr lang="en-IE" b="1" i="1" dirty="0">
                <a:effectLst/>
              </a:rPr>
              <a:t>lk</a:t>
            </a:r>
            <a:r>
              <a:rPr lang="en-IE" dirty="0">
                <a:effectLst/>
              </a:rPr>
              <a:t>… dar</a:t>
            </a:r>
            <a:r>
              <a:rPr lang="en-IE" b="1" i="1" dirty="0">
                <a:effectLst/>
              </a:rPr>
              <a:t>kl</a:t>
            </a:r>
            <a:r>
              <a:rPr lang="en-IE" dirty="0">
                <a:effectLst/>
              </a:rPr>
              <a:t>y pi</a:t>
            </a:r>
            <a:r>
              <a:rPr lang="en-IE" b="1" i="1" dirty="0">
                <a:effectLst/>
              </a:rPr>
              <a:t>ck</a:t>
            </a:r>
            <a:r>
              <a:rPr lang="en-IE" dirty="0">
                <a:effectLst/>
              </a:rPr>
              <a:t>ed… bo</a:t>
            </a:r>
            <a:r>
              <a:rPr lang="en-IE" b="1" i="1" dirty="0">
                <a:effectLst/>
              </a:rPr>
              <a:t>l</a:t>
            </a:r>
            <a:r>
              <a:rPr lang="en-IE" dirty="0">
                <a:effectLst/>
              </a:rPr>
              <a:t>d</a:t>
            </a:r>
            <a:r>
              <a:rPr lang="en-IE" b="1" i="1" dirty="0">
                <a:effectLst/>
              </a:rPr>
              <a:t>l</a:t>
            </a:r>
            <a:r>
              <a:rPr lang="en-IE" dirty="0">
                <a:effectLst/>
              </a:rPr>
              <a:t>y, qui</a:t>
            </a:r>
            <a:r>
              <a:rPr lang="en-IE" b="1" i="1" dirty="0">
                <a:effectLst/>
              </a:rPr>
              <a:t>ckl</a:t>
            </a:r>
            <a:r>
              <a:rPr lang="en-IE" dirty="0">
                <a:effectLst/>
              </a:rPr>
              <a:t>y) The music is a perfect accompaniment to the beauty of the object and reflects her imaginative engagement with it. </a:t>
            </a:r>
            <a:endParaRPr lang="en-IE" dirty="0"/>
          </a:p>
        </p:txBody>
      </p:sp>
    </p:spTree>
    <p:extLst>
      <p:ext uri="{BB962C8B-B14F-4D97-AF65-F5344CB8AC3E}">
        <p14:creationId xmlns:p14="http://schemas.microsoft.com/office/powerpoint/2010/main" val="3304819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16</TotalTime>
  <Words>481</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Eavan Boland – The black lace fan my mother gave me</vt:lpstr>
      <vt:lpstr>title</vt:lpstr>
      <vt:lpstr>PowerPoint Presentation</vt:lpstr>
      <vt:lpstr>Language in the first stanza</vt:lpstr>
      <vt:lpstr>Stanza 2</vt:lpstr>
      <vt:lpstr>Stanza 3</vt:lpstr>
      <vt:lpstr>PowerPoint Presentation</vt:lpstr>
      <vt:lpstr>PowerPoint Presentation</vt:lpstr>
      <vt:lpstr>Stanza 4</vt:lpstr>
      <vt:lpstr>Stanza 5</vt:lpstr>
      <vt:lpstr>Stanza 6</vt:lpstr>
      <vt:lpstr>Stanza 7</vt:lpstr>
      <vt:lpstr>The fan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Eavan Boland – The black lace fan my mother gave me</dc:title>
  <dc:creator>Ciara Deasy</dc:creator>
  <cp:lastModifiedBy>Ciara Deasy</cp:lastModifiedBy>
  <cp:revision>5</cp:revision>
  <dcterms:created xsi:type="dcterms:W3CDTF">2016-10-11T19:59:43Z</dcterms:created>
  <dcterms:modified xsi:type="dcterms:W3CDTF">2016-10-11T20:15:55Z</dcterms:modified>
</cp:coreProperties>
</file>