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269" r:id="rId6"/>
    <p:sldId id="270" r:id="rId7"/>
    <p:sldId id="257" r:id="rId8"/>
    <p:sldId id="258" r:id="rId9"/>
    <p:sldId id="259" r:id="rId10"/>
    <p:sldId id="260" r:id="rId11"/>
    <p:sldId id="261" r:id="rId12"/>
    <p:sldId id="262" r:id="rId13"/>
    <p:sldId id="263" r:id="rId14"/>
    <p:sldId id="264"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474F813E-ED41-4D74-A948-66D6063B6A76}" type="datetimeFigureOut">
              <a:rPr lang="en-IE" smtClean="0"/>
              <a:t>17/09/2013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5DF51EF-6D9D-40EE-B9FE-164F2F247601}" type="slidenum">
              <a:rPr lang="en-IE" smtClean="0"/>
              <a:t>‹#›</a:t>
            </a:fld>
            <a:endParaRPr lang="en-IE"/>
          </a:p>
        </p:txBody>
      </p:sp>
    </p:spTree>
    <p:extLst>
      <p:ext uri="{BB962C8B-B14F-4D97-AF65-F5344CB8AC3E}">
        <p14:creationId xmlns:p14="http://schemas.microsoft.com/office/powerpoint/2010/main" val="262480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474F813E-ED41-4D74-A948-66D6063B6A76}" type="datetimeFigureOut">
              <a:rPr lang="en-IE" smtClean="0"/>
              <a:t>17/09/2013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5DF51EF-6D9D-40EE-B9FE-164F2F247601}" type="slidenum">
              <a:rPr lang="en-IE" smtClean="0"/>
              <a:t>‹#›</a:t>
            </a:fld>
            <a:endParaRPr lang="en-IE"/>
          </a:p>
        </p:txBody>
      </p:sp>
    </p:spTree>
    <p:extLst>
      <p:ext uri="{BB962C8B-B14F-4D97-AF65-F5344CB8AC3E}">
        <p14:creationId xmlns:p14="http://schemas.microsoft.com/office/powerpoint/2010/main" val="1060872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474F813E-ED41-4D74-A948-66D6063B6A76}" type="datetimeFigureOut">
              <a:rPr lang="en-IE" smtClean="0"/>
              <a:t>17/09/2013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5DF51EF-6D9D-40EE-B9FE-164F2F247601}" type="slidenum">
              <a:rPr lang="en-IE" smtClean="0"/>
              <a:t>‹#›</a:t>
            </a:fld>
            <a:endParaRPr lang="en-IE"/>
          </a:p>
        </p:txBody>
      </p:sp>
    </p:spTree>
    <p:extLst>
      <p:ext uri="{BB962C8B-B14F-4D97-AF65-F5344CB8AC3E}">
        <p14:creationId xmlns:p14="http://schemas.microsoft.com/office/powerpoint/2010/main" val="1657905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474F813E-ED41-4D74-A948-66D6063B6A76}" type="datetimeFigureOut">
              <a:rPr lang="en-IE" smtClean="0"/>
              <a:t>17/09/2013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5DF51EF-6D9D-40EE-B9FE-164F2F247601}" type="slidenum">
              <a:rPr lang="en-IE" smtClean="0"/>
              <a:t>‹#›</a:t>
            </a:fld>
            <a:endParaRPr lang="en-IE"/>
          </a:p>
        </p:txBody>
      </p:sp>
    </p:spTree>
    <p:extLst>
      <p:ext uri="{BB962C8B-B14F-4D97-AF65-F5344CB8AC3E}">
        <p14:creationId xmlns:p14="http://schemas.microsoft.com/office/powerpoint/2010/main" val="3902899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4F813E-ED41-4D74-A948-66D6063B6A76}" type="datetimeFigureOut">
              <a:rPr lang="en-IE" smtClean="0"/>
              <a:t>17/09/2013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5DF51EF-6D9D-40EE-B9FE-164F2F247601}" type="slidenum">
              <a:rPr lang="en-IE" smtClean="0"/>
              <a:t>‹#›</a:t>
            </a:fld>
            <a:endParaRPr lang="en-IE"/>
          </a:p>
        </p:txBody>
      </p:sp>
    </p:spTree>
    <p:extLst>
      <p:ext uri="{BB962C8B-B14F-4D97-AF65-F5344CB8AC3E}">
        <p14:creationId xmlns:p14="http://schemas.microsoft.com/office/powerpoint/2010/main" val="3331958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474F813E-ED41-4D74-A948-66D6063B6A76}" type="datetimeFigureOut">
              <a:rPr lang="en-IE" smtClean="0"/>
              <a:t>17/09/2013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5DF51EF-6D9D-40EE-B9FE-164F2F247601}" type="slidenum">
              <a:rPr lang="en-IE" smtClean="0"/>
              <a:t>‹#›</a:t>
            </a:fld>
            <a:endParaRPr lang="en-IE"/>
          </a:p>
        </p:txBody>
      </p:sp>
    </p:spTree>
    <p:extLst>
      <p:ext uri="{BB962C8B-B14F-4D97-AF65-F5344CB8AC3E}">
        <p14:creationId xmlns:p14="http://schemas.microsoft.com/office/powerpoint/2010/main" val="1998286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474F813E-ED41-4D74-A948-66D6063B6A76}" type="datetimeFigureOut">
              <a:rPr lang="en-IE" smtClean="0"/>
              <a:t>17/09/2013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5DF51EF-6D9D-40EE-B9FE-164F2F247601}" type="slidenum">
              <a:rPr lang="en-IE" smtClean="0"/>
              <a:t>‹#›</a:t>
            </a:fld>
            <a:endParaRPr lang="en-IE"/>
          </a:p>
        </p:txBody>
      </p:sp>
    </p:spTree>
    <p:extLst>
      <p:ext uri="{BB962C8B-B14F-4D97-AF65-F5344CB8AC3E}">
        <p14:creationId xmlns:p14="http://schemas.microsoft.com/office/powerpoint/2010/main" val="2072579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474F813E-ED41-4D74-A948-66D6063B6A76}" type="datetimeFigureOut">
              <a:rPr lang="en-IE" smtClean="0"/>
              <a:t>17/09/2013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25DF51EF-6D9D-40EE-B9FE-164F2F247601}" type="slidenum">
              <a:rPr lang="en-IE" smtClean="0"/>
              <a:t>‹#›</a:t>
            </a:fld>
            <a:endParaRPr lang="en-IE"/>
          </a:p>
        </p:txBody>
      </p:sp>
    </p:spTree>
    <p:extLst>
      <p:ext uri="{BB962C8B-B14F-4D97-AF65-F5344CB8AC3E}">
        <p14:creationId xmlns:p14="http://schemas.microsoft.com/office/powerpoint/2010/main" val="1933992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F813E-ED41-4D74-A948-66D6063B6A76}" type="datetimeFigureOut">
              <a:rPr lang="en-IE" smtClean="0"/>
              <a:t>17/09/2013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25DF51EF-6D9D-40EE-B9FE-164F2F247601}" type="slidenum">
              <a:rPr lang="en-IE" smtClean="0"/>
              <a:t>‹#›</a:t>
            </a:fld>
            <a:endParaRPr lang="en-IE"/>
          </a:p>
        </p:txBody>
      </p:sp>
    </p:spTree>
    <p:extLst>
      <p:ext uri="{BB962C8B-B14F-4D97-AF65-F5344CB8AC3E}">
        <p14:creationId xmlns:p14="http://schemas.microsoft.com/office/powerpoint/2010/main" val="1398206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4F813E-ED41-4D74-A948-66D6063B6A76}" type="datetimeFigureOut">
              <a:rPr lang="en-IE" smtClean="0"/>
              <a:t>17/09/2013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5DF51EF-6D9D-40EE-B9FE-164F2F247601}" type="slidenum">
              <a:rPr lang="en-IE" smtClean="0"/>
              <a:t>‹#›</a:t>
            </a:fld>
            <a:endParaRPr lang="en-IE"/>
          </a:p>
        </p:txBody>
      </p:sp>
    </p:spTree>
    <p:extLst>
      <p:ext uri="{BB962C8B-B14F-4D97-AF65-F5344CB8AC3E}">
        <p14:creationId xmlns:p14="http://schemas.microsoft.com/office/powerpoint/2010/main" val="1422270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4F813E-ED41-4D74-A948-66D6063B6A76}" type="datetimeFigureOut">
              <a:rPr lang="en-IE" smtClean="0"/>
              <a:t>17/09/2013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5DF51EF-6D9D-40EE-B9FE-164F2F247601}" type="slidenum">
              <a:rPr lang="en-IE" smtClean="0"/>
              <a:t>‹#›</a:t>
            </a:fld>
            <a:endParaRPr lang="en-IE"/>
          </a:p>
        </p:txBody>
      </p:sp>
    </p:spTree>
    <p:extLst>
      <p:ext uri="{BB962C8B-B14F-4D97-AF65-F5344CB8AC3E}">
        <p14:creationId xmlns:p14="http://schemas.microsoft.com/office/powerpoint/2010/main" val="1808597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9000"/>
            <a:lum/>
          </a:blip>
          <a:srcRect/>
          <a:stretch>
            <a:fillRect l="-10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4F813E-ED41-4D74-A948-66D6063B6A76}" type="datetimeFigureOut">
              <a:rPr lang="en-IE" smtClean="0"/>
              <a:t>17/09/2013</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DF51EF-6D9D-40EE-B9FE-164F2F247601}" type="slidenum">
              <a:rPr lang="en-IE" smtClean="0"/>
              <a:t>‹#›</a:t>
            </a:fld>
            <a:endParaRPr lang="en-IE"/>
          </a:p>
        </p:txBody>
      </p:sp>
    </p:spTree>
    <p:extLst>
      <p:ext uri="{BB962C8B-B14F-4D97-AF65-F5344CB8AC3E}">
        <p14:creationId xmlns:p14="http://schemas.microsoft.com/office/powerpoint/2010/main" val="3583890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76672"/>
            <a:ext cx="7772400" cy="1470025"/>
          </a:xfrm>
        </p:spPr>
        <p:txBody>
          <a:bodyPr/>
          <a:lstStyle/>
          <a:p>
            <a:r>
              <a:rPr lang="en-IE" dirty="0" smtClean="0"/>
              <a:t>Easter 1916</a:t>
            </a:r>
            <a:endParaRPr lang="en-IE" dirty="0"/>
          </a:p>
        </p:txBody>
      </p:sp>
      <p:sp>
        <p:nvSpPr>
          <p:cNvPr id="3" name="Subtitle 2"/>
          <p:cNvSpPr>
            <a:spLocks noGrp="1"/>
          </p:cNvSpPr>
          <p:nvPr>
            <p:ph type="subTitle" idx="1"/>
          </p:nvPr>
        </p:nvSpPr>
        <p:spPr>
          <a:xfrm>
            <a:off x="1331640" y="1988840"/>
            <a:ext cx="6400800" cy="1752600"/>
          </a:xfrm>
        </p:spPr>
        <p:txBody>
          <a:bodyPr/>
          <a:lstStyle/>
          <a:p>
            <a:r>
              <a:rPr lang="en-IE" dirty="0" smtClean="0">
                <a:solidFill>
                  <a:srgbClr val="C00000"/>
                </a:solidFill>
              </a:rPr>
              <a:t>WB Yeats</a:t>
            </a:r>
            <a:endParaRPr lang="en-IE" dirty="0">
              <a:solidFill>
                <a:srgbClr val="C00000"/>
              </a:solidFill>
            </a:endParaRPr>
          </a:p>
        </p:txBody>
      </p:sp>
      <p:pic>
        <p:nvPicPr>
          <p:cNvPr id="4" name="Picture 5" descr="EasterRising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2537" y="3789040"/>
            <a:ext cx="3810000" cy="280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Easter19164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625" y="1629470"/>
            <a:ext cx="2335212" cy="140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p6to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32537" y="1556445"/>
            <a:ext cx="2314575" cy="177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4147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Stanza 2</a:t>
            </a:r>
            <a:endParaRPr lang="en-IE" dirty="0"/>
          </a:p>
        </p:txBody>
      </p:sp>
      <p:sp>
        <p:nvSpPr>
          <p:cNvPr id="3" name="Content Placeholder 2"/>
          <p:cNvSpPr>
            <a:spLocks noGrp="1"/>
          </p:cNvSpPr>
          <p:nvPr>
            <p:ph idx="1"/>
          </p:nvPr>
        </p:nvSpPr>
        <p:spPr/>
        <p:txBody>
          <a:bodyPr/>
          <a:lstStyle/>
          <a:p>
            <a:r>
              <a:rPr lang="en-IE" dirty="0" smtClean="0"/>
              <a:t>In this stanza Yeats describes some of the </a:t>
            </a:r>
            <a:r>
              <a:rPr lang="en-IE" dirty="0"/>
              <a:t>l</a:t>
            </a:r>
            <a:r>
              <a:rPr lang="en-IE" dirty="0" smtClean="0"/>
              <a:t>eaders of the Rising</a:t>
            </a:r>
          </a:p>
          <a:p>
            <a:r>
              <a:rPr lang="en-IE" dirty="0" smtClean="0"/>
              <a:t>Mentions </a:t>
            </a:r>
          </a:p>
          <a:p>
            <a:pPr lvl="1"/>
            <a:r>
              <a:rPr lang="en-IE" dirty="0" smtClean="0"/>
              <a:t>Countess </a:t>
            </a:r>
            <a:r>
              <a:rPr lang="en-IE" dirty="0" err="1" smtClean="0"/>
              <a:t>Markievicz</a:t>
            </a:r>
            <a:endParaRPr lang="en-IE" dirty="0" smtClean="0"/>
          </a:p>
          <a:p>
            <a:pPr lvl="1"/>
            <a:r>
              <a:rPr lang="en-IE" dirty="0" smtClean="0"/>
              <a:t>Patrick </a:t>
            </a:r>
            <a:r>
              <a:rPr lang="en-IE" dirty="0" err="1" smtClean="0"/>
              <a:t>Pearse</a:t>
            </a:r>
            <a:endParaRPr lang="en-IE" dirty="0" smtClean="0"/>
          </a:p>
          <a:p>
            <a:pPr lvl="1"/>
            <a:r>
              <a:rPr lang="en-IE" dirty="0" smtClean="0"/>
              <a:t>Thomas </a:t>
            </a:r>
            <a:r>
              <a:rPr lang="en-IE" dirty="0" err="1" smtClean="0"/>
              <a:t>MacDonagh</a:t>
            </a:r>
            <a:endParaRPr lang="en-IE" dirty="0" smtClean="0"/>
          </a:p>
          <a:p>
            <a:pPr lvl="1"/>
            <a:r>
              <a:rPr lang="en-IE" dirty="0" smtClean="0"/>
              <a:t>John MacBride</a:t>
            </a:r>
          </a:p>
          <a:p>
            <a:pPr lvl="1"/>
            <a:endParaRPr lang="en-IE" dirty="0"/>
          </a:p>
        </p:txBody>
      </p:sp>
    </p:spTree>
    <p:extLst>
      <p:ext uri="{BB962C8B-B14F-4D97-AF65-F5344CB8AC3E}">
        <p14:creationId xmlns:p14="http://schemas.microsoft.com/office/powerpoint/2010/main" val="1378237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Stanza 3</a:t>
            </a:r>
            <a:endParaRPr lang="en-IE" dirty="0"/>
          </a:p>
        </p:txBody>
      </p:sp>
      <p:sp>
        <p:nvSpPr>
          <p:cNvPr id="3" name="Content Placeholder 2"/>
          <p:cNvSpPr>
            <a:spLocks noGrp="1"/>
          </p:cNvSpPr>
          <p:nvPr>
            <p:ph idx="1"/>
          </p:nvPr>
        </p:nvSpPr>
        <p:spPr/>
        <p:txBody>
          <a:bodyPr/>
          <a:lstStyle/>
          <a:p>
            <a:r>
              <a:rPr lang="en-IE" dirty="0" smtClean="0"/>
              <a:t>Dominated by the image of a stone in a stream</a:t>
            </a:r>
          </a:p>
          <a:p>
            <a:r>
              <a:rPr lang="en-IE" dirty="0" smtClean="0"/>
              <a:t>Yeats uses the image of a stone to suggest the impact of the Rising on Irish life and History</a:t>
            </a:r>
          </a:p>
          <a:p>
            <a:r>
              <a:rPr lang="en-IE" dirty="0" smtClean="0"/>
              <a:t>Stone hearts suggests the men of 1916 were blindly devoted to a dream</a:t>
            </a:r>
          </a:p>
        </p:txBody>
      </p:sp>
    </p:spTree>
    <p:extLst>
      <p:ext uri="{BB962C8B-B14F-4D97-AF65-F5344CB8AC3E}">
        <p14:creationId xmlns:p14="http://schemas.microsoft.com/office/powerpoint/2010/main" val="2189245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The image of the stone in the stream suggests that the Rising is a </a:t>
            </a:r>
            <a:r>
              <a:rPr lang="en-IE" dirty="0" smtClean="0"/>
              <a:t>permanent presence or unchangeable reality in the stream of </a:t>
            </a:r>
            <a:r>
              <a:rPr lang="en-IE" dirty="0" smtClean="0"/>
              <a:t>life</a:t>
            </a:r>
          </a:p>
          <a:p>
            <a:endParaRPr lang="en-IE" dirty="0"/>
          </a:p>
          <a:p>
            <a:pPr marL="0" indent="0">
              <a:buNone/>
            </a:pPr>
            <a:endParaRPr lang="en-IE" dirty="0"/>
          </a:p>
        </p:txBody>
      </p:sp>
    </p:spTree>
    <p:extLst>
      <p:ext uri="{BB962C8B-B14F-4D97-AF65-F5344CB8AC3E}">
        <p14:creationId xmlns:p14="http://schemas.microsoft.com/office/powerpoint/2010/main" val="929042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The closing line in stanza three underlines the idea that, through their deaths and subsequent transformation  into heroes, the men of 1916 have transcended time.</a:t>
            </a:r>
            <a:endParaRPr lang="en-IE" dirty="0"/>
          </a:p>
        </p:txBody>
      </p:sp>
    </p:spTree>
    <p:extLst>
      <p:ext uri="{BB962C8B-B14F-4D97-AF65-F5344CB8AC3E}">
        <p14:creationId xmlns:p14="http://schemas.microsoft.com/office/powerpoint/2010/main" val="3611502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The images of hearts of stone continue into the final stanza</a:t>
            </a:r>
          </a:p>
          <a:p>
            <a:r>
              <a:rPr lang="en-IE" dirty="0" smtClean="0"/>
              <a:t>The comparison of the men of 1916 to impulsive children is perhaps the only unsatisfactory aspect of this poem because it seems to suggest that the rebels were somehow not responsible for their own actions</a:t>
            </a:r>
            <a:endParaRPr lang="en-IE" dirty="0"/>
          </a:p>
        </p:txBody>
      </p:sp>
    </p:spTree>
    <p:extLst>
      <p:ext uri="{BB962C8B-B14F-4D97-AF65-F5344CB8AC3E}">
        <p14:creationId xmlns:p14="http://schemas.microsoft.com/office/powerpoint/2010/main" val="1895835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lnSpcReduction="10000"/>
          </a:bodyPr>
          <a:lstStyle/>
          <a:p>
            <a:r>
              <a:rPr lang="en-IE" dirty="0" smtClean="0"/>
              <a:t>The poem concludes with the memorable, paradoxical image of the Rising as a “terrible beauty”.</a:t>
            </a:r>
          </a:p>
          <a:p>
            <a:r>
              <a:rPr lang="en-IE" dirty="0" smtClean="0"/>
              <a:t>Yeats is acutely aware of the problematic aspects of the Rising.</a:t>
            </a:r>
          </a:p>
          <a:p>
            <a:endParaRPr lang="en-IE" dirty="0"/>
          </a:p>
          <a:p>
            <a:r>
              <a:rPr lang="en-IE" dirty="0" smtClean="0"/>
              <a:t>This poem is particularly memorable for Yeats’ use of powerful imagery and symbolism and simple, direct expression.</a:t>
            </a:r>
            <a:endParaRPr lang="en-IE" dirty="0"/>
          </a:p>
        </p:txBody>
      </p:sp>
    </p:spTree>
    <p:extLst>
      <p:ext uri="{BB962C8B-B14F-4D97-AF65-F5344CB8AC3E}">
        <p14:creationId xmlns:p14="http://schemas.microsoft.com/office/powerpoint/2010/main" val="2148828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GB">
                <a:solidFill>
                  <a:srgbClr val="800000"/>
                </a:solidFill>
              </a:rPr>
              <a:t>Background</a:t>
            </a:r>
          </a:p>
        </p:txBody>
      </p:sp>
      <p:sp>
        <p:nvSpPr>
          <p:cNvPr id="3075" name="Rectangle 3"/>
          <p:cNvSpPr>
            <a:spLocks noGrp="1" noChangeArrowheads="1"/>
          </p:cNvSpPr>
          <p:nvPr>
            <p:ph type="body" idx="1"/>
          </p:nvPr>
        </p:nvSpPr>
        <p:spPr/>
        <p:txBody>
          <a:bodyPr/>
          <a:lstStyle/>
          <a:p>
            <a:pPr eaLnBrk="1" hangingPunct="1">
              <a:lnSpc>
                <a:spcPct val="90000"/>
              </a:lnSpc>
              <a:defRPr/>
            </a:pPr>
            <a:r>
              <a:rPr lang="en-GB" altLang="en-US" sz="2400" smtClean="0">
                <a:solidFill>
                  <a:srgbClr val="FF3300"/>
                </a:solidFill>
                <a:ea typeface="ＭＳ Ｐゴシック" pitchFamily="34" charset="-128"/>
              </a:rPr>
              <a:t>Composed between May and September 1916</a:t>
            </a:r>
          </a:p>
          <a:p>
            <a:pPr eaLnBrk="1" hangingPunct="1">
              <a:lnSpc>
                <a:spcPct val="90000"/>
              </a:lnSpc>
              <a:defRPr/>
            </a:pPr>
            <a:r>
              <a:rPr lang="en-GB" altLang="en-US" sz="2400" smtClean="0">
                <a:solidFill>
                  <a:srgbClr val="800000"/>
                </a:solidFill>
                <a:ea typeface="ＭＳ Ｐゴシック" pitchFamily="34" charset="-128"/>
              </a:rPr>
              <a:t>The poem was not actually published until 1920</a:t>
            </a:r>
          </a:p>
          <a:p>
            <a:pPr eaLnBrk="1" hangingPunct="1">
              <a:lnSpc>
                <a:spcPct val="90000"/>
              </a:lnSpc>
              <a:defRPr/>
            </a:pPr>
            <a:r>
              <a:rPr lang="en-GB" altLang="en-US" sz="2400" smtClean="0">
                <a:solidFill>
                  <a:srgbClr val="FF3300"/>
                </a:solidFill>
                <a:ea typeface="ＭＳ Ｐゴシック" pitchFamily="34" charset="-128"/>
              </a:rPr>
              <a:t>The poem commemorates the Easter Rising of 24</a:t>
            </a:r>
            <a:r>
              <a:rPr lang="en-GB" altLang="en-US" sz="2400" baseline="30000" smtClean="0">
                <a:solidFill>
                  <a:srgbClr val="FF3300"/>
                </a:solidFill>
                <a:ea typeface="ＭＳ Ｐゴシック" pitchFamily="34" charset="-128"/>
              </a:rPr>
              <a:t>th</a:t>
            </a:r>
            <a:r>
              <a:rPr lang="en-GB" altLang="en-US" sz="2400" smtClean="0">
                <a:solidFill>
                  <a:srgbClr val="FF3300"/>
                </a:solidFill>
                <a:ea typeface="ＭＳ Ｐゴシック" pitchFamily="34" charset="-128"/>
              </a:rPr>
              <a:t> April 1916</a:t>
            </a:r>
          </a:p>
          <a:p>
            <a:pPr eaLnBrk="1" hangingPunct="1">
              <a:lnSpc>
                <a:spcPct val="90000"/>
              </a:lnSpc>
              <a:defRPr/>
            </a:pPr>
            <a:r>
              <a:rPr lang="en-GB" altLang="en-US" sz="2400" smtClean="0">
                <a:solidFill>
                  <a:srgbClr val="800000"/>
                </a:solidFill>
                <a:ea typeface="ＭＳ Ｐゴシック" pitchFamily="34" charset="-128"/>
              </a:rPr>
              <a:t>Yeats himself said that a main theme of the poem is </a:t>
            </a:r>
            <a:r>
              <a:rPr lang="ja-JP" altLang="en-GB" sz="2400" smtClean="0">
                <a:solidFill>
                  <a:srgbClr val="800000"/>
                </a:solidFill>
                <a:ea typeface="ＭＳ Ｐゴシック" pitchFamily="34" charset="-128"/>
              </a:rPr>
              <a:t>“</a:t>
            </a:r>
            <a:r>
              <a:rPr lang="en-GB" altLang="ja-JP" sz="2400" smtClean="0">
                <a:solidFill>
                  <a:srgbClr val="800000"/>
                </a:solidFill>
                <a:ea typeface="ＭＳ Ｐゴシック" pitchFamily="34" charset="-128"/>
              </a:rPr>
              <a:t>terrible beauty</a:t>
            </a:r>
            <a:r>
              <a:rPr lang="ja-JP" altLang="en-GB" sz="2400" smtClean="0">
                <a:solidFill>
                  <a:srgbClr val="800000"/>
                </a:solidFill>
                <a:ea typeface="ＭＳ Ｐゴシック" pitchFamily="34" charset="-128"/>
              </a:rPr>
              <a:t>”</a:t>
            </a:r>
            <a:r>
              <a:rPr lang="en-GB" altLang="ja-JP" sz="2400" smtClean="0">
                <a:solidFill>
                  <a:srgbClr val="800000"/>
                </a:solidFill>
                <a:ea typeface="ＭＳ Ｐゴシック" pitchFamily="34" charset="-128"/>
              </a:rPr>
              <a:t> and said of the events of the poem: </a:t>
            </a:r>
          </a:p>
          <a:p>
            <a:pPr eaLnBrk="1" hangingPunct="1">
              <a:lnSpc>
                <a:spcPct val="90000"/>
              </a:lnSpc>
              <a:defRPr/>
            </a:pPr>
            <a:r>
              <a:rPr lang="ja-JP" altLang="en-GB" sz="2400" i="1" smtClean="0">
                <a:solidFill>
                  <a:srgbClr val="FF3300"/>
                </a:solidFill>
                <a:ea typeface="ＭＳ Ｐゴシック" pitchFamily="34" charset="-128"/>
              </a:rPr>
              <a:t>“</a:t>
            </a:r>
            <a:r>
              <a:rPr lang="en-GB" altLang="ja-JP" sz="2400" i="1" smtClean="0">
                <a:solidFill>
                  <a:srgbClr val="FF3300"/>
                </a:solidFill>
                <a:ea typeface="ＭＳ Ｐゴシック" pitchFamily="34" charset="-128"/>
              </a:rPr>
              <a:t>I had no idea that any public event could so move me – and I am very despondent about the future.  At the moment I feel all the work of years has been overturned, all the bringing together of classes, all the freeing of Irish literature and criticism from politics.</a:t>
            </a:r>
            <a:r>
              <a:rPr lang="ja-JP" altLang="en-GB" sz="2400" i="1" smtClean="0">
                <a:solidFill>
                  <a:srgbClr val="FF3300"/>
                </a:solidFill>
                <a:ea typeface="ＭＳ Ｐゴシック" pitchFamily="34" charset="-128"/>
              </a:rPr>
              <a:t>”</a:t>
            </a:r>
            <a:endParaRPr lang="en-GB" altLang="en-US" sz="2400" i="1" smtClean="0">
              <a:solidFill>
                <a:srgbClr val="FF3300"/>
              </a:solidFill>
              <a:ea typeface="ＭＳ Ｐゴシック" pitchFamily="34" charset="-128"/>
            </a:endParaRPr>
          </a:p>
        </p:txBody>
      </p:sp>
    </p:spTree>
    <p:extLst>
      <p:ext uri="{BB962C8B-B14F-4D97-AF65-F5344CB8AC3E}">
        <p14:creationId xmlns:p14="http://schemas.microsoft.com/office/powerpoint/2010/main" val="34817140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linds(horizontal)">
                                      <p:cBhvr>
                                        <p:cTn id="7" dur="500"/>
                                        <p:tgtEl>
                                          <p:spTgt spid="3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blinds(horizontal)">
                                      <p:cBhvr>
                                        <p:cTn id="12" dur="500"/>
                                        <p:tgtEl>
                                          <p:spTgt spid="30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blinds(horizontal)">
                                      <p:cBhvr>
                                        <p:cTn id="17" dur="500"/>
                                        <p:tgtEl>
                                          <p:spTgt spid="30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blinds(horizontal)">
                                      <p:cBhvr>
                                        <p:cTn id="22" dur="500"/>
                                        <p:tgtEl>
                                          <p:spTgt spid="30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blinds(horizontal)">
                                      <p:cBhvr>
                                        <p:cTn id="27"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GB">
                <a:solidFill>
                  <a:srgbClr val="800000"/>
                </a:solidFill>
              </a:rPr>
              <a:t>The Easter Rising</a:t>
            </a:r>
          </a:p>
        </p:txBody>
      </p:sp>
      <p:sp>
        <p:nvSpPr>
          <p:cNvPr id="4099" name="Rectangle 3"/>
          <p:cNvSpPr>
            <a:spLocks noGrp="1" noChangeArrowheads="1"/>
          </p:cNvSpPr>
          <p:nvPr>
            <p:ph type="body" idx="1"/>
          </p:nvPr>
        </p:nvSpPr>
        <p:spPr/>
        <p:txBody>
          <a:bodyPr/>
          <a:lstStyle/>
          <a:p>
            <a:pPr eaLnBrk="1" hangingPunct="1">
              <a:defRPr/>
            </a:pPr>
            <a:r>
              <a:rPr lang="en-GB">
                <a:solidFill>
                  <a:srgbClr val="FF3300"/>
                </a:solidFill>
              </a:rPr>
              <a:t>The Easter Rising took place on April 24</a:t>
            </a:r>
            <a:r>
              <a:rPr lang="en-GB" baseline="30000">
                <a:solidFill>
                  <a:srgbClr val="FF3300"/>
                </a:solidFill>
              </a:rPr>
              <a:t>th</a:t>
            </a:r>
            <a:r>
              <a:rPr lang="en-GB">
                <a:solidFill>
                  <a:srgbClr val="FF3300"/>
                </a:solidFill>
              </a:rPr>
              <a:t> 1916 in Dublin.</a:t>
            </a:r>
          </a:p>
          <a:p>
            <a:pPr eaLnBrk="1" hangingPunct="1">
              <a:defRPr/>
            </a:pPr>
            <a:endParaRPr lang="en-GB"/>
          </a:p>
        </p:txBody>
      </p:sp>
      <p:pic>
        <p:nvPicPr>
          <p:cNvPr id="6149" name="Picture 5" descr="g3cs4s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238" y="3068638"/>
            <a:ext cx="333375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87220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149"/>
                                        </p:tgtEl>
                                        <p:attrNameLst>
                                          <p:attrName>style.visibility</p:attrName>
                                        </p:attrNameLst>
                                      </p:cBhvr>
                                      <p:to>
                                        <p:strVal val="visible"/>
                                      </p:to>
                                    </p:set>
                                    <p:animEffect transition="in" filter="dissolve">
                                      <p:cBhvr>
                                        <p:cTn id="7" dur="500"/>
                                        <p:tgtEl>
                                          <p:spTgt spid="6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4294967295"/>
          </p:nvPr>
        </p:nvSpPr>
        <p:spPr>
          <a:xfrm>
            <a:off x="250825" y="188913"/>
            <a:ext cx="8229600" cy="4525962"/>
          </a:xfrm>
        </p:spPr>
        <p:txBody>
          <a:bodyPr/>
          <a:lstStyle/>
          <a:p>
            <a:pPr eaLnBrk="1" hangingPunct="1">
              <a:defRPr/>
            </a:pPr>
            <a:r>
              <a:rPr lang="en-GB">
                <a:solidFill>
                  <a:srgbClr val="800000"/>
                </a:solidFill>
              </a:rPr>
              <a:t>About 1,600 members of the Irish Republican Brotherhood under the leadership of Patrick Pearse rose against British rule of Ireland.</a:t>
            </a:r>
          </a:p>
          <a:p>
            <a:pPr eaLnBrk="1" hangingPunct="1">
              <a:defRPr/>
            </a:pPr>
            <a:endParaRPr lang="en-GB">
              <a:solidFill>
                <a:srgbClr val="800000"/>
              </a:solidFill>
            </a:endParaRPr>
          </a:p>
          <a:p>
            <a:pPr eaLnBrk="1" hangingPunct="1">
              <a:defRPr/>
            </a:pPr>
            <a:endParaRPr lang="en-GB">
              <a:solidFill>
                <a:srgbClr val="800000"/>
              </a:solidFill>
            </a:endParaRPr>
          </a:p>
          <a:p>
            <a:pPr eaLnBrk="1" hangingPunct="1">
              <a:defRPr/>
            </a:pPr>
            <a:endParaRPr lang="en-GB"/>
          </a:p>
        </p:txBody>
      </p:sp>
      <p:pic>
        <p:nvPicPr>
          <p:cNvPr id="7172" name="Picture 4" descr="patrick+pear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238" y="2349500"/>
            <a:ext cx="3952875"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84535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box(in)">
                                      <p:cBhvr>
                                        <p:cTn id="7" dur="5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4294967295"/>
          </p:nvPr>
        </p:nvSpPr>
        <p:spPr>
          <a:xfrm>
            <a:off x="179388" y="188913"/>
            <a:ext cx="8229600" cy="4525962"/>
          </a:xfrm>
        </p:spPr>
        <p:txBody>
          <a:bodyPr/>
          <a:lstStyle/>
          <a:p>
            <a:pPr eaLnBrk="1" hangingPunct="1">
              <a:defRPr/>
            </a:pPr>
            <a:r>
              <a:rPr lang="en-GB" altLang="en-US" smtClean="0">
                <a:solidFill>
                  <a:srgbClr val="FF3300"/>
                </a:solidFill>
                <a:ea typeface="ＭＳ Ｐゴシック" pitchFamily="34" charset="-128"/>
              </a:rPr>
              <a:t>They issued a Proclamation setting up </a:t>
            </a:r>
            <a:r>
              <a:rPr lang="ja-JP" altLang="en-GB" smtClean="0">
                <a:solidFill>
                  <a:srgbClr val="FF3300"/>
                </a:solidFill>
                <a:ea typeface="ＭＳ Ｐゴシック" pitchFamily="34" charset="-128"/>
              </a:rPr>
              <a:t>‘</a:t>
            </a:r>
            <a:r>
              <a:rPr lang="en-GB" altLang="ja-JP" smtClean="0">
                <a:solidFill>
                  <a:srgbClr val="FF3300"/>
                </a:solidFill>
                <a:ea typeface="ＭＳ Ｐゴシック" pitchFamily="34" charset="-128"/>
              </a:rPr>
              <a:t>the Provisional Government of the Irish Republic</a:t>
            </a:r>
            <a:r>
              <a:rPr lang="ja-JP" altLang="en-GB" smtClean="0">
                <a:solidFill>
                  <a:srgbClr val="FF3300"/>
                </a:solidFill>
                <a:ea typeface="ＭＳ Ｐゴシック" pitchFamily="34" charset="-128"/>
              </a:rPr>
              <a:t>’</a:t>
            </a:r>
            <a:r>
              <a:rPr lang="en-GB" altLang="ja-JP" smtClean="0">
                <a:solidFill>
                  <a:srgbClr val="FF3300"/>
                </a:solidFill>
                <a:ea typeface="ＭＳ Ｐゴシック" pitchFamily="34" charset="-128"/>
              </a:rPr>
              <a:t> and took over several major buildings in Dublin, especially the GPO.</a:t>
            </a:r>
          </a:p>
          <a:p>
            <a:pPr eaLnBrk="1" hangingPunct="1">
              <a:defRPr/>
            </a:pPr>
            <a:endParaRPr lang="en-GB" altLang="en-US" smtClean="0">
              <a:ea typeface="ＭＳ Ｐゴシック" pitchFamily="34" charset="-128"/>
            </a:endParaRPr>
          </a:p>
        </p:txBody>
      </p:sp>
      <p:pic>
        <p:nvPicPr>
          <p:cNvPr id="8197" name="Picture 5" descr="p6to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2349500"/>
            <a:ext cx="5554662" cy="426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42823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checkerboard(across)">
                                      <p:cBhvr>
                                        <p:cTn id="7" dur="500"/>
                                        <p:tgtEl>
                                          <p:spTgt spid="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250825" y="260350"/>
            <a:ext cx="8229600" cy="4525963"/>
          </a:xfrm>
        </p:spPr>
        <p:txBody>
          <a:bodyPr/>
          <a:lstStyle/>
          <a:p>
            <a:pPr eaLnBrk="1" hangingPunct="1">
              <a:defRPr/>
            </a:pPr>
            <a:r>
              <a:rPr lang="en-GB" dirty="0">
                <a:solidFill>
                  <a:srgbClr val="800000"/>
                </a:solidFill>
              </a:rPr>
              <a:t>After fierce fighting, they were defeated by the British Army.</a:t>
            </a:r>
          </a:p>
          <a:p>
            <a:pPr eaLnBrk="1" hangingPunct="1">
              <a:defRPr/>
            </a:pPr>
            <a:r>
              <a:rPr lang="en-GB" dirty="0">
                <a:solidFill>
                  <a:srgbClr val="FF3300"/>
                </a:solidFill>
              </a:rPr>
              <a:t>Fifteen of those who took part in the Rising were executed in May 1916</a:t>
            </a:r>
          </a:p>
          <a:p>
            <a:pPr eaLnBrk="1" hangingPunct="1">
              <a:defRPr/>
            </a:pPr>
            <a:endParaRPr lang="en-GB" dirty="0"/>
          </a:p>
        </p:txBody>
      </p:sp>
      <p:pic>
        <p:nvPicPr>
          <p:cNvPr id="9221" name="Picture 5" descr="p6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2420938"/>
            <a:ext cx="4991100" cy="416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515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9221"/>
                                        </p:tgtEl>
                                        <p:attrNameLst>
                                          <p:attrName>style.visibility</p:attrName>
                                        </p:attrNameLst>
                                      </p:cBhvr>
                                      <p:to>
                                        <p:strVal val="visible"/>
                                      </p:to>
                                    </p:set>
                                    <p:animEffect transition="in" filter="wipe(down)">
                                      <p:cBhvr>
                                        <p:cTn id="7" dur="500"/>
                                        <p:tgtEl>
                                          <p:spTgt spid="9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This is another political poem</a:t>
            </a:r>
          </a:p>
          <a:p>
            <a:r>
              <a:rPr lang="en-IE" dirty="0" smtClean="0"/>
              <a:t>In it he revises the views expressed in </a:t>
            </a:r>
            <a:r>
              <a:rPr lang="en-IE" i="1" dirty="0" smtClean="0"/>
              <a:t>September 1913</a:t>
            </a:r>
            <a:endParaRPr lang="en-IE" dirty="0" smtClean="0"/>
          </a:p>
          <a:p>
            <a:r>
              <a:rPr lang="en-IE" dirty="0" smtClean="0"/>
              <a:t>In this poem, Yeats implicitly acknowledges that he misjudged the middle classes.</a:t>
            </a:r>
          </a:p>
          <a:p>
            <a:r>
              <a:rPr lang="en-IE" dirty="0" smtClean="0"/>
              <a:t>The Easter Rising proved that the spirit of self-sacrificing patriotism was in fact very much alive in Ireland</a:t>
            </a:r>
            <a:endParaRPr lang="en-IE" dirty="0"/>
          </a:p>
        </p:txBody>
      </p:sp>
    </p:spTree>
    <p:extLst>
      <p:ext uri="{BB962C8B-B14F-4D97-AF65-F5344CB8AC3E}">
        <p14:creationId xmlns:p14="http://schemas.microsoft.com/office/powerpoint/2010/main" val="1125447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Stanza 1</a:t>
            </a:r>
            <a:endParaRPr lang="en-IE" dirty="0"/>
          </a:p>
        </p:txBody>
      </p:sp>
      <p:sp>
        <p:nvSpPr>
          <p:cNvPr id="3" name="Content Placeholder 2"/>
          <p:cNvSpPr>
            <a:spLocks noGrp="1"/>
          </p:cNvSpPr>
          <p:nvPr>
            <p:ph idx="1"/>
          </p:nvPr>
        </p:nvSpPr>
        <p:spPr>
          <a:xfrm>
            <a:off x="457200" y="1600200"/>
            <a:ext cx="8579296" cy="5429200"/>
          </a:xfrm>
        </p:spPr>
        <p:txBody>
          <a:bodyPr/>
          <a:lstStyle/>
          <a:p>
            <a:r>
              <a:rPr lang="en-IE" dirty="0" smtClean="0"/>
              <a:t>Yeats passes some of the men  who would later fight in the 1916 rising</a:t>
            </a:r>
          </a:p>
          <a:p>
            <a:r>
              <a:rPr lang="en-IE" dirty="0" smtClean="0"/>
              <a:t>Talks about the unremarkable men – leading routine lives</a:t>
            </a:r>
          </a:p>
          <a:p>
            <a:r>
              <a:rPr lang="en-IE" dirty="0" smtClean="0"/>
              <a:t>He believed that he lived in a world of fools</a:t>
            </a:r>
          </a:p>
          <a:p>
            <a:r>
              <a:rPr lang="en-IE" dirty="0" smtClean="0"/>
              <a:t>The first stanza ends with a powerful and paradoxical image which encapsulates the complexity of the Easter Rising and the poet’s conflicting emotions</a:t>
            </a:r>
          </a:p>
        </p:txBody>
      </p:sp>
    </p:spTree>
    <p:extLst>
      <p:ext uri="{BB962C8B-B14F-4D97-AF65-F5344CB8AC3E}">
        <p14:creationId xmlns:p14="http://schemas.microsoft.com/office/powerpoint/2010/main" val="4171350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lstStyle/>
          <a:p>
            <a:r>
              <a:rPr lang="en-IE" dirty="0" smtClean="0"/>
              <a:t>The paradoxical notion of a “terrible beauty” suggests Yeats was very much in between two minds about the Rising.</a:t>
            </a:r>
            <a:endParaRPr lang="en-IE" dirty="0"/>
          </a:p>
        </p:txBody>
      </p:sp>
    </p:spTree>
    <p:extLst>
      <p:ext uri="{BB962C8B-B14F-4D97-AF65-F5344CB8AC3E}">
        <p14:creationId xmlns:p14="http://schemas.microsoft.com/office/powerpoint/2010/main" val="4184606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541</Words>
  <Application>Microsoft Office PowerPoint</Application>
  <PresentationFormat>On-screen Show (4:3)</PresentationFormat>
  <Paragraphs>44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Easter 1916</vt:lpstr>
      <vt:lpstr>Background</vt:lpstr>
      <vt:lpstr>The Easter Rising</vt:lpstr>
      <vt:lpstr>PowerPoint Presentation</vt:lpstr>
      <vt:lpstr>PowerPoint Presentation</vt:lpstr>
      <vt:lpstr>PowerPoint Presentation</vt:lpstr>
      <vt:lpstr>PowerPoint Presentation</vt:lpstr>
      <vt:lpstr>Stanza 1</vt:lpstr>
      <vt:lpstr>PowerPoint Presentation</vt:lpstr>
      <vt:lpstr>Stanza 2</vt:lpstr>
      <vt:lpstr>Stanza 3</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Easter 1916</dc:title>
  <dc:creator>Ciara</dc:creator>
  <cp:lastModifiedBy>Ciara</cp:lastModifiedBy>
  <cp:revision>18</cp:revision>
  <dcterms:created xsi:type="dcterms:W3CDTF">2013-09-10T19:27:23Z</dcterms:created>
  <dcterms:modified xsi:type="dcterms:W3CDTF">2013-09-17T10:48:22Z</dcterms:modified>
</cp:coreProperties>
</file>