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19"/>
  </p:handoutMasterIdLst>
  <p:sldIdLst>
    <p:sldId id="256" r:id="rId2"/>
    <p:sldId id="266" r:id="rId3"/>
    <p:sldId id="257" r:id="rId4"/>
    <p:sldId id="267" r:id="rId5"/>
    <p:sldId id="268" r:id="rId6"/>
    <p:sldId id="280" r:id="rId7"/>
    <p:sldId id="269" r:id="rId8"/>
    <p:sldId id="270" r:id="rId9"/>
    <p:sldId id="271" r:id="rId10"/>
    <p:sldId id="272" r:id="rId11"/>
    <p:sldId id="273" r:id="rId12"/>
    <p:sldId id="274" r:id="rId13"/>
    <p:sldId id="275" r:id="rId14"/>
    <p:sldId id="277" r:id="rId15"/>
    <p:sldId id="276" r:id="rId16"/>
    <p:sldId id="278" r:id="rId17"/>
    <p:sldId id="258" r:id="rId18"/>
  </p:sldIdLst>
  <p:sldSz cx="9144000" cy="6858000" type="screen4x3"/>
  <p:notesSz cx="6858000" cy="9144000"/>
  <p:embeddedFontLst>
    <p:embeddedFont>
      <p:font typeface="Twinkl Light" charset="0"/>
      <p:regular r:id="rId20"/>
    </p:embeddedFont>
    <p:embeddedFont>
      <p:font typeface="Calibri" panose="020F0502020204030204" pitchFamily="34"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59" userDrawn="1">
          <p15:clr>
            <a:srgbClr val="A4A3A4"/>
          </p15:clr>
        </p15:guide>
        <p15:guide id="2" pos="2880" userDrawn="1">
          <p15:clr>
            <a:srgbClr val="A4A3A4"/>
          </p15:clr>
        </p15:guide>
        <p15:guide id="3" pos="5488" userDrawn="1">
          <p15:clr>
            <a:srgbClr val="A4A3A4"/>
          </p15:clr>
        </p15:guide>
        <p15:guide id="4" pos="272" userDrawn="1">
          <p15:clr>
            <a:srgbClr val="A4A3A4"/>
          </p15:clr>
        </p15:guide>
        <p15:guide id="5" orient="horz" pos="2137" userDrawn="1">
          <p15:clr>
            <a:srgbClr val="A4A3A4"/>
          </p15:clr>
        </p15:guide>
        <p15:guide id="6" orient="horz" pos="4042" userDrawn="1">
          <p15:clr>
            <a:srgbClr val="A4A3A4"/>
          </p15:clr>
        </p15:guide>
        <p15:guide id="7" userDrawn="1">
          <p15:clr>
            <a:srgbClr val="A4A3A4"/>
          </p15:clr>
        </p15:guide>
        <p15:guide id="8" pos="5760" userDrawn="1">
          <p15:clr>
            <a:srgbClr val="A4A3A4"/>
          </p15:clr>
        </p15:guide>
        <p15:guide id="9" orient="horz" userDrawn="1">
          <p15:clr>
            <a:srgbClr val="A4A3A4"/>
          </p15:clr>
        </p15:guide>
        <p15:guide id="10" orient="horz" pos="4320" userDrawn="1">
          <p15:clr>
            <a:srgbClr val="A4A3A4"/>
          </p15:clr>
        </p15:guide>
        <p15:guide id="12" orient="horz" pos="686" userDrawn="1">
          <p15:clr>
            <a:srgbClr val="A4A3A4"/>
          </p15:clr>
        </p15:guide>
        <p15:guide id="13" orient="horz" pos="86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292A"/>
    <a:srgbClr val="92D050"/>
    <a:srgbClr val="D99694"/>
    <a:srgbClr val="B3A2C7"/>
    <a:srgbClr val="7F7F7F"/>
    <a:srgbClr val="FFC000"/>
    <a:srgbClr val="00B0F0"/>
    <a:srgbClr val="357F71"/>
    <a:srgbClr val="456F67"/>
    <a:srgbClr val="DC93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9" autoAdjust="0"/>
    <p:restoredTop sz="94660"/>
  </p:normalViewPr>
  <p:slideViewPr>
    <p:cSldViewPr snapToGrid="0" showGuides="1">
      <p:cViewPr varScale="1">
        <p:scale>
          <a:sx n="105" d="100"/>
          <a:sy n="105" d="100"/>
        </p:scale>
        <p:origin x="1224" y="114"/>
      </p:cViewPr>
      <p:guideLst>
        <p:guide orient="horz" pos="459"/>
        <p:guide pos="2880"/>
        <p:guide pos="5488"/>
        <p:guide pos="272"/>
        <p:guide orient="horz" pos="2137"/>
        <p:guide orient="horz" pos="4042"/>
        <p:guide/>
        <p:guide pos="5760"/>
        <p:guide orient="horz"/>
        <p:guide orient="horz" pos="4320"/>
        <p:guide orient="horz" pos="686"/>
        <p:guide orient="horz" pos="867"/>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0" d="100"/>
          <a:sy n="90" d="100"/>
        </p:scale>
        <p:origin x="369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3E23B0-7AFB-419F-88ED-9863E094EC0D}" type="datetimeFigureOut">
              <a:rPr lang="en-GB" smtClean="0"/>
              <a:t>05/11/2019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115618-F096-47F9-A2E0-5659E59688C3}" type="slidenum">
              <a:rPr lang="en-GB" smtClean="0"/>
              <a:t>‹#›</a:t>
            </a:fld>
            <a:endParaRPr lang="en-GB"/>
          </a:p>
        </p:txBody>
      </p:sp>
    </p:spTree>
    <p:extLst>
      <p:ext uri="{BB962C8B-B14F-4D97-AF65-F5344CB8AC3E}">
        <p14:creationId xmlns:p14="http://schemas.microsoft.com/office/powerpoint/2010/main" val="4266240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5289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241557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8829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3403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5%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192945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5%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14556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06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875463"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FC5A4305-8538-4AC5-A69B-BA0518FA21B2}" type="datetimeFigureOut">
              <a:rPr lang="en-GB"/>
              <a:pPr>
                <a:defRPr/>
              </a:pPr>
              <a:t>05/11/2019</a:t>
            </a:fld>
            <a:endParaRPr lang="en-GB" dirty="0"/>
          </a:p>
        </p:txBody>
      </p:sp>
    </p:spTree>
  </p:cSld>
  <p:clrMap bg1="lt1" tx1="dk1" bg2="lt2" tx2="dk2" accent1="accent1" accent2="accent2" accent3="accent3" accent4="accent4" accent5="accent5" accent6="accent6" hlink="hlink" folHlink="folHlink"/>
  <p:sldLayoutIdLst>
    <p:sldLayoutId id="2147483711" r:id="rId1"/>
    <p:sldLayoutId id="2147483717" r:id="rId2"/>
    <p:sldLayoutId id="2147483712" r:id="rId3"/>
    <p:sldLayoutId id="2147483713" r:id="rId4"/>
    <p:sldLayoutId id="2147483716" r:id="rId5"/>
    <p:sldLayoutId id="2147483714" r:id="rId6"/>
    <p:sldLayoutId id="2147483715" r:id="rId7"/>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txBox="1">
            <a:spLocks/>
          </p:cNvSpPr>
          <p:nvPr/>
        </p:nvSpPr>
        <p:spPr bwMode="auto">
          <a:xfrm>
            <a:off x="1655064" y="2065210"/>
            <a:ext cx="5842498" cy="1742694"/>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720000" tIns="360000" rIns="720000" bIns="36000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eaLnBrk="1" hangingPunct="1">
              <a:spcAft>
                <a:spcPts val="1200"/>
              </a:spcAft>
            </a:pPr>
            <a:r>
              <a:rPr lang="en-GB" alt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Wilfred Owen </a:t>
            </a:r>
          </a:p>
          <a:p>
            <a:pPr eaLnBrk="1" hangingPunct="1">
              <a:spcAft>
                <a:spcPts val="1200"/>
              </a:spcAft>
            </a:pPr>
            <a:r>
              <a:rPr lang="en-GB" alt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‘Dulce et Decorum Est’</a:t>
            </a:r>
          </a:p>
        </p:txBody>
      </p:sp>
      <p:cxnSp>
        <p:nvCxnSpPr>
          <p:cNvPr id="3" name="Straight Connector 2"/>
          <p:cNvCxnSpPr/>
          <p:nvPr/>
        </p:nvCxnSpPr>
        <p:spPr>
          <a:xfrm>
            <a:off x="2470346" y="2913929"/>
            <a:ext cx="420330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290313" y="6416675"/>
            <a:ext cx="4572000" cy="338554"/>
          </a:xfrm>
          <a:prstGeom prst="rect">
            <a:avLst/>
          </a:prstGeom>
        </p:spPr>
        <p:txBody>
          <a:bodyPr>
            <a:spAutoFit/>
          </a:bodyPr>
          <a:lstStyle/>
          <a:p>
            <a:pPr algn="ctr">
              <a:defRPr/>
            </a:pPr>
            <a:r>
              <a:rPr lang="en-GB"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Photos courtesy of Martin </a:t>
            </a:r>
            <a:r>
              <a:rPr lang="en-GB" sz="800" dirty="0" err="1">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LaBar</a:t>
            </a:r>
            <a:r>
              <a:rPr lang="en-GB"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 (@flickr.com) and Welcome Library (via creative commons) - granted under creative commons licence – attribution (Edited)</a:t>
            </a:r>
            <a:endParaRPr lang="en-GB" altLang="en-US" sz="8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604043"/>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3600" b="1" dirty="0">
                <a:solidFill>
                  <a:srgbClr val="B0292A"/>
                </a:solidFill>
                <a:latin typeface="Open Sans" panose="020B0606030504020204" pitchFamily="34" charset="0"/>
                <a:ea typeface="Open Sans" panose="020B0606030504020204" pitchFamily="34" charset="0"/>
                <a:cs typeface="Open Sans" panose="020B0606030504020204" pitchFamily="34" charset="0"/>
              </a:rPr>
              <a:t>Imagine the Scene</a:t>
            </a:r>
            <a:endParaRPr lang="en-GB" altLang="en-US" sz="3600" b="1" dirty="0">
              <a:solidFill>
                <a:srgbClr val="B0292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1800" y="1298622"/>
            <a:ext cx="8280400" cy="646331"/>
          </a:xfrm>
          <a:prstGeom prst="rect">
            <a:avLst/>
          </a:prstGeom>
        </p:spPr>
        <p:txBody>
          <a:bodyPr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1800" dirty="0">
                <a:latin typeface="Open Sans" panose="020B0606030504020204" pitchFamily="34" charset="0"/>
                <a:ea typeface="Open Sans" panose="020B0606030504020204" pitchFamily="34" charset="0"/>
                <a:cs typeface="Open Sans" panose="020B0606030504020204" pitchFamily="34" charset="0"/>
              </a:rPr>
              <a:t>How does the image below reflect the poem? </a:t>
            </a:r>
          </a:p>
          <a:p>
            <a:r>
              <a:rPr lang="en-GB" altLang="en-US" sz="1800" dirty="0">
                <a:latin typeface="Open Sans" panose="020B0606030504020204" pitchFamily="34" charset="0"/>
                <a:ea typeface="Open Sans" panose="020B0606030504020204" pitchFamily="34" charset="0"/>
                <a:cs typeface="Open Sans" panose="020B0606030504020204" pitchFamily="34" charset="0"/>
              </a:rPr>
              <a:t>Is this the image you get as you read?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020" y="1944953"/>
            <a:ext cx="6035959" cy="4663721"/>
          </a:xfrm>
          <a:prstGeom prst="rect">
            <a:avLst/>
          </a:prstGeom>
        </p:spPr>
      </p:pic>
    </p:spTree>
    <p:extLst>
      <p:ext uri="{BB962C8B-B14F-4D97-AF65-F5344CB8AC3E}">
        <p14:creationId xmlns:p14="http://schemas.microsoft.com/office/powerpoint/2010/main" val="168562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604043"/>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3600" b="1" dirty="0">
                <a:solidFill>
                  <a:srgbClr val="B0292A"/>
                </a:solidFill>
                <a:latin typeface="Open Sans" panose="020B0606030504020204" pitchFamily="34" charset="0"/>
                <a:ea typeface="Open Sans" panose="020B0606030504020204" pitchFamily="34" charset="0"/>
                <a:cs typeface="Open Sans" panose="020B0606030504020204" pitchFamily="34" charset="0"/>
              </a:rPr>
              <a:t>Now – Let’s Look at the Poem</a:t>
            </a:r>
            <a:endParaRPr lang="en-GB" altLang="en-US" sz="3600" b="1" dirty="0">
              <a:solidFill>
                <a:srgbClr val="B0292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2003552" y="1558697"/>
            <a:ext cx="5136896" cy="2306404"/>
          </a:xfrm>
          <a:prstGeom prst="rect">
            <a:avLst/>
          </a:prstGeom>
          <a:solidFill>
            <a:srgbClr val="B029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Gas! GAS! Quick, boys!--An ecstasy of fumbling</a:t>
            </a:r>
            <a:b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Fitting the clumsy helmets just in time,</a:t>
            </a:r>
            <a:b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But someone still was yelling out and stumbling</a:t>
            </a:r>
            <a:b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And </a:t>
            </a:r>
            <a:r>
              <a:rPr lang="en-GB" altLang="en-US"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flound'ring</a:t>
            </a:r>
            <a: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like a man in fire or lime.--</a:t>
            </a:r>
            <a:b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Dim through the misty panes and thick green light,</a:t>
            </a:r>
            <a:b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As under a green sea, I saw him drowning.</a:t>
            </a:r>
            <a:b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In all my dreams before my helpless sight</a:t>
            </a:r>
            <a:b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He plunges at me, guttering, choking, drowning.</a:t>
            </a:r>
          </a:p>
        </p:txBody>
      </p:sp>
      <p:sp>
        <p:nvSpPr>
          <p:cNvPr id="5" name="Rectangle 4"/>
          <p:cNvSpPr/>
          <p:nvPr/>
        </p:nvSpPr>
        <p:spPr>
          <a:xfrm>
            <a:off x="353060" y="4199043"/>
            <a:ext cx="8359140" cy="1769715"/>
          </a:xfrm>
          <a:prstGeom prst="rect">
            <a:avLst/>
          </a:prstGeom>
        </p:spPr>
        <p:txBody>
          <a:bodyPr wrap="square">
            <a:spAutoFit/>
          </a:bodyPr>
          <a:lstStyle/>
          <a:p>
            <a:pPr>
              <a:spcAft>
                <a:spcPts val="600"/>
              </a:spcAft>
              <a:defRPr/>
            </a:pPr>
            <a:r>
              <a:rPr lang="en-GB" sz="1400" dirty="0">
                <a:latin typeface="Open Sans" panose="020B0606030504020204" pitchFamily="34" charset="0"/>
                <a:ea typeface="Open Sans" panose="020B0606030504020204" pitchFamily="34" charset="0"/>
                <a:cs typeface="Open Sans" panose="020B0606030504020204" pitchFamily="34" charset="0"/>
              </a:rPr>
              <a:t>These are the second and third full stanzas of the poem – What do you notice?</a:t>
            </a:r>
          </a:p>
          <a:p>
            <a:pPr marL="285750" indent="-285750">
              <a:spcAft>
                <a:spcPts val="600"/>
              </a:spcAft>
              <a:buFont typeface="Arial" panose="020B0604020202020204" pitchFamily="34" charset="0"/>
              <a:buChar char="•"/>
              <a:defRPr/>
            </a:pPr>
            <a:r>
              <a:rPr lang="en-GB" sz="1400" dirty="0">
                <a:latin typeface="Open Sans" panose="020B0606030504020204" pitchFamily="34" charset="0"/>
                <a:ea typeface="Open Sans" panose="020B0606030504020204" pitchFamily="34" charset="0"/>
                <a:cs typeface="Open Sans" panose="020B0606030504020204" pitchFamily="34" charset="0"/>
              </a:rPr>
              <a:t>What is the first line? What effect does it have?</a:t>
            </a:r>
          </a:p>
          <a:p>
            <a:pPr marL="285750" indent="-285750">
              <a:spcAft>
                <a:spcPts val="600"/>
              </a:spcAft>
              <a:buFont typeface="Arial" panose="020B0604020202020204" pitchFamily="34" charset="0"/>
              <a:buChar char="•"/>
              <a:defRPr/>
            </a:pPr>
            <a:r>
              <a:rPr lang="en-GB" sz="1400" dirty="0">
                <a:latin typeface="Open Sans" panose="020B0606030504020204" pitchFamily="34" charset="0"/>
                <a:ea typeface="Open Sans" panose="020B0606030504020204" pitchFamily="34" charset="0"/>
                <a:cs typeface="Open Sans" panose="020B0606030504020204" pitchFamily="34" charset="0"/>
              </a:rPr>
              <a:t>What is the effect of the metaphors and similes you can see?</a:t>
            </a:r>
          </a:p>
          <a:p>
            <a:pPr marL="285750" indent="-285750">
              <a:spcAft>
                <a:spcPts val="600"/>
              </a:spcAft>
              <a:buFont typeface="Arial" panose="020B0604020202020204" pitchFamily="34" charset="0"/>
              <a:buChar char="•"/>
              <a:defRPr/>
            </a:pPr>
            <a:r>
              <a:rPr lang="en-GB" sz="1400" dirty="0">
                <a:latin typeface="Open Sans" panose="020B0606030504020204" pitchFamily="34" charset="0"/>
                <a:ea typeface="Open Sans" panose="020B0606030504020204" pitchFamily="34" charset="0"/>
                <a:cs typeface="Open Sans" panose="020B0606030504020204" pitchFamily="34" charset="0"/>
              </a:rPr>
              <a:t>What is now happening to the men? Was it expected? How does Owen show us this?</a:t>
            </a:r>
          </a:p>
          <a:p>
            <a:pPr marL="285750" indent="-285750">
              <a:spcAft>
                <a:spcPts val="600"/>
              </a:spcAft>
              <a:buFont typeface="Arial" panose="020B0604020202020204" pitchFamily="34" charset="0"/>
              <a:buChar char="•"/>
              <a:defRPr/>
            </a:pPr>
            <a:r>
              <a:rPr lang="en-GB" sz="1400" dirty="0">
                <a:latin typeface="Open Sans" panose="020B0606030504020204" pitchFamily="34" charset="0"/>
                <a:ea typeface="Open Sans" panose="020B0606030504020204" pitchFamily="34" charset="0"/>
                <a:cs typeface="Open Sans" panose="020B0606030504020204" pitchFamily="34" charset="0"/>
              </a:rPr>
              <a:t>Look at the use of verbs throughout this section of the poem. What is the effect on the reader?</a:t>
            </a:r>
          </a:p>
          <a:p>
            <a:pPr marL="285750" indent="-285750">
              <a:spcAft>
                <a:spcPts val="600"/>
              </a:spcAft>
              <a:buFont typeface="Arial" panose="020B0604020202020204" pitchFamily="34" charset="0"/>
              <a:buChar char="•"/>
              <a:defRPr/>
            </a:pPr>
            <a:r>
              <a:rPr lang="en-GB" sz="1400" dirty="0">
                <a:latin typeface="Open Sans" panose="020B0606030504020204" pitchFamily="34" charset="0"/>
                <a:ea typeface="Open Sans" panose="020B0606030504020204" pitchFamily="34" charset="0"/>
                <a:cs typeface="Open Sans" panose="020B0606030504020204" pitchFamily="34" charset="0"/>
              </a:rPr>
              <a:t>Where do we see caesura and enjambment? How are they used?</a:t>
            </a:r>
          </a:p>
        </p:txBody>
      </p:sp>
    </p:spTree>
    <p:extLst>
      <p:ext uri="{BB962C8B-B14F-4D97-AF65-F5344CB8AC3E}">
        <p14:creationId xmlns:p14="http://schemas.microsoft.com/office/powerpoint/2010/main" val="141107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604043"/>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3600" b="1" dirty="0">
                <a:solidFill>
                  <a:srgbClr val="B0292A"/>
                </a:solidFill>
                <a:latin typeface="Open Sans" panose="020B0606030504020204" pitchFamily="34" charset="0"/>
                <a:ea typeface="Open Sans" panose="020B0606030504020204" pitchFamily="34" charset="0"/>
                <a:cs typeface="Open Sans" panose="020B0606030504020204" pitchFamily="34" charset="0"/>
              </a:rPr>
              <a:t>Imagine the Scene</a:t>
            </a:r>
            <a:endParaRPr lang="en-GB" altLang="en-US" sz="3600" b="1" dirty="0">
              <a:solidFill>
                <a:srgbClr val="B0292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1800" y="1298622"/>
            <a:ext cx="8280400" cy="646331"/>
          </a:xfrm>
          <a:prstGeom prst="rect">
            <a:avLst/>
          </a:prstGeom>
        </p:spPr>
        <p:txBody>
          <a:bodyPr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1800" dirty="0">
                <a:latin typeface="Open Sans" panose="020B0606030504020204" pitchFamily="34" charset="0"/>
                <a:ea typeface="Open Sans" panose="020B0606030504020204" pitchFamily="34" charset="0"/>
                <a:cs typeface="Open Sans" panose="020B0606030504020204" pitchFamily="34" charset="0"/>
              </a:rPr>
              <a:t>How does the image here reflect the poem? </a:t>
            </a:r>
          </a:p>
          <a:p>
            <a:r>
              <a:rPr lang="en-GB" altLang="en-US" sz="1800" dirty="0">
                <a:latin typeface="Open Sans" panose="020B0606030504020204" pitchFamily="34" charset="0"/>
                <a:ea typeface="Open Sans" panose="020B0606030504020204" pitchFamily="34" charset="0"/>
                <a:cs typeface="Open Sans" panose="020B0606030504020204" pitchFamily="34" charset="0"/>
              </a:rPr>
              <a:t>Is this the image you get as you read?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031" y="2018819"/>
            <a:ext cx="3167937" cy="4507736"/>
          </a:xfrm>
          <a:prstGeom prst="rect">
            <a:avLst/>
          </a:prstGeom>
        </p:spPr>
      </p:pic>
    </p:spTree>
    <p:extLst>
      <p:ext uri="{BB962C8B-B14F-4D97-AF65-F5344CB8AC3E}">
        <p14:creationId xmlns:p14="http://schemas.microsoft.com/office/powerpoint/2010/main" val="306531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604043"/>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3600" b="1" dirty="0">
                <a:solidFill>
                  <a:srgbClr val="B0292A"/>
                </a:solidFill>
                <a:latin typeface="Open Sans" panose="020B0606030504020204" pitchFamily="34" charset="0"/>
                <a:ea typeface="Open Sans" panose="020B0606030504020204" pitchFamily="34" charset="0"/>
                <a:cs typeface="Open Sans" panose="020B0606030504020204" pitchFamily="34" charset="0"/>
              </a:rPr>
              <a:t>Now – Let’s Look at the Poem</a:t>
            </a:r>
            <a:endParaRPr lang="en-GB" altLang="en-US" sz="3600" b="1" dirty="0">
              <a:solidFill>
                <a:srgbClr val="B0292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p:cNvSpPr/>
          <p:nvPr/>
        </p:nvSpPr>
        <p:spPr>
          <a:xfrm>
            <a:off x="431800" y="1577699"/>
            <a:ext cx="4939521" cy="3136914"/>
          </a:xfrm>
          <a:prstGeom prst="rect">
            <a:avLst/>
          </a:prstGeom>
          <a:solidFill>
            <a:srgbClr val="B029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If in some smothering dreams, you too could pace</a:t>
            </a:r>
            <a:b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Behind the wagon that we flung him in,</a:t>
            </a:r>
            <a:b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And watch the white eyes writhing in his face,</a:t>
            </a:r>
            <a:b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His hanging face, like a devil's sick of sin,</a:t>
            </a:r>
            <a:b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If you could hear, at every jolt, the blood</a:t>
            </a:r>
            <a:b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Come gargling from the froth-corrupted lungs</a:t>
            </a:r>
            <a:b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Obscene as cancer, bitter as the cud</a:t>
            </a:r>
            <a:b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Of vile, incurable sores on innocent tongues,--</a:t>
            </a:r>
            <a:b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My friend, you would not tell with such high zest</a:t>
            </a:r>
            <a:b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To children ardent for some desperate glory,</a:t>
            </a:r>
            <a:b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old Lie: </a:t>
            </a:r>
            <a:r>
              <a:rPr lang="en-GB" alt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rPr>
              <a:t>Dulce et decorum </a:t>
            </a:r>
            <a:r>
              <a:rPr lang="en-GB" altLang="en-US" sz="1600"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est</a:t>
            </a:r>
            <a:br>
              <a:rPr lang="en-GB" alt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alt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rPr>
              <a:t>Pro patria </a:t>
            </a:r>
            <a:r>
              <a:rPr lang="en-GB" altLang="en-US" sz="1600"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mori</a:t>
            </a:r>
            <a:r>
              <a:rPr lang="en-GB" altLang="en-US" sz="1600" i="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5" name="Rectangle 4"/>
          <p:cNvSpPr/>
          <p:nvPr/>
        </p:nvSpPr>
        <p:spPr>
          <a:xfrm>
            <a:off x="5371321" y="1577699"/>
            <a:ext cx="3244173" cy="4355038"/>
          </a:xfrm>
          <a:prstGeom prst="rect">
            <a:avLst/>
          </a:prstGeom>
        </p:spPr>
        <p:txBody>
          <a:bodyPr wrap="square">
            <a:spAutoFit/>
          </a:bodyPr>
          <a:lstStyle/>
          <a:p>
            <a:pPr>
              <a:spcAft>
                <a:spcPts val="600"/>
              </a:spcAft>
              <a:defRPr/>
            </a:pPr>
            <a:r>
              <a:rPr lang="en-GB" sz="1400" dirty="0">
                <a:latin typeface="Open Sans" panose="020B0606030504020204" pitchFamily="34" charset="0"/>
                <a:ea typeface="Open Sans" panose="020B0606030504020204" pitchFamily="34" charset="0"/>
                <a:cs typeface="Open Sans" panose="020B0606030504020204" pitchFamily="34" charset="0"/>
              </a:rPr>
              <a:t>This is the last full stanza of the poem – What do you notice?</a:t>
            </a:r>
          </a:p>
          <a:p>
            <a:pPr marL="285750" indent="-285750">
              <a:spcAft>
                <a:spcPts val="600"/>
              </a:spcAft>
              <a:buFont typeface="Arial" panose="020B0604020202020204" pitchFamily="34" charset="0"/>
              <a:buChar char="•"/>
              <a:defRPr/>
            </a:pPr>
            <a:r>
              <a:rPr lang="en-GB" sz="1400" dirty="0">
                <a:latin typeface="Open Sans" panose="020B0606030504020204" pitchFamily="34" charset="0"/>
                <a:ea typeface="Open Sans" panose="020B0606030504020204" pitchFamily="34" charset="0"/>
                <a:cs typeface="Open Sans" panose="020B0606030504020204" pitchFamily="34" charset="0"/>
              </a:rPr>
              <a:t>Who do you think the poet is </a:t>
            </a:r>
            <a:br>
              <a:rPr lang="en-GB" sz="1400" dirty="0">
                <a:latin typeface="Open Sans" panose="020B0606030504020204" pitchFamily="34" charset="0"/>
                <a:ea typeface="Open Sans" panose="020B0606030504020204" pitchFamily="34" charset="0"/>
                <a:cs typeface="Open Sans" panose="020B0606030504020204" pitchFamily="34" charset="0"/>
              </a:rPr>
            </a:br>
            <a:r>
              <a:rPr lang="en-GB" sz="1400" dirty="0">
                <a:latin typeface="Open Sans" panose="020B0606030504020204" pitchFamily="34" charset="0"/>
                <a:ea typeface="Open Sans" panose="020B0606030504020204" pitchFamily="34" charset="0"/>
                <a:cs typeface="Open Sans" panose="020B0606030504020204" pitchFamily="34" charset="0"/>
              </a:rPr>
              <a:t>talking to?</a:t>
            </a:r>
          </a:p>
          <a:p>
            <a:pPr marL="285750" indent="-285750">
              <a:spcAft>
                <a:spcPts val="600"/>
              </a:spcAft>
              <a:buFont typeface="Arial" panose="020B0604020202020204" pitchFamily="34" charset="0"/>
              <a:buChar char="•"/>
              <a:defRPr/>
            </a:pPr>
            <a:r>
              <a:rPr lang="en-GB" sz="1400" dirty="0">
                <a:latin typeface="Open Sans" panose="020B0606030504020204" pitchFamily="34" charset="0"/>
                <a:ea typeface="Open Sans" panose="020B0606030504020204" pitchFamily="34" charset="0"/>
                <a:cs typeface="Open Sans" panose="020B0606030504020204" pitchFamily="34" charset="0"/>
              </a:rPr>
              <a:t>Why do you think Owen compares the man’s face to a ‘devil’s sick of sin’?</a:t>
            </a:r>
          </a:p>
          <a:p>
            <a:pPr marL="285750" indent="-285750">
              <a:spcAft>
                <a:spcPts val="600"/>
              </a:spcAft>
              <a:buFont typeface="Arial" panose="020B0604020202020204" pitchFamily="34" charset="0"/>
              <a:buChar char="•"/>
              <a:defRPr/>
            </a:pPr>
            <a:r>
              <a:rPr lang="en-GB" sz="1400" dirty="0">
                <a:latin typeface="Open Sans" panose="020B0606030504020204" pitchFamily="34" charset="0"/>
                <a:ea typeface="Open Sans" panose="020B0606030504020204" pitchFamily="34" charset="0"/>
                <a:cs typeface="Open Sans" panose="020B0606030504020204" pitchFamily="34" charset="0"/>
              </a:rPr>
              <a:t>What happens to the soldier in </a:t>
            </a:r>
            <a:br>
              <a:rPr lang="en-GB" sz="1400" dirty="0">
                <a:latin typeface="Open Sans" panose="020B0606030504020204" pitchFamily="34" charset="0"/>
                <a:ea typeface="Open Sans" panose="020B0606030504020204" pitchFamily="34" charset="0"/>
                <a:cs typeface="Open Sans" panose="020B0606030504020204" pitchFamily="34" charset="0"/>
              </a:rPr>
            </a:br>
            <a:r>
              <a:rPr lang="en-GB" sz="1400" dirty="0">
                <a:latin typeface="Open Sans" panose="020B0606030504020204" pitchFamily="34" charset="0"/>
                <a:ea typeface="Open Sans" panose="020B0606030504020204" pitchFamily="34" charset="0"/>
                <a:cs typeface="Open Sans" panose="020B0606030504020204" pitchFamily="34" charset="0"/>
              </a:rPr>
              <a:t>the end?</a:t>
            </a:r>
          </a:p>
          <a:p>
            <a:pPr marL="285750" indent="-285750">
              <a:spcAft>
                <a:spcPts val="600"/>
              </a:spcAft>
              <a:buFont typeface="Arial" panose="020B0604020202020204" pitchFamily="34" charset="0"/>
              <a:buChar char="•"/>
              <a:defRPr/>
            </a:pPr>
            <a:r>
              <a:rPr lang="en-GB" sz="1400" dirty="0">
                <a:latin typeface="Open Sans" panose="020B0606030504020204" pitchFamily="34" charset="0"/>
                <a:ea typeface="Open Sans" panose="020B0606030504020204" pitchFamily="34" charset="0"/>
                <a:cs typeface="Open Sans" panose="020B0606030504020204" pitchFamily="34" charset="0"/>
              </a:rPr>
              <a:t>Why has Owen called soldiers ‘boys’ and ‘children’ all the way through the poem?</a:t>
            </a:r>
          </a:p>
          <a:p>
            <a:pPr marL="285750" indent="-285750">
              <a:spcAft>
                <a:spcPts val="600"/>
              </a:spcAft>
              <a:buFont typeface="Arial" panose="020B0604020202020204" pitchFamily="34" charset="0"/>
              <a:buChar char="•"/>
              <a:defRPr/>
            </a:pPr>
            <a:r>
              <a:rPr lang="en-GB" sz="1400" dirty="0">
                <a:latin typeface="Open Sans" panose="020B0606030504020204" pitchFamily="34" charset="0"/>
                <a:ea typeface="Open Sans" panose="020B0606030504020204" pitchFamily="34" charset="0"/>
                <a:cs typeface="Open Sans" panose="020B0606030504020204" pitchFamily="34" charset="0"/>
              </a:rPr>
              <a:t>‘</a:t>
            </a:r>
            <a:r>
              <a:rPr lang="en-GB" sz="1400" i="1" dirty="0">
                <a:latin typeface="Open Sans" panose="020B0606030504020204" pitchFamily="34" charset="0"/>
                <a:ea typeface="Open Sans" panose="020B0606030504020204" pitchFamily="34" charset="0"/>
                <a:cs typeface="Open Sans" panose="020B0606030504020204" pitchFamily="34" charset="0"/>
              </a:rPr>
              <a:t>Dulce et decorum </a:t>
            </a:r>
            <a:r>
              <a:rPr lang="en-GB" sz="1400" i="1" dirty="0" err="1">
                <a:latin typeface="Open Sans" panose="020B0606030504020204" pitchFamily="34" charset="0"/>
                <a:ea typeface="Open Sans" panose="020B0606030504020204" pitchFamily="34" charset="0"/>
                <a:cs typeface="Open Sans" panose="020B0606030504020204" pitchFamily="34" charset="0"/>
              </a:rPr>
              <a:t>est</a:t>
            </a:r>
            <a:r>
              <a:rPr lang="en-GB" sz="1400" i="1" dirty="0">
                <a:latin typeface="Open Sans" panose="020B0606030504020204" pitchFamily="34" charset="0"/>
                <a:ea typeface="Open Sans" panose="020B0606030504020204" pitchFamily="34" charset="0"/>
                <a:cs typeface="Open Sans" panose="020B0606030504020204" pitchFamily="34" charset="0"/>
              </a:rPr>
              <a:t> pro patria </a:t>
            </a:r>
            <a:r>
              <a:rPr lang="en-GB" sz="1400" i="1" dirty="0" err="1">
                <a:latin typeface="Open Sans" panose="020B0606030504020204" pitchFamily="34" charset="0"/>
                <a:ea typeface="Open Sans" panose="020B0606030504020204" pitchFamily="34" charset="0"/>
                <a:cs typeface="Open Sans" panose="020B0606030504020204" pitchFamily="34" charset="0"/>
              </a:rPr>
              <a:t>mori</a:t>
            </a:r>
            <a:r>
              <a:rPr lang="en-GB" sz="1400" dirty="0">
                <a:latin typeface="Open Sans" panose="020B0606030504020204" pitchFamily="34" charset="0"/>
                <a:ea typeface="Open Sans" panose="020B0606030504020204" pitchFamily="34" charset="0"/>
                <a:cs typeface="Open Sans" panose="020B0606030504020204" pitchFamily="34" charset="0"/>
              </a:rPr>
              <a:t>’ means ‘It is sweet and right to die for your country. Does Owen agree with this idea? Who might have been saying this to young men?</a:t>
            </a:r>
          </a:p>
        </p:txBody>
      </p:sp>
    </p:spTree>
    <p:extLst>
      <p:ext uri="{BB962C8B-B14F-4D97-AF65-F5344CB8AC3E}">
        <p14:creationId xmlns:p14="http://schemas.microsoft.com/office/powerpoint/2010/main" val="341703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604043"/>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3600" b="1" dirty="0">
                <a:solidFill>
                  <a:srgbClr val="B0292A"/>
                </a:solidFill>
                <a:latin typeface="Open Sans" panose="020B0606030504020204" pitchFamily="34" charset="0"/>
                <a:ea typeface="Open Sans" panose="020B0606030504020204" pitchFamily="34" charset="0"/>
                <a:cs typeface="Open Sans" panose="020B0606030504020204" pitchFamily="34" charset="0"/>
              </a:rPr>
              <a:t>Imagine the Scene</a:t>
            </a:r>
            <a:endParaRPr lang="en-GB" altLang="en-US" sz="3600" b="1" dirty="0">
              <a:solidFill>
                <a:srgbClr val="B0292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1800" y="1298622"/>
            <a:ext cx="8280400" cy="646331"/>
          </a:xfrm>
          <a:prstGeom prst="rect">
            <a:avLst/>
          </a:prstGeom>
        </p:spPr>
        <p:txBody>
          <a:bodyPr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1800" dirty="0">
                <a:latin typeface="Open Sans" panose="020B0606030504020204" pitchFamily="34" charset="0"/>
                <a:ea typeface="Open Sans" panose="020B0606030504020204" pitchFamily="34" charset="0"/>
                <a:cs typeface="Open Sans" panose="020B0606030504020204" pitchFamily="34" charset="0"/>
              </a:rPr>
              <a:t>How does the image here reflect the poem? </a:t>
            </a:r>
          </a:p>
          <a:p>
            <a:r>
              <a:rPr lang="en-GB" altLang="en-US" sz="1800" dirty="0">
                <a:latin typeface="Open Sans" panose="020B0606030504020204" pitchFamily="34" charset="0"/>
                <a:ea typeface="Open Sans" panose="020B0606030504020204" pitchFamily="34" charset="0"/>
                <a:cs typeface="Open Sans" panose="020B0606030504020204" pitchFamily="34" charset="0"/>
              </a:rPr>
              <a:t>Is this the image you get as you read?</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7457" y="2018818"/>
            <a:ext cx="3369085" cy="4574929"/>
          </a:xfrm>
          <a:prstGeom prst="rect">
            <a:avLst/>
          </a:prstGeom>
        </p:spPr>
      </p:pic>
    </p:spTree>
    <p:extLst>
      <p:ext uri="{BB962C8B-B14F-4D97-AF65-F5344CB8AC3E}">
        <p14:creationId xmlns:p14="http://schemas.microsoft.com/office/powerpoint/2010/main" val="30528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604043"/>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3600" b="1" dirty="0">
                <a:solidFill>
                  <a:srgbClr val="B0292A"/>
                </a:solidFill>
                <a:latin typeface="Open Sans" panose="020B0606030504020204" pitchFamily="34" charset="0"/>
                <a:ea typeface="Open Sans" panose="020B0606030504020204" pitchFamily="34" charset="0"/>
                <a:cs typeface="Open Sans" panose="020B0606030504020204" pitchFamily="34" charset="0"/>
              </a:rPr>
              <a:t>‘Gassed’ by John Singer </a:t>
            </a:r>
            <a:r>
              <a:rPr lang="en-GB" sz="3600" b="1" dirty="0" err="1">
                <a:solidFill>
                  <a:srgbClr val="B0292A"/>
                </a:solidFill>
                <a:latin typeface="Open Sans" panose="020B0606030504020204" pitchFamily="34" charset="0"/>
                <a:ea typeface="Open Sans" panose="020B0606030504020204" pitchFamily="34" charset="0"/>
                <a:cs typeface="Open Sans" panose="020B0606030504020204" pitchFamily="34" charset="0"/>
              </a:rPr>
              <a:t>Sergent</a:t>
            </a:r>
            <a:endParaRPr lang="en-GB" altLang="en-US" sz="3600" b="1" dirty="0">
              <a:solidFill>
                <a:srgbClr val="B0292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1800" y="4897500"/>
            <a:ext cx="8280400" cy="1600438"/>
          </a:xfrm>
          <a:prstGeom prst="rect">
            <a:avLst/>
          </a:prstGeom>
        </p:spPr>
        <p:txBody>
          <a:bodyPr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1400" dirty="0">
                <a:latin typeface="Open Sans" panose="020B0606030504020204" pitchFamily="34" charset="0"/>
                <a:ea typeface="Open Sans" panose="020B0606030504020204" pitchFamily="34" charset="0"/>
                <a:cs typeface="Open Sans" panose="020B0606030504020204" pitchFamily="34" charset="0"/>
              </a:rPr>
              <a:t>This image shows the aftermath of a mustard gas attack. Can you see any similarities to the text you have just read? Was this like the image the poem created in your head? </a:t>
            </a:r>
          </a:p>
          <a:p>
            <a:r>
              <a:rPr lang="en-GB" altLang="en-US" sz="1400" dirty="0">
                <a:latin typeface="Open Sans" panose="020B0606030504020204" pitchFamily="34" charset="0"/>
                <a:ea typeface="Open Sans" panose="020B0606030504020204" pitchFamily="34" charset="0"/>
                <a:cs typeface="Open Sans" panose="020B0606030504020204" pitchFamily="34" charset="0"/>
              </a:rPr>
              <a:t>One nurse, Vera </a:t>
            </a:r>
            <a:r>
              <a:rPr lang="en-GB" altLang="en-US" sz="1400" dirty="0" err="1">
                <a:latin typeface="Open Sans" panose="020B0606030504020204" pitchFamily="34" charset="0"/>
                <a:ea typeface="Open Sans" panose="020B0606030504020204" pitchFamily="34" charset="0"/>
                <a:cs typeface="Open Sans" panose="020B0606030504020204" pitchFamily="34" charset="0"/>
              </a:rPr>
              <a:t>Brittain</a:t>
            </a:r>
            <a:r>
              <a:rPr lang="en-GB" altLang="en-US" sz="1400" dirty="0">
                <a:latin typeface="Open Sans" panose="020B0606030504020204" pitchFamily="34" charset="0"/>
                <a:ea typeface="Open Sans" panose="020B0606030504020204" pitchFamily="34" charset="0"/>
                <a:cs typeface="Open Sans" panose="020B0606030504020204" pitchFamily="34" charset="0"/>
              </a:rPr>
              <a:t>, wrote: "I wish those people who talk about going on with this war whatever it costs could see the soldiers suffering from mustard gas poisoning. Great mustard-coloured blisters, blind eyes, all sticky and stuck together, always fighting for breath, with voices a mere whisper, saying that their throats are closing and they know they will choke.“</a:t>
            </a:r>
          </a:p>
          <a:p>
            <a:r>
              <a:rPr lang="en-GB" altLang="en-US" sz="1400" dirty="0">
                <a:latin typeface="Open Sans" panose="020B0606030504020204" pitchFamily="34" charset="0"/>
                <a:ea typeface="Open Sans" panose="020B0606030504020204" pitchFamily="34" charset="0"/>
                <a:cs typeface="Open Sans" panose="020B0606030504020204" pitchFamily="34" charset="0"/>
              </a:rPr>
              <a:t>Which of these ideas is expressed in the poem ‘Dulce et Decorum Est’?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3772"/>
            <a:ext cx="9144000" cy="3414712"/>
          </a:xfrm>
          <a:prstGeom prst="rect">
            <a:avLst/>
          </a:prstGeom>
        </p:spPr>
      </p:pic>
    </p:spTree>
    <p:extLst>
      <p:ext uri="{BB962C8B-B14F-4D97-AF65-F5344CB8AC3E}">
        <p14:creationId xmlns:p14="http://schemas.microsoft.com/office/powerpoint/2010/main" val="211939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604043"/>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3600" b="1" dirty="0">
                <a:solidFill>
                  <a:srgbClr val="B0292A"/>
                </a:solidFill>
                <a:latin typeface="Open Sans" panose="020B0606030504020204" pitchFamily="34" charset="0"/>
                <a:ea typeface="Open Sans" panose="020B0606030504020204" pitchFamily="34" charset="0"/>
                <a:cs typeface="Open Sans" panose="020B0606030504020204" pitchFamily="34" charset="0"/>
              </a:rPr>
              <a:t>Looking Back at the Poem</a:t>
            </a:r>
            <a:endParaRPr lang="en-GB" altLang="en-US" sz="3600" b="1" dirty="0">
              <a:solidFill>
                <a:srgbClr val="B0292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2164360" y="1393077"/>
            <a:ext cx="4815280" cy="1985159"/>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GB" sz="1800" dirty="0">
                <a:latin typeface="Open Sans" panose="020B0606030504020204" pitchFamily="34" charset="0"/>
                <a:ea typeface="Open Sans" panose="020B0606030504020204" pitchFamily="34" charset="0"/>
                <a:cs typeface="Open Sans" panose="020B0606030504020204" pitchFamily="34" charset="0"/>
              </a:rPr>
              <a:t>You have now read and annotated the poem ‘Dulce et Decorum Est’.</a:t>
            </a:r>
          </a:p>
          <a:p>
            <a:pPr>
              <a:spcAft>
                <a:spcPts val="600"/>
              </a:spcAft>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GB" sz="1800" dirty="0">
                <a:latin typeface="Open Sans" panose="020B0606030504020204" pitchFamily="34" charset="0"/>
                <a:ea typeface="Open Sans" panose="020B0606030504020204" pitchFamily="34" charset="0"/>
                <a:cs typeface="Open Sans" panose="020B0606030504020204" pitchFamily="34" charset="0"/>
              </a:rPr>
              <a:t>What do you think Owen’s main purpose was in writing the poem? </a:t>
            </a:r>
          </a:p>
          <a:p>
            <a:pPr>
              <a:spcAft>
                <a:spcPts val="600"/>
              </a:spcAft>
            </a:pPr>
            <a:r>
              <a:rPr lang="en-GB" sz="1800" dirty="0">
                <a:latin typeface="Open Sans" panose="020B0606030504020204" pitchFamily="34" charset="0"/>
                <a:ea typeface="Open Sans" panose="020B0606030504020204" pitchFamily="34" charset="0"/>
                <a:cs typeface="Open Sans" panose="020B0606030504020204" pitchFamily="34" charset="0"/>
              </a:rPr>
              <a:t>Discuss.</a:t>
            </a:r>
          </a:p>
        </p:txBody>
      </p:sp>
      <p:sp>
        <p:nvSpPr>
          <p:cNvPr id="4" name="Rectangle 3"/>
          <p:cNvSpPr/>
          <p:nvPr/>
        </p:nvSpPr>
        <p:spPr>
          <a:xfrm>
            <a:off x="2503904" y="3610601"/>
            <a:ext cx="4136192" cy="1553138"/>
          </a:xfrm>
          <a:prstGeom prst="rect">
            <a:avLst/>
          </a:prstGeom>
          <a:solidFill>
            <a:srgbClr val="B02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Does it help if you learn that the poem was originally titled ‘To Jessie Pope’? Jessie Pope was a female poet and journalist who wrote pro-war recruitment poetry for the </a:t>
            </a:r>
            <a:r>
              <a:rPr lang="en-GB" i="1" dirty="0">
                <a:solidFill>
                  <a:schemeClr val="bg1"/>
                </a:solidFill>
                <a:latin typeface="Open Sans" panose="020B0606030504020204" pitchFamily="34" charset="0"/>
                <a:ea typeface="Open Sans" panose="020B0606030504020204" pitchFamily="34" charset="0"/>
                <a:cs typeface="Open Sans" panose="020B0606030504020204" pitchFamily="34" charset="0"/>
              </a:rPr>
              <a:t>Daily Mail</a:t>
            </a: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19906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bwMode="auto">
          <a:xfrm>
            <a:off x="479426" y="1013336"/>
            <a:ext cx="8196263" cy="1847265"/>
          </a:xfrm>
          <a:prstGeom prst="roundRect">
            <a:avLst>
              <a:gd name="adj" fmla="val 0"/>
            </a:avLst>
          </a:prstGeom>
          <a:solidFill>
            <a:srgbClr val="FFF9E7">
              <a:alpha val="95000"/>
            </a:srgbClr>
          </a:solidFill>
          <a:ln w="254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
        <p:nvSpPr>
          <p:cNvPr id="10" name="Rounded Rectangle 9"/>
          <p:cNvSpPr/>
          <p:nvPr/>
        </p:nvSpPr>
        <p:spPr bwMode="auto">
          <a:xfrm>
            <a:off x="479426" y="3091373"/>
            <a:ext cx="8196263" cy="2568763"/>
          </a:xfrm>
          <a:prstGeom prst="roundRect">
            <a:avLst>
              <a:gd name="adj" fmla="val 0"/>
            </a:avLst>
          </a:prstGeom>
          <a:solidFill>
            <a:srgbClr val="FFF9E7">
              <a:alpha val="95000"/>
            </a:srgbClr>
          </a:solidFill>
          <a:ln w="254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
        <p:nvSpPr>
          <p:cNvPr id="14" name="Content Placeholder 15"/>
          <p:cNvSpPr txBox="1">
            <a:spLocks/>
          </p:cNvSpPr>
          <p:nvPr/>
        </p:nvSpPr>
        <p:spPr bwMode="auto">
          <a:xfrm>
            <a:off x="684212" y="3934950"/>
            <a:ext cx="7775575" cy="125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marL="228600" indent="-228600">
              <a:defRPr>
                <a:solidFill>
                  <a:schemeClr val="tx1"/>
                </a:solidFill>
                <a:latin typeface="Clear Sans Light" panose="020B0303030202020304" pitchFamily="34" charset="0"/>
                <a:cs typeface="Arial" panose="020B0604020202020204" pitchFamily="34" charset="0"/>
              </a:defRPr>
            </a:lvl1pPr>
            <a:lvl2pPr marL="685800" indent="-228600">
              <a:defRPr>
                <a:solidFill>
                  <a:schemeClr val="tx1"/>
                </a:solidFill>
                <a:latin typeface="Clear Sans Light" panose="020B0303030202020304" pitchFamily="34" charset="0"/>
                <a:cs typeface="Arial" panose="020B0604020202020204" pitchFamily="34" charset="0"/>
              </a:defRPr>
            </a:lvl2pPr>
            <a:lvl3pPr marL="1143000" indent="-228600">
              <a:defRPr>
                <a:solidFill>
                  <a:schemeClr val="tx1"/>
                </a:solidFill>
                <a:latin typeface="Clear Sans Light" panose="020B0303030202020304" pitchFamily="34" charset="0"/>
                <a:cs typeface="Arial" panose="020B0604020202020204" pitchFamily="34" charset="0"/>
              </a:defRPr>
            </a:lvl3pPr>
            <a:lvl4pPr marL="1600200" indent="-228600">
              <a:defRPr>
                <a:solidFill>
                  <a:schemeClr val="tx1"/>
                </a:solidFill>
                <a:latin typeface="Clear Sans Light" panose="020B0303030202020304" pitchFamily="34" charset="0"/>
                <a:cs typeface="Arial" panose="020B0604020202020204" pitchFamily="34" charset="0"/>
              </a:defRPr>
            </a:lvl4pPr>
            <a:lvl5pPr marL="2057400" indent="-228600">
              <a:defRPr>
                <a:solidFill>
                  <a:schemeClr val="tx1"/>
                </a:solidFill>
                <a:latin typeface="Clear Sans Light" panose="020B03030302020203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9pPr>
          </a:lstStyle>
          <a:p>
            <a:pPr marL="230400" indent="-230400">
              <a:lnSpc>
                <a:spcPct val="90000"/>
              </a:lnSpc>
              <a:spcBef>
                <a:spcPts val="1000"/>
              </a:spcBef>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To know five key techniques used in Owen’s poetry.</a:t>
            </a:r>
          </a:p>
          <a:p>
            <a:pPr marL="230400" indent="-230400">
              <a:lnSpc>
                <a:spcPct val="90000"/>
              </a:lnSpc>
              <a:spcBef>
                <a:spcPts val="1000"/>
              </a:spcBef>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To identify specific examples of poetic techniques in Owen’s work.</a:t>
            </a:r>
          </a:p>
          <a:p>
            <a:pPr marL="230400" indent="-230400">
              <a:lnSpc>
                <a:spcPct val="90000"/>
              </a:lnSpc>
              <a:spcBef>
                <a:spcPts val="1000"/>
              </a:spcBef>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To express ideas about the effect of these poetic techniques in </a:t>
            </a:r>
            <a:br>
              <a:rPr lang="en-GB" dirty="0">
                <a:latin typeface="Open Sans" panose="020B0606030504020204" pitchFamily="34" charset="0"/>
                <a:ea typeface="Open Sans" panose="020B0606030504020204" pitchFamily="34" charset="0"/>
                <a:cs typeface="Open Sans" panose="020B0606030504020204" pitchFamily="34" charset="0"/>
              </a:rPr>
            </a:br>
            <a:r>
              <a:rPr lang="en-GB" dirty="0">
                <a:latin typeface="Open Sans" panose="020B0606030504020204" pitchFamily="34" charset="0"/>
                <a:ea typeface="Open Sans" panose="020B0606030504020204" pitchFamily="34" charset="0"/>
                <a:cs typeface="Open Sans" panose="020B0606030504020204" pitchFamily="34" charset="0"/>
              </a:rPr>
              <a:t>Owen’s work.</a:t>
            </a:r>
          </a:p>
        </p:txBody>
      </p:sp>
      <p:sp>
        <p:nvSpPr>
          <p:cNvPr id="15" name="Content Placeholder 15"/>
          <p:cNvSpPr txBox="1">
            <a:spLocks/>
          </p:cNvSpPr>
          <p:nvPr/>
        </p:nvSpPr>
        <p:spPr bwMode="auto">
          <a:xfrm>
            <a:off x="479425" y="1878101"/>
            <a:ext cx="81962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0" tIns="0" rIns="0" bIns="0">
            <a:spAutoFit/>
          </a:bodyPr>
          <a:lstStyle>
            <a:lvl1pPr>
              <a:defRPr>
                <a:solidFill>
                  <a:schemeClr val="tx1"/>
                </a:solidFill>
                <a:latin typeface="Clear Sans Light" panose="020B0303030202020304" pitchFamily="34" charset="0"/>
                <a:cs typeface="Arial" panose="020B0604020202020204" pitchFamily="34" charset="0"/>
              </a:defRPr>
            </a:lvl1pPr>
            <a:lvl2pPr marL="685800" indent="-228600">
              <a:defRPr>
                <a:solidFill>
                  <a:schemeClr val="tx1"/>
                </a:solidFill>
                <a:latin typeface="Clear Sans Light" panose="020B0303030202020304" pitchFamily="34" charset="0"/>
                <a:cs typeface="Arial" panose="020B0604020202020204" pitchFamily="34" charset="0"/>
              </a:defRPr>
            </a:lvl2pPr>
            <a:lvl3pPr marL="1143000" indent="-228600">
              <a:defRPr>
                <a:solidFill>
                  <a:schemeClr val="tx1"/>
                </a:solidFill>
                <a:latin typeface="Clear Sans Light" panose="020B0303030202020304" pitchFamily="34" charset="0"/>
                <a:cs typeface="Arial" panose="020B0604020202020204" pitchFamily="34" charset="0"/>
              </a:defRPr>
            </a:lvl3pPr>
            <a:lvl4pPr marL="1600200" indent="-228600">
              <a:defRPr>
                <a:solidFill>
                  <a:schemeClr val="tx1"/>
                </a:solidFill>
                <a:latin typeface="Clear Sans Light" panose="020B0303030202020304" pitchFamily="34" charset="0"/>
                <a:cs typeface="Arial" panose="020B0604020202020204" pitchFamily="34" charset="0"/>
              </a:defRPr>
            </a:lvl4pPr>
            <a:lvl5pPr marL="2057400" indent="-228600">
              <a:defRPr>
                <a:solidFill>
                  <a:schemeClr val="tx1"/>
                </a:solidFill>
                <a:latin typeface="Clear Sans Light" panose="020B03030302020203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9pPr>
          </a:lstStyle>
          <a:p>
            <a:pPr marL="0" indent="0" algn="ctr">
              <a:buNone/>
            </a:pPr>
            <a:r>
              <a:rPr lang="en-GB" dirty="0">
                <a:latin typeface="Open Sans" panose="020B0606030504020204" pitchFamily="34" charset="0"/>
                <a:ea typeface="Open Sans" panose="020B0606030504020204" pitchFamily="34" charset="0"/>
                <a:cs typeface="Open Sans" panose="020B0606030504020204" pitchFamily="34" charset="0"/>
              </a:rPr>
              <a:t>To identify key poetic techniques and the effect of these in Wilfred </a:t>
            </a:r>
            <a:br>
              <a:rPr lang="en-GB" dirty="0">
                <a:latin typeface="Open Sans" panose="020B0606030504020204" pitchFamily="34" charset="0"/>
                <a:ea typeface="Open Sans" panose="020B0606030504020204" pitchFamily="34" charset="0"/>
                <a:cs typeface="Open Sans" panose="020B0606030504020204" pitchFamily="34" charset="0"/>
              </a:rPr>
            </a:br>
            <a:r>
              <a:rPr lang="en-GB" dirty="0">
                <a:latin typeface="Open Sans" panose="020B0606030504020204" pitchFamily="34" charset="0"/>
                <a:ea typeface="Open Sans" panose="020B0606030504020204" pitchFamily="34" charset="0"/>
                <a:cs typeface="Open Sans" panose="020B0606030504020204" pitchFamily="34" charset="0"/>
              </a:rPr>
              <a:t>Owen’s poetry. </a:t>
            </a:r>
          </a:p>
        </p:txBody>
      </p:sp>
      <p:sp>
        <p:nvSpPr>
          <p:cNvPr id="16" name="Content Placeholder 15"/>
          <p:cNvSpPr txBox="1">
            <a:spLocks/>
          </p:cNvSpPr>
          <p:nvPr/>
        </p:nvSpPr>
        <p:spPr>
          <a:xfrm>
            <a:off x="479427" y="1108147"/>
            <a:ext cx="8196263" cy="696912"/>
          </a:xfrm>
          <a:prstGeom prst="rect">
            <a:avLst/>
          </a:prstGeom>
          <a:noFill/>
          <a:ln w="25400">
            <a:noFill/>
          </a:ln>
        </p:spPr>
        <p:txBody>
          <a:bodyPr lIns="252000" tIns="216000" rIns="252000" bIns="180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3200" b="1" dirty="0">
                <a:solidFill>
                  <a:srgbClr val="B0292A"/>
                </a:solidFill>
                <a:latin typeface="Open Sans" panose="020B0606030504020204" pitchFamily="34" charset="0"/>
                <a:ea typeface="Open Sans" panose="020B0606030504020204" pitchFamily="34" charset="0"/>
                <a:cs typeface="Open Sans" panose="020B0606030504020204" pitchFamily="34" charset="0"/>
              </a:rPr>
              <a:t>Learning Objective</a:t>
            </a:r>
          </a:p>
        </p:txBody>
      </p:sp>
      <p:sp>
        <p:nvSpPr>
          <p:cNvPr id="17" name="Content Placeholder 15"/>
          <p:cNvSpPr txBox="1">
            <a:spLocks/>
          </p:cNvSpPr>
          <p:nvPr/>
        </p:nvSpPr>
        <p:spPr>
          <a:xfrm>
            <a:off x="479427" y="3219286"/>
            <a:ext cx="8196263" cy="698500"/>
          </a:xfrm>
          <a:prstGeom prst="rect">
            <a:avLst/>
          </a:prstGeom>
          <a:noFill/>
          <a:ln w="25400">
            <a:noFill/>
          </a:ln>
        </p:spPr>
        <p:txBody>
          <a:bodyPr lIns="252000" tIns="216000" rIns="252000" bIns="180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3200" b="1" dirty="0">
                <a:solidFill>
                  <a:srgbClr val="B0292A"/>
                </a:solidFill>
                <a:latin typeface="Open Sans" panose="020B0606030504020204" pitchFamily="34" charset="0"/>
                <a:ea typeface="Open Sans" panose="020B0606030504020204" pitchFamily="34" charset="0"/>
                <a:cs typeface="Open Sans" panose="020B0606030504020204" pitchFamily="34" charset="0"/>
              </a:rPr>
              <a:t>Success Criteria</a:t>
            </a:r>
          </a:p>
        </p:txBody>
      </p:sp>
    </p:spTree>
    <p:extLst>
      <p:ext uri="{BB962C8B-B14F-4D97-AF65-F5344CB8AC3E}">
        <p14:creationId xmlns:p14="http://schemas.microsoft.com/office/powerpoint/2010/main" val="315429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604043"/>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3600" b="1" dirty="0">
                <a:solidFill>
                  <a:srgbClr val="B0292A"/>
                </a:solidFill>
                <a:latin typeface="Open Sans" panose="020B0606030504020204" pitchFamily="34" charset="0"/>
                <a:ea typeface="Open Sans" panose="020B0606030504020204" pitchFamily="34" charset="0"/>
                <a:cs typeface="Open Sans" panose="020B0606030504020204" pitchFamily="34" charset="0"/>
              </a:rPr>
              <a:t>To Begin</a:t>
            </a:r>
            <a:endParaRPr lang="en-GB" altLang="en-US" sz="3600" b="1" dirty="0">
              <a:solidFill>
                <a:srgbClr val="B0292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1800" y="1298622"/>
            <a:ext cx="8280400" cy="646331"/>
          </a:xfrm>
          <a:prstGeom prst="rect">
            <a:avLst/>
          </a:prstGeom>
        </p:spPr>
        <p:txBody>
          <a:bodyPr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latin typeface="Open Sans" panose="020B0606030504020204" pitchFamily="34" charset="0"/>
                <a:ea typeface="Open Sans" panose="020B0606030504020204" pitchFamily="34" charset="0"/>
                <a:cs typeface="Open Sans" panose="020B0606030504020204" pitchFamily="34" charset="0"/>
              </a:rPr>
              <a:t>This lesson will focus on one of the most recognisable poems of World War. </a:t>
            </a:r>
            <a:br>
              <a:rPr lang="en-GB" sz="1800" dirty="0">
                <a:latin typeface="Open Sans" panose="020B0606030504020204" pitchFamily="34" charset="0"/>
                <a:ea typeface="Open Sans" panose="020B0606030504020204" pitchFamily="34" charset="0"/>
                <a:cs typeface="Open Sans" panose="020B0606030504020204" pitchFamily="34" charset="0"/>
              </a:rPr>
            </a:br>
            <a:r>
              <a:rPr lang="en-GB" sz="1800" dirty="0">
                <a:latin typeface="Open Sans" panose="020B0606030504020204" pitchFamily="34" charset="0"/>
                <a:ea typeface="Open Sans" panose="020B0606030504020204" pitchFamily="34" charset="0"/>
                <a:cs typeface="Open Sans" panose="020B0606030504020204" pitchFamily="34" charset="0"/>
              </a:rPr>
              <a:t>This poem is by Wilfred Owen. The poem’s name is ‘Dulce et Decorum Est’. </a:t>
            </a:r>
          </a:p>
        </p:txBody>
      </p:sp>
      <p:sp>
        <p:nvSpPr>
          <p:cNvPr id="2" name="Rectangle 1"/>
          <p:cNvSpPr/>
          <p:nvPr/>
        </p:nvSpPr>
        <p:spPr>
          <a:xfrm>
            <a:off x="2313432" y="2322576"/>
            <a:ext cx="4498848" cy="1106424"/>
          </a:xfrm>
          <a:prstGeom prst="rect">
            <a:avLst/>
          </a:prstGeom>
          <a:solidFill>
            <a:srgbClr val="B02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bg1"/>
                </a:solidFill>
                <a:latin typeface="Open Sans"/>
              </a:rPr>
              <a:t>What do you know about Wilfred Owen’s life? What do you already know about his experiences of war?</a:t>
            </a:r>
          </a:p>
        </p:txBody>
      </p:sp>
      <p:sp>
        <p:nvSpPr>
          <p:cNvPr id="9" name="Rectangle 8"/>
          <p:cNvSpPr/>
          <p:nvPr/>
        </p:nvSpPr>
        <p:spPr>
          <a:xfrm>
            <a:off x="2322576" y="3806623"/>
            <a:ext cx="4498848" cy="1106424"/>
          </a:xfrm>
          <a:prstGeom prst="rect">
            <a:avLst/>
          </a:prstGeom>
          <a:solidFill>
            <a:srgbClr val="B02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buNone/>
            </a:pPr>
            <a:r>
              <a:rPr lang="en-GB" alt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What ideas and images of war do you think will be present in this poem?</a:t>
            </a:r>
          </a:p>
        </p:txBody>
      </p:sp>
      <p:sp>
        <p:nvSpPr>
          <p:cNvPr id="3" name="Rectangle 2"/>
          <p:cNvSpPr/>
          <p:nvPr/>
        </p:nvSpPr>
        <p:spPr>
          <a:xfrm>
            <a:off x="2857428" y="5290670"/>
            <a:ext cx="3429144" cy="369332"/>
          </a:xfrm>
          <a:prstGeom prst="rect">
            <a:avLst/>
          </a:prstGeom>
        </p:spPr>
        <p:txBody>
          <a:bodyPr wrap="none">
            <a:spAutoFit/>
          </a:bodyPr>
          <a:lstStyle/>
          <a:p>
            <a:r>
              <a:rPr lang="en-GB" altLang="en-US" b="1" dirty="0">
                <a:solidFill>
                  <a:srgbClr val="101010"/>
                </a:solidFill>
                <a:latin typeface="Open Sans" panose="020B0606030504020204" pitchFamily="34" charset="0"/>
                <a:ea typeface="Open Sans" panose="020B0606030504020204" pitchFamily="34" charset="0"/>
                <a:cs typeface="Open Sans" panose="020B0606030504020204" pitchFamily="34" charset="0"/>
              </a:rPr>
              <a:t>Discuss your ideas together.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604043"/>
            <a:ext cx="5370809"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3600" b="1" dirty="0">
                <a:solidFill>
                  <a:srgbClr val="B0292A"/>
                </a:solidFill>
                <a:latin typeface="Open Sans" panose="020B0606030504020204" pitchFamily="34" charset="0"/>
                <a:ea typeface="Open Sans" panose="020B0606030504020204" pitchFamily="34" charset="0"/>
                <a:cs typeface="Open Sans" panose="020B0606030504020204" pitchFamily="34" charset="0"/>
              </a:rPr>
              <a:t>Poetic Techniques</a:t>
            </a:r>
            <a:endParaRPr lang="en-GB" altLang="en-US" sz="3600" b="1" dirty="0">
              <a:solidFill>
                <a:srgbClr val="B0292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1800" y="1298622"/>
            <a:ext cx="4661408" cy="4431983"/>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latin typeface="Open Sans" panose="020B0606030504020204" pitchFamily="34" charset="0"/>
                <a:ea typeface="Open Sans" panose="020B0606030504020204" pitchFamily="34" charset="0"/>
                <a:cs typeface="Open Sans" panose="020B0606030504020204" pitchFamily="34" charset="0"/>
              </a:rPr>
              <a:t>Wilfred Owen, like all poets, uses a variety of techniques in his poetry to create effects.</a:t>
            </a:r>
          </a:p>
          <a:p>
            <a:pPr algn="l"/>
            <a:r>
              <a:rPr lang="en-GB" sz="1800" dirty="0">
                <a:latin typeface="Open Sans" panose="020B0606030504020204" pitchFamily="34" charset="0"/>
                <a:ea typeface="Open Sans" panose="020B0606030504020204" pitchFamily="34" charset="0"/>
                <a:cs typeface="Open Sans" panose="020B0606030504020204" pitchFamily="34" charset="0"/>
              </a:rPr>
              <a:t> </a:t>
            </a:r>
          </a:p>
          <a:p>
            <a:pPr algn="l"/>
            <a:r>
              <a:rPr lang="en-GB" sz="1800" dirty="0">
                <a:latin typeface="Open Sans" panose="020B0606030504020204" pitchFamily="34" charset="0"/>
                <a:ea typeface="Open Sans" panose="020B0606030504020204" pitchFamily="34" charset="0"/>
                <a:cs typeface="Open Sans" panose="020B0606030504020204" pitchFamily="34" charset="0"/>
              </a:rPr>
              <a:t>What poetic techniques do you already know? Make a list and try to think why a poet might use a particular effect.</a:t>
            </a:r>
          </a:p>
          <a:p>
            <a:pPr algn="l"/>
            <a:endParaRPr lang="en-GB" sz="1800" dirty="0">
              <a:latin typeface="Open Sans" panose="020B0606030504020204" pitchFamily="34" charset="0"/>
              <a:ea typeface="Open Sans" panose="020B0606030504020204" pitchFamily="34" charset="0"/>
              <a:cs typeface="Open Sans" panose="020B0606030504020204" pitchFamily="34" charset="0"/>
            </a:endParaRPr>
          </a:p>
          <a:p>
            <a:pPr algn="l">
              <a:spcAft>
                <a:spcPts val="600"/>
              </a:spcAft>
            </a:pPr>
            <a:r>
              <a:rPr lang="en-GB" sz="1800" dirty="0">
                <a:latin typeface="Open Sans" panose="020B0606030504020204" pitchFamily="34" charset="0"/>
                <a:ea typeface="Open Sans" panose="020B0606030504020204" pitchFamily="34" charset="0"/>
                <a:cs typeface="Open Sans" panose="020B0606030504020204" pitchFamily="34" charset="0"/>
              </a:rPr>
              <a:t>Did you think of the following techniques?</a:t>
            </a:r>
          </a:p>
          <a:p>
            <a:pPr marL="285750" indent="-285750" algn="l">
              <a:spcAft>
                <a:spcPts val="600"/>
              </a:spcAft>
              <a:buFont typeface="Arial" panose="020B0604020202020204" pitchFamily="34" charset="0"/>
              <a:buChar char="•"/>
            </a:pPr>
            <a:r>
              <a:rPr lang="en-GB" sz="1800" dirty="0">
                <a:latin typeface="Open Sans" panose="020B0606030504020204" pitchFamily="34" charset="0"/>
                <a:ea typeface="Open Sans" panose="020B0606030504020204" pitchFamily="34" charset="0"/>
                <a:cs typeface="Open Sans" panose="020B0606030504020204" pitchFamily="34" charset="0"/>
              </a:rPr>
              <a:t>Alliteration</a:t>
            </a:r>
          </a:p>
          <a:p>
            <a:pPr marL="285750" indent="-285750" algn="l">
              <a:spcAft>
                <a:spcPts val="600"/>
              </a:spcAft>
              <a:buFont typeface="Arial" panose="020B0604020202020204" pitchFamily="34" charset="0"/>
              <a:buChar char="•"/>
            </a:pPr>
            <a:r>
              <a:rPr lang="en-GB" sz="1800" dirty="0">
                <a:latin typeface="Open Sans" panose="020B0606030504020204" pitchFamily="34" charset="0"/>
                <a:ea typeface="Open Sans" panose="020B0606030504020204" pitchFamily="34" charset="0"/>
                <a:cs typeface="Open Sans" panose="020B0606030504020204" pitchFamily="34" charset="0"/>
              </a:rPr>
              <a:t>Metaphor</a:t>
            </a:r>
          </a:p>
          <a:p>
            <a:pPr marL="285750" indent="-285750" algn="l">
              <a:spcAft>
                <a:spcPts val="600"/>
              </a:spcAft>
              <a:buFont typeface="Arial" panose="020B0604020202020204" pitchFamily="34" charset="0"/>
              <a:buChar char="•"/>
            </a:pPr>
            <a:r>
              <a:rPr lang="en-GB" sz="1800" dirty="0">
                <a:latin typeface="Open Sans" panose="020B0606030504020204" pitchFamily="34" charset="0"/>
                <a:ea typeface="Open Sans" panose="020B0606030504020204" pitchFamily="34" charset="0"/>
                <a:cs typeface="Open Sans" panose="020B0606030504020204" pitchFamily="34" charset="0"/>
              </a:rPr>
              <a:t>Simile</a:t>
            </a:r>
          </a:p>
          <a:p>
            <a:pPr marL="285750" indent="-285750" algn="l">
              <a:spcAft>
                <a:spcPts val="600"/>
              </a:spcAft>
              <a:buFont typeface="Arial" panose="020B0604020202020204" pitchFamily="34" charset="0"/>
              <a:buChar char="•"/>
            </a:pPr>
            <a:r>
              <a:rPr lang="en-GB" sz="1800" dirty="0">
                <a:latin typeface="Open Sans" panose="020B0606030504020204" pitchFamily="34" charset="0"/>
                <a:ea typeface="Open Sans" panose="020B0606030504020204" pitchFamily="34" charset="0"/>
                <a:cs typeface="Open Sans" panose="020B0606030504020204" pitchFamily="34" charset="0"/>
              </a:rPr>
              <a:t>Rhyme</a:t>
            </a:r>
          </a:p>
          <a:p>
            <a:pPr marL="285750" indent="-285750" algn="l">
              <a:spcAft>
                <a:spcPts val="600"/>
              </a:spcAft>
              <a:buFont typeface="Arial" panose="020B0604020202020204" pitchFamily="34" charset="0"/>
              <a:buChar char="•"/>
            </a:pPr>
            <a:r>
              <a:rPr lang="en-GB" sz="1800" dirty="0">
                <a:latin typeface="Open Sans" panose="020B0606030504020204" pitchFamily="34" charset="0"/>
                <a:ea typeface="Open Sans" panose="020B0606030504020204" pitchFamily="34" charset="0"/>
                <a:cs typeface="Open Sans" panose="020B0606030504020204" pitchFamily="34" charset="0"/>
              </a:rPr>
              <a:t>Onomatopoeia </a:t>
            </a:r>
          </a:p>
          <a:p>
            <a:pPr algn="l"/>
            <a:endParaRPr lang="en-GB" sz="1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0809" y="0"/>
            <a:ext cx="3773191" cy="6858000"/>
          </a:xfrm>
          <a:prstGeom prst="rect">
            <a:avLst/>
          </a:prstGeom>
        </p:spPr>
      </p:pic>
    </p:spTree>
    <p:extLst>
      <p:ext uri="{BB962C8B-B14F-4D97-AF65-F5344CB8AC3E}">
        <p14:creationId xmlns:p14="http://schemas.microsoft.com/office/powerpoint/2010/main" val="153927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604043"/>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3600" b="1" dirty="0">
                <a:solidFill>
                  <a:srgbClr val="B0292A"/>
                </a:solidFill>
                <a:latin typeface="Open Sans" panose="020B0606030504020204" pitchFamily="34" charset="0"/>
                <a:ea typeface="Open Sans" panose="020B0606030504020204" pitchFamily="34" charset="0"/>
                <a:cs typeface="Open Sans" panose="020B0606030504020204" pitchFamily="34" charset="0"/>
              </a:rPr>
              <a:t>Let’s Talk Poetic Devices</a:t>
            </a:r>
            <a:endParaRPr lang="en-GB" altLang="en-US" sz="3600" b="1" dirty="0">
              <a:solidFill>
                <a:srgbClr val="B0292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1800" y="1298622"/>
            <a:ext cx="8280400" cy="1200329"/>
          </a:xfrm>
          <a:prstGeom prst="rect">
            <a:avLst/>
          </a:prstGeom>
        </p:spPr>
        <p:txBody>
          <a:bodyPr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latin typeface="Open Sans" panose="020B0606030504020204" pitchFamily="34" charset="0"/>
                <a:ea typeface="Open Sans" panose="020B0606030504020204" pitchFamily="34" charset="0"/>
                <a:cs typeface="Open Sans" panose="020B0606030504020204" pitchFamily="34" charset="0"/>
              </a:rPr>
              <a:t>Poetic devices </a:t>
            </a:r>
            <a:r>
              <a:rPr lang="en-GB" sz="1800" dirty="0">
                <a:latin typeface="Open Sans" panose="020B0606030504020204" pitchFamily="34" charset="0"/>
                <a:ea typeface="Open Sans" panose="020B0606030504020204" pitchFamily="34" charset="0"/>
                <a:cs typeface="Open Sans" panose="020B0606030504020204" pitchFamily="34" charset="0"/>
              </a:rPr>
              <a:t>is a fancy name for the special types of words and phrases that poets use to create particular effects in their poetry.</a:t>
            </a:r>
          </a:p>
          <a:p>
            <a:pPr algn="l"/>
            <a:r>
              <a:rPr lang="en-GB" sz="1800" dirty="0">
                <a:latin typeface="Open Sans" panose="020B0606030504020204" pitchFamily="34" charset="0"/>
                <a:ea typeface="Open Sans" panose="020B0606030504020204" pitchFamily="34" charset="0"/>
                <a:cs typeface="Open Sans" panose="020B0606030504020204" pitchFamily="34" charset="0"/>
              </a:rPr>
              <a:t>Try to match up the poetic devices below with their definitions – all of these devices are used by Owen in his poem ‘Dulce et Decorum Est’.</a:t>
            </a:r>
          </a:p>
        </p:txBody>
      </p:sp>
      <p:sp>
        <p:nvSpPr>
          <p:cNvPr id="2" name="Rectangle 1"/>
          <p:cNvSpPr/>
          <p:nvPr/>
        </p:nvSpPr>
        <p:spPr>
          <a:xfrm>
            <a:off x="431800" y="2534499"/>
            <a:ext cx="1956816" cy="3416320"/>
          </a:xfrm>
          <a:prstGeom prst="rect">
            <a:avLst/>
          </a:prstGeom>
        </p:spPr>
        <p:txBody>
          <a:bodyPr wrap="square">
            <a:spAutoFit/>
          </a:bodyPr>
          <a:lstStyle/>
          <a:p>
            <a:pPr>
              <a:lnSpc>
                <a:spcPct val="200000"/>
              </a:lnSpc>
            </a:pPr>
            <a:r>
              <a:rPr lang="en-GB" b="1" dirty="0">
                <a:latin typeface="Open Sans" panose="020B0606030504020204" pitchFamily="34" charset="0"/>
                <a:ea typeface="Open Sans" panose="020B0606030504020204" pitchFamily="34" charset="0"/>
                <a:cs typeface="Open Sans" panose="020B0606030504020204" pitchFamily="34" charset="0"/>
              </a:rPr>
              <a:t>Alliteration</a:t>
            </a:r>
          </a:p>
          <a:p>
            <a:pPr>
              <a:lnSpc>
                <a:spcPct val="200000"/>
              </a:lnSpc>
            </a:pPr>
            <a:r>
              <a:rPr lang="en-GB" b="1" dirty="0">
                <a:latin typeface="Open Sans" panose="020B0606030504020204" pitchFamily="34" charset="0"/>
                <a:ea typeface="Open Sans" panose="020B0606030504020204" pitchFamily="34" charset="0"/>
                <a:cs typeface="Open Sans" panose="020B0606030504020204" pitchFamily="34" charset="0"/>
              </a:rPr>
              <a:t>Onomatopoeia</a:t>
            </a:r>
          </a:p>
          <a:p>
            <a:pPr>
              <a:lnSpc>
                <a:spcPct val="200000"/>
              </a:lnSpc>
            </a:pPr>
            <a:r>
              <a:rPr lang="en-GB" b="1" dirty="0">
                <a:latin typeface="Open Sans" panose="020B0606030504020204" pitchFamily="34" charset="0"/>
                <a:ea typeface="Open Sans" panose="020B0606030504020204" pitchFamily="34" charset="0"/>
                <a:cs typeface="Open Sans" panose="020B0606030504020204" pitchFamily="34" charset="0"/>
              </a:rPr>
              <a:t>Simile</a:t>
            </a:r>
          </a:p>
          <a:p>
            <a:pPr>
              <a:lnSpc>
                <a:spcPct val="200000"/>
              </a:lnSpc>
            </a:pPr>
            <a:r>
              <a:rPr lang="en-GB" b="1" dirty="0">
                <a:latin typeface="Open Sans" panose="020B0606030504020204" pitchFamily="34" charset="0"/>
                <a:ea typeface="Open Sans" panose="020B0606030504020204" pitchFamily="34" charset="0"/>
                <a:cs typeface="Open Sans" panose="020B0606030504020204" pitchFamily="34" charset="0"/>
              </a:rPr>
              <a:t>Metaphor</a:t>
            </a:r>
          </a:p>
          <a:p>
            <a:pPr>
              <a:lnSpc>
                <a:spcPct val="200000"/>
              </a:lnSpc>
            </a:pPr>
            <a:r>
              <a:rPr lang="en-GB" b="1" dirty="0">
                <a:latin typeface="Open Sans" panose="020B0606030504020204" pitchFamily="34" charset="0"/>
                <a:ea typeface="Open Sans" panose="020B0606030504020204" pitchFamily="34" charset="0"/>
                <a:cs typeface="Open Sans" panose="020B0606030504020204" pitchFamily="34" charset="0"/>
              </a:rPr>
              <a:t>Rhyme</a:t>
            </a:r>
          </a:p>
          <a:p>
            <a:pPr>
              <a:lnSpc>
                <a:spcPct val="200000"/>
              </a:lnSpc>
            </a:pPr>
            <a:r>
              <a:rPr lang="en-GB" b="1" dirty="0">
                <a:latin typeface="Open Sans" panose="020B0606030504020204" pitchFamily="34" charset="0"/>
                <a:ea typeface="Open Sans" panose="020B0606030504020204" pitchFamily="34" charset="0"/>
                <a:cs typeface="Open Sans" panose="020B0606030504020204" pitchFamily="34" charset="0"/>
              </a:rPr>
              <a:t>Repetition</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3282696" y="2794698"/>
            <a:ext cx="4615688" cy="338554"/>
          </a:xfrm>
          <a:prstGeom prst="rect">
            <a:avLst/>
          </a:prstGeom>
          <a:ln>
            <a:solidFill>
              <a:srgbClr val="B0292A"/>
            </a:solidFill>
          </a:ln>
        </p:spPr>
        <p:txBody>
          <a:bodyPr wrap="square">
            <a:spAutoFit/>
          </a:bodyPr>
          <a:lstStyle/>
          <a:p>
            <a:r>
              <a:rPr lang="en-GB" altLang="en-US" sz="1600" dirty="0">
                <a:latin typeface="Open Sans" panose="020B0606030504020204" pitchFamily="34" charset="0"/>
                <a:ea typeface="Open Sans" panose="020B0606030504020204" pitchFamily="34" charset="0"/>
                <a:cs typeface="Open Sans" panose="020B0606030504020204" pitchFamily="34" charset="0"/>
              </a:rPr>
              <a:t>Words that imitate the sound they describe.</a:t>
            </a:r>
          </a:p>
        </p:txBody>
      </p:sp>
      <p:sp>
        <p:nvSpPr>
          <p:cNvPr id="4" name="Rectangle 3"/>
          <p:cNvSpPr/>
          <p:nvPr/>
        </p:nvSpPr>
        <p:spPr>
          <a:xfrm>
            <a:off x="3282696" y="3259723"/>
            <a:ext cx="4615688" cy="338554"/>
          </a:xfrm>
          <a:prstGeom prst="rect">
            <a:avLst/>
          </a:prstGeom>
          <a:ln>
            <a:solidFill>
              <a:srgbClr val="B0292A"/>
            </a:solidFill>
          </a:ln>
        </p:spPr>
        <p:txBody>
          <a:bodyPr wrap="square">
            <a:spAutoFit/>
          </a:bodyPr>
          <a:lstStyle/>
          <a:p>
            <a:r>
              <a:rPr lang="en-GB" altLang="en-US" sz="1600" dirty="0">
                <a:latin typeface="Open Sans" panose="020B0606030504020204" pitchFamily="34" charset="0"/>
                <a:ea typeface="Open Sans" panose="020B0606030504020204" pitchFamily="34" charset="0"/>
                <a:cs typeface="Open Sans" panose="020B0606030504020204" pitchFamily="34" charset="0"/>
              </a:rPr>
              <a:t>The use of ‘like’ or ‘as’ to describe something.</a:t>
            </a:r>
          </a:p>
        </p:txBody>
      </p:sp>
      <p:sp>
        <p:nvSpPr>
          <p:cNvPr id="5" name="Rectangle 4"/>
          <p:cNvSpPr/>
          <p:nvPr/>
        </p:nvSpPr>
        <p:spPr>
          <a:xfrm>
            <a:off x="3282696" y="3724748"/>
            <a:ext cx="4615688" cy="338554"/>
          </a:xfrm>
          <a:prstGeom prst="rect">
            <a:avLst/>
          </a:prstGeom>
          <a:ln>
            <a:solidFill>
              <a:srgbClr val="B0292A"/>
            </a:solidFill>
          </a:ln>
        </p:spPr>
        <p:txBody>
          <a:bodyPr wrap="square">
            <a:spAutoFit/>
          </a:bodyPr>
          <a:lstStyle/>
          <a:p>
            <a:r>
              <a:rPr lang="en-GB" sz="1600" dirty="0">
                <a:latin typeface="Open Sans" panose="020B0606030504020204" pitchFamily="34" charset="0"/>
                <a:ea typeface="Open Sans" panose="020B0606030504020204" pitchFamily="34" charset="0"/>
                <a:cs typeface="Open Sans" panose="020B0606030504020204" pitchFamily="34" charset="0"/>
              </a:rPr>
              <a:t>Using a word or phrases over and over.</a:t>
            </a:r>
            <a:endParaRPr lang="en-GB" alt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p:cNvSpPr/>
          <p:nvPr/>
        </p:nvSpPr>
        <p:spPr>
          <a:xfrm>
            <a:off x="3282696" y="4189773"/>
            <a:ext cx="4615688" cy="338554"/>
          </a:xfrm>
          <a:prstGeom prst="rect">
            <a:avLst/>
          </a:prstGeom>
          <a:ln>
            <a:solidFill>
              <a:srgbClr val="B0292A"/>
            </a:solidFill>
          </a:ln>
        </p:spPr>
        <p:txBody>
          <a:bodyPr wrap="square">
            <a:spAutoFit/>
          </a:bodyPr>
          <a:lstStyle/>
          <a:p>
            <a:r>
              <a:rPr lang="en-GB" altLang="en-US" sz="1600" dirty="0">
                <a:latin typeface="Open Sans" panose="020B0606030504020204" pitchFamily="34" charset="0"/>
                <a:ea typeface="Open Sans" panose="020B0606030504020204" pitchFamily="34" charset="0"/>
                <a:cs typeface="Open Sans" panose="020B0606030504020204" pitchFamily="34" charset="0"/>
              </a:rPr>
              <a:t>Describing something as if it </a:t>
            </a:r>
            <a:r>
              <a:rPr lang="en-GB" altLang="en-US" sz="1600" u="sng" dirty="0">
                <a:latin typeface="Open Sans" panose="020B0606030504020204" pitchFamily="34" charset="0"/>
                <a:ea typeface="Open Sans" panose="020B0606030504020204" pitchFamily="34" charset="0"/>
                <a:cs typeface="Open Sans" panose="020B0606030504020204" pitchFamily="34" charset="0"/>
              </a:rPr>
              <a:t>is</a:t>
            </a:r>
            <a:r>
              <a:rPr lang="en-GB" altLang="en-US" sz="1600" dirty="0">
                <a:latin typeface="Open Sans" panose="020B0606030504020204" pitchFamily="34" charset="0"/>
                <a:ea typeface="Open Sans" panose="020B0606030504020204" pitchFamily="34" charset="0"/>
                <a:cs typeface="Open Sans" panose="020B0606030504020204" pitchFamily="34" charset="0"/>
              </a:rPr>
              <a:t> something else.</a:t>
            </a:r>
          </a:p>
        </p:txBody>
      </p:sp>
      <p:sp>
        <p:nvSpPr>
          <p:cNvPr id="7" name="Rectangle 6"/>
          <p:cNvSpPr/>
          <p:nvPr/>
        </p:nvSpPr>
        <p:spPr>
          <a:xfrm>
            <a:off x="3282696" y="4654798"/>
            <a:ext cx="4615688" cy="584775"/>
          </a:xfrm>
          <a:prstGeom prst="rect">
            <a:avLst/>
          </a:prstGeom>
          <a:ln>
            <a:solidFill>
              <a:srgbClr val="B0292A"/>
            </a:solidFill>
          </a:ln>
        </p:spPr>
        <p:txBody>
          <a:bodyPr wrap="square">
            <a:spAutoFit/>
          </a:bodyPr>
          <a:lstStyle/>
          <a:p>
            <a:r>
              <a:rPr lang="en-GB" altLang="en-US" sz="1600" dirty="0">
                <a:latin typeface="Open Sans" panose="020B0606030504020204" pitchFamily="34" charset="0"/>
                <a:ea typeface="Open Sans" panose="020B0606030504020204" pitchFamily="34" charset="0"/>
                <a:cs typeface="Open Sans" panose="020B0606030504020204" pitchFamily="34" charset="0"/>
              </a:rPr>
              <a:t>Using words at the end of phrases which have similar ending sounds.</a:t>
            </a:r>
          </a:p>
        </p:txBody>
      </p:sp>
      <p:sp>
        <p:nvSpPr>
          <p:cNvPr id="9" name="Rectangle 8"/>
          <p:cNvSpPr/>
          <p:nvPr/>
        </p:nvSpPr>
        <p:spPr>
          <a:xfrm>
            <a:off x="3282696" y="5366044"/>
            <a:ext cx="4615688" cy="584775"/>
          </a:xfrm>
          <a:prstGeom prst="rect">
            <a:avLst/>
          </a:prstGeom>
          <a:ln>
            <a:solidFill>
              <a:srgbClr val="B0292A"/>
            </a:solidFill>
          </a:ln>
        </p:spPr>
        <p:txBody>
          <a:bodyPr wrap="square">
            <a:spAutoFit/>
          </a:bodyPr>
          <a:lstStyle/>
          <a:p>
            <a:r>
              <a:rPr lang="en-GB" altLang="en-US" sz="1600" dirty="0">
                <a:latin typeface="Open Sans" panose="020B0606030504020204" pitchFamily="34" charset="0"/>
                <a:ea typeface="Open Sans" panose="020B0606030504020204" pitchFamily="34" charset="0"/>
                <a:cs typeface="Open Sans" panose="020B0606030504020204" pitchFamily="34" charset="0"/>
              </a:rPr>
              <a:t>The repetition of the consonant sound at the beginning of a number of words.</a:t>
            </a:r>
            <a:endParaRPr lang="en-GB" sz="1600" dirty="0"/>
          </a:p>
        </p:txBody>
      </p:sp>
    </p:spTree>
    <p:extLst>
      <p:ext uri="{BB962C8B-B14F-4D97-AF65-F5344CB8AC3E}">
        <p14:creationId xmlns:p14="http://schemas.microsoft.com/office/powerpoint/2010/main" val="20087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604043"/>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3600" b="1" dirty="0">
                <a:solidFill>
                  <a:srgbClr val="B0292A"/>
                </a:solidFill>
                <a:latin typeface="Open Sans" panose="020B0606030504020204" pitchFamily="34" charset="0"/>
                <a:ea typeface="Open Sans" panose="020B0606030504020204" pitchFamily="34" charset="0"/>
                <a:cs typeface="Open Sans" panose="020B0606030504020204" pitchFamily="34" charset="0"/>
              </a:rPr>
              <a:t>Let’s Talk Poetic Devices</a:t>
            </a:r>
            <a:endParaRPr lang="en-GB" altLang="en-US" sz="3600" b="1" dirty="0">
              <a:solidFill>
                <a:srgbClr val="B0292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1800" y="1298622"/>
            <a:ext cx="8280400" cy="923330"/>
          </a:xfrm>
          <a:prstGeom prst="rect">
            <a:avLst/>
          </a:prstGeom>
        </p:spPr>
        <p:txBody>
          <a:bodyPr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latin typeface="Open Sans" panose="020B0606030504020204" pitchFamily="34" charset="0"/>
                <a:ea typeface="Open Sans" panose="020B0606030504020204" pitchFamily="34" charset="0"/>
                <a:cs typeface="Open Sans" panose="020B0606030504020204" pitchFamily="34" charset="0"/>
              </a:rPr>
              <a:t>Check your answers – how well did you do? </a:t>
            </a:r>
            <a:br>
              <a:rPr lang="en-GB" sz="1800" dirty="0">
                <a:latin typeface="Open Sans" panose="020B0606030504020204" pitchFamily="34" charset="0"/>
                <a:ea typeface="Open Sans" panose="020B0606030504020204" pitchFamily="34" charset="0"/>
                <a:cs typeface="Open Sans" panose="020B0606030504020204" pitchFamily="34" charset="0"/>
              </a:rPr>
            </a:br>
            <a:r>
              <a:rPr lang="en-GB" sz="1800" dirty="0">
                <a:latin typeface="Open Sans" panose="020B0606030504020204" pitchFamily="34" charset="0"/>
                <a:ea typeface="Open Sans" panose="020B0606030504020204" pitchFamily="34" charset="0"/>
                <a:cs typeface="Open Sans" panose="020B0606030504020204" pitchFamily="34" charset="0"/>
              </a:rPr>
              <a:t>Now consider – why might a poet use each of these techniques? </a:t>
            </a:r>
            <a:br>
              <a:rPr lang="en-GB" sz="1800" dirty="0">
                <a:latin typeface="Open Sans" panose="020B0606030504020204" pitchFamily="34" charset="0"/>
                <a:ea typeface="Open Sans" panose="020B0606030504020204" pitchFamily="34" charset="0"/>
                <a:cs typeface="Open Sans" panose="020B0606030504020204" pitchFamily="34" charset="0"/>
              </a:rPr>
            </a:br>
            <a:r>
              <a:rPr lang="en-GB" sz="1800" dirty="0">
                <a:latin typeface="Open Sans" panose="020B0606030504020204" pitchFamily="34" charset="0"/>
                <a:ea typeface="Open Sans" panose="020B0606030504020204" pitchFamily="34" charset="0"/>
                <a:cs typeface="Open Sans" panose="020B0606030504020204" pitchFamily="34" charset="0"/>
              </a:rPr>
              <a:t>What would be the effect he might achieve?</a:t>
            </a:r>
          </a:p>
        </p:txBody>
      </p:sp>
      <p:sp>
        <p:nvSpPr>
          <p:cNvPr id="2" name="Rectangle 1"/>
          <p:cNvSpPr/>
          <p:nvPr/>
        </p:nvSpPr>
        <p:spPr>
          <a:xfrm>
            <a:off x="431800" y="2534499"/>
            <a:ext cx="1956816" cy="3416320"/>
          </a:xfrm>
          <a:prstGeom prst="rect">
            <a:avLst/>
          </a:prstGeom>
        </p:spPr>
        <p:txBody>
          <a:bodyPr wrap="square">
            <a:spAutoFit/>
          </a:bodyPr>
          <a:lstStyle/>
          <a:p>
            <a:pPr>
              <a:lnSpc>
                <a:spcPct val="200000"/>
              </a:lnSpc>
            </a:pPr>
            <a:r>
              <a:rPr lang="en-GB" b="1" dirty="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rPr>
              <a:t>Alliteration</a:t>
            </a:r>
          </a:p>
          <a:p>
            <a:pPr>
              <a:lnSpc>
                <a:spcPct val="200000"/>
              </a:lnSpc>
            </a:pPr>
            <a:r>
              <a:rPr lang="en-GB" b="1" dirty="0">
                <a:solidFill>
                  <a:srgbClr val="00B0F0"/>
                </a:solidFill>
                <a:latin typeface="Open Sans" panose="020B0606030504020204" pitchFamily="34" charset="0"/>
                <a:ea typeface="Open Sans" panose="020B0606030504020204" pitchFamily="34" charset="0"/>
                <a:cs typeface="Open Sans" panose="020B0606030504020204" pitchFamily="34" charset="0"/>
              </a:rPr>
              <a:t>Onomatopoeia</a:t>
            </a:r>
          </a:p>
          <a:p>
            <a:pPr>
              <a:lnSpc>
                <a:spcPct val="200000"/>
              </a:lnSpc>
            </a:pPr>
            <a:r>
              <a:rPr lang="en-GB"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Simile</a:t>
            </a:r>
          </a:p>
          <a:p>
            <a:pPr>
              <a:lnSpc>
                <a:spcPct val="200000"/>
              </a:lnSpc>
            </a:pPr>
            <a:r>
              <a:rPr lang="en-GB" b="1" dirty="0">
                <a:solidFill>
                  <a:srgbClr val="7F7F7F"/>
                </a:solidFill>
                <a:latin typeface="Open Sans" panose="020B0606030504020204" pitchFamily="34" charset="0"/>
                <a:ea typeface="Open Sans" panose="020B0606030504020204" pitchFamily="34" charset="0"/>
                <a:cs typeface="Open Sans" panose="020B0606030504020204" pitchFamily="34" charset="0"/>
              </a:rPr>
              <a:t>Metaphor</a:t>
            </a:r>
          </a:p>
          <a:p>
            <a:pPr>
              <a:lnSpc>
                <a:spcPct val="200000"/>
              </a:lnSpc>
            </a:pPr>
            <a:r>
              <a:rPr lang="en-GB"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Rhyme</a:t>
            </a:r>
          </a:p>
          <a:p>
            <a:pPr>
              <a:lnSpc>
                <a:spcPct val="200000"/>
              </a:lnSpc>
            </a:pPr>
            <a:r>
              <a:rPr lang="en-GB" b="1"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Repetition</a:t>
            </a:r>
            <a:endParaRPr lang="en-GB"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3282696" y="2794698"/>
            <a:ext cx="4615688" cy="338554"/>
          </a:xfrm>
          <a:prstGeom prst="rect">
            <a:avLst/>
          </a:prstGeom>
          <a:ln>
            <a:solidFill>
              <a:srgbClr val="B0292A"/>
            </a:solidFill>
          </a:ln>
        </p:spPr>
        <p:txBody>
          <a:bodyPr wrap="square">
            <a:spAutoFit/>
          </a:bodyPr>
          <a:lstStyle/>
          <a:p>
            <a:r>
              <a:rPr lang="en-GB" altLang="en-US" sz="1600" dirty="0">
                <a:solidFill>
                  <a:srgbClr val="00B0F0"/>
                </a:solidFill>
                <a:latin typeface="Open Sans" panose="020B0606030504020204" pitchFamily="34" charset="0"/>
                <a:ea typeface="Open Sans" panose="020B0606030504020204" pitchFamily="34" charset="0"/>
                <a:cs typeface="Open Sans" panose="020B0606030504020204" pitchFamily="34" charset="0"/>
              </a:rPr>
              <a:t>Words that imitate the sound they describe.</a:t>
            </a:r>
          </a:p>
        </p:txBody>
      </p:sp>
      <p:sp>
        <p:nvSpPr>
          <p:cNvPr id="4" name="Rectangle 3"/>
          <p:cNvSpPr/>
          <p:nvPr/>
        </p:nvSpPr>
        <p:spPr>
          <a:xfrm>
            <a:off x="3282696" y="3259723"/>
            <a:ext cx="4615688" cy="338554"/>
          </a:xfrm>
          <a:prstGeom prst="rect">
            <a:avLst/>
          </a:prstGeom>
          <a:ln>
            <a:solidFill>
              <a:srgbClr val="B0292A"/>
            </a:solidFill>
          </a:ln>
        </p:spPr>
        <p:txBody>
          <a:bodyPr wrap="square">
            <a:spAutoFit/>
          </a:bodyPr>
          <a:lstStyle/>
          <a:p>
            <a:r>
              <a:rPr lang="en-GB" altLang="en-US" sz="1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The use of ‘like’ or ‘as’ to describe something.</a:t>
            </a:r>
          </a:p>
        </p:txBody>
      </p:sp>
      <p:sp>
        <p:nvSpPr>
          <p:cNvPr id="5" name="Rectangle 4"/>
          <p:cNvSpPr/>
          <p:nvPr/>
        </p:nvSpPr>
        <p:spPr>
          <a:xfrm>
            <a:off x="3282696" y="3724748"/>
            <a:ext cx="4615688" cy="338554"/>
          </a:xfrm>
          <a:prstGeom prst="rect">
            <a:avLst/>
          </a:prstGeom>
          <a:ln>
            <a:solidFill>
              <a:srgbClr val="B0292A"/>
            </a:solidFill>
          </a:ln>
        </p:spPr>
        <p:txBody>
          <a:bodyPr wrap="square">
            <a:spAutoFit/>
          </a:bodyPr>
          <a:lstStyle/>
          <a:p>
            <a:r>
              <a:rPr lang="en-GB" sz="16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rPr>
              <a:t>Using a word or phrases over and over.</a:t>
            </a:r>
            <a:endParaRPr lang="en-GB" altLang="en-US" sz="1600" dirty="0">
              <a:solidFill>
                <a:schemeClr val="accent4">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p:cNvSpPr/>
          <p:nvPr/>
        </p:nvSpPr>
        <p:spPr>
          <a:xfrm>
            <a:off x="3282696" y="4189773"/>
            <a:ext cx="4615688" cy="338554"/>
          </a:xfrm>
          <a:prstGeom prst="rect">
            <a:avLst/>
          </a:prstGeom>
          <a:ln>
            <a:solidFill>
              <a:srgbClr val="B0292A"/>
            </a:solidFill>
          </a:ln>
        </p:spPr>
        <p:txBody>
          <a:bodyPr wrap="square">
            <a:spAutoFit/>
          </a:bodyPr>
          <a:lstStyle/>
          <a:p>
            <a:r>
              <a:rPr lang="en-GB" altLang="en-US" sz="1600" dirty="0">
                <a:solidFill>
                  <a:srgbClr val="7F7F7F"/>
                </a:solidFill>
                <a:latin typeface="Open Sans" panose="020B0606030504020204" pitchFamily="34" charset="0"/>
                <a:ea typeface="Open Sans" panose="020B0606030504020204" pitchFamily="34" charset="0"/>
                <a:cs typeface="Open Sans" panose="020B0606030504020204" pitchFamily="34" charset="0"/>
              </a:rPr>
              <a:t>Describing something as if it </a:t>
            </a:r>
            <a:r>
              <a:rPr lang="en-GB" altLang="en-US" sz="1600" u="sng" dirty="0">
                <a:solidFill>
                  <a:srgbClr val="7F7F7F"/>
                </a:solidFill>
                <a:latin typeface="Open Sans" panose="020B0606030504020204" pitchFamily="34" charset="0"/>
                <a:ea typeface="Open Sans" panose="020B0606030504020204" pitchFamily="34" charset="0"/>
                <a:cs typeface="Open Sans" panose="020B0606030504020204" pitchFamily="34" charset="0"/>
              </a:rPr>
              <a:t>is</a:t>
            </a:r>
            <a:r>
              <a:rPr lang="en-GB" altLang="en-US" sz="1600" dirty="0">
                <a:solidFill>
                  <a:srgbClr val="7F7F7F"/>
                </a:solidFill>
                <a:latin typeface="Open Sans" panose="020B0606030504020204" pitchFamily="34" charset="0"/>
                <a:ea typeface="Open Sans" panose="020B0606030504020204" pitchFamily="34" charset="0"/>
                <a:cs typeface="Open Sans" panose="020B0606030504020204" pitchFamily="34" charset="0"/>
              </a:rPr>
              <a:t> something else.</a:t>
            </a:r>
          </a:p>
        </p:txBody>
      </p:sp>
      <p:sp>
        <p:nvSpPr>
          <p:cNvPr id="7" name="Rectangle 6"/>
          <p:cNvSpPr/>
          <p:nvPr/>
        </p:nvSpPr>
        <p:spPr>
          <a:xfrm>
            <a:off x="3282696" y="4654798"/>
            <a:ext cx="4615688" cy="584775"/>
          </a:xfrm>
          <a:prstGeom prst="rect">
            <a:avLst/>
          </a:prstGeom>
          <a:ln>
            <a:solidFill>
              <a:srgbClr val="B0292A"/>
            </a:solidFill>
          </a:ln>
        </p:spPr>
        <p:txBody>
          <a:bodyPr wrap="square">
            <a:spAutoFit/>
          </a:bodyPr>
          <a:lstStyle/>
          <a:p>
            <a:r>
              <a:rPr lang="en-GB" altLang="en-US" sz="1600"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Using words at the end of phrases which have similar ending sounds.</a:t>
            </a:r>
          </a:p>
        </p:txBody>
      </p:sp>
      <p:sp>
        <p:nvSpPr>
          <p:cNvPr id="9" name="Rectangle 8"/>
          <p:cNvSpPr/>
          <p:nvPr/>
        </p:nvSpPr>
        <p:spPr>
          <a:xfrm>
            <a:off x="3282696" y="5366044"/>
            <a:ext cx="4615688" cy="584775"/>
          </a:xfrm>
          <a:prstGeom prst="rect">
            <a:avLst/>
          </a:prstGeom>
          <a:ln>
            <a:solidFill>
              <a:srgbClr val="B0292A"/>
            </a:solidFill>
          </a:ln>
        </p:spPr>
        <p:txBody>
          <a:bodyPr wrap="square">
            <a:spAutoFit/>
          </a:bodyPr>
          <a:lstStyle/>
          <a:p>
            <a:r>
              <a:rPr lang="en-GB" altLang="en-US" sz="1600" dirty="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rPr>
              <a:t>The repetition of the consonant sound at the beginning of a number of words.</a:t>
            </a:r>
            <a:endParaRPr lang="en-GB" sz="1600" dirty="0">
              <a:solidFill>
                <a:schemeClr val="accent3">
                  <a:lumMod val="75000"/>
                </a:schemeClr>
              </a:solidFill>
            </a:endParaRPr>
          </a:p>
        </p:txBody>
      </p:sp>
    </p:spTree>
    <p:extLst>
      <p:ext uri="{BB962C8B-B14F-4D97-AF65-F5344CB8AC3E}">
        <p14:creationId xmlns:p14="http://schemas.microsoft.com/office/powerpoint/2010/main" val="189472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604043"/>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3600" b="1" dirty="0">
                <a:solidFill>
                  <a:srgbClr val="B0292A"/>
                </a:solidFill>
                <a:latin typeface="Open Sans" panose="020B0606030504020204" pitchFamily="34" charset="0"/>
                <a:ea typeface="Open Sans" panose="020B0606030504020204" pitchFamily="34" charset="0"/>
                <a:cs typeface="Open Sans" panose="020B0606030504020204" pitchFamily="34" charset="0"/>
              </a:rPr>
              <a:t>Something Extra</a:t>
            </a:r>
            <a:endParaRPr lang="en-GB" altLang="en-US" sz="3600" b="1" dirty="0">
              <a:solidFill>
                <a:srgbClr val="B0292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1800" y="1298622"/>
            <a:ext cx="8280400" cy="1477328"/>
          </a:xfrm>
          <a:prstGeom prst="rect">
            <a:avLst/>
          </a:prstGeom>
        </p:spPr>
        <p:txBody>
          <a:bodyPr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1800" dirty="0">
                <a:latin typeface="Open Sans" panose="020B0606030504020204" pitchFamily="34" charset="0"/>
                <a:ea typeface="Open Sans" panose="020B0606030504020204" pitchFamily="34" charset="0"/>
                <a:cs typeface="Open Sans" panose="020B0606030504020204" pitchFamily="34" charset="0"/>
              </a:rPr>
              <a:t>The poetry techniques you looked at on the previous slides are ones you should be familiar with. The following two are used by Wilfred Owen often and began to be used much more frequently as the 20th century progressed. They relate to the rhythm and flow of the lines of poetry and are very important structurally and for effect.</a:t>
            </a:r>
          </a:p>
        </p:txBody>
      </p:sp>
      <p:sp>
        <p:nvSpPr>
          <p:cNvPr id="4" name="Rectangle 3"/>
          <p:cNvSpPr/>
          <p:nvPr/>
        </p:nvSpPr>
        <p:spPr>
          <a:xfrm>
            <a:off x="1490472" y="3000728"/>
            <a:ext cx="6144768" cy="1538518"/>
          </a:xfrm>
          <a:prstGeom prst="rect">
            <a:avLst/>
          </a:prstGeom>
          <a:solidFill>
            <a:srgbClr val="B02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Enjambment </a:t>
            </a:r>
            <a:r>
              <a:rPr lang="en-GB" dirty="0">
                <a:latin typeface="Open Sans" panose="020B0606030504020204" pitchFamily="34" charset="0"/>
                <a:ea typeface="Open Sans" panose="020B0606030504020204" pitchFamily="34" charset="0"/>
                <a:cs typeface="Open Sans" panose="020B0606030504020204" pitchFamily="34" charset="0"/>
              </a:rPr>
              <a:t>– This is the deliberate continuation of a line of poetry into the next. It changes the flow and rhythm of the poem and, depending on how it is used, can indicate strong action sequences, rapidity of thought or excitement.</a:t>
            </a:r>
          </a:p>
        </p:txBody>
      </p:sp>
      <p:sp>
        <p:nvSpPr>
          <p:cNvPr id="5" name="Rectangle 4"/>
          <p:cNvSpPr/>
          <p:nvPr/>
        </p:nvSpPr>
        <p:spPr>
          <a:xfrm>
            <a:off x="1499616" y="4764024"/>
            <a:ext cx="6144768" cy="1538518"/>
          </a:xfrm>
          <a:prstGeom prst="rect">
            <a:avLst/>
          </a:prstGeom>
          <a:solidFill>
            <a:srgbClr val="B02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Open Sans" panose="020B0606030504020204" pitchFamily="34" charset="0"/>
                <a:ea typeface="Open Sans" panose="020B0606030504020204" pitchFamily="34" charset="0"/>
                <a:cs typeface="Open Sans" panose="020B0606030504020204" pitchFamily="34" charset="0"/>
              </a:rPr>
              <a:t>Caesura</a:t>
            </a:r>
            <a:r>
              <a:rPr lang="en-GB" dirty="0">
                <a:latin typeface="Open Sans" panose="020B0606030504020204" pitchFamily="34" charset="0"/>
                <a:ea typeface="Open Sans" panose="020B0606030504020204" pitchFamily="34" charset="0"/>
                <a:cs typeface="Open Sans" panose="020B0606030504020204" pitchFamily="34" charset="0"/>
              </a:rPr>
              <a:t> – This is the deliberate breaking up of a line of poetry, often with a hyphen, comma, full stop or exclamation. It brings attention to the phrase since it stops the reader’s natural flow and can be used to indicate faltering thoughts or actions, interruptions etc.</a:t>
            </a:r>
          </a:p>
        </p:txBody>
      </p:sp>
    </p:spTree>
    <p:extLst>
      <p:ext uri="{BB962C8B-B14F-4D97-AF65-F5344CB8AC3E}">
        <p14:creationId xmlns:p14="http://schemas.microsoft.com/office/powerpoint/2010/main" val="364713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604043"/>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3600" b="1" dirty="0">
                <a:solidFill>
                  <a:srgbClr val="B0292A"/>
                </a:solidFill>
                <a:latin typeface="Open Sans" panose="020B0606030504020204" pitchFamily="34" charset="0"/>
                <a:ea typeface="Open Sans" panose="020B0606030504020204" pitchFamily="34" charset="0"/>
                <a:cs typeface="Open Sans" panose="020B0606030504020204" pitchFamily="34" charset="0"/>
              </a:rPr>
              <a:t>Ready for the Poem?</a:t>
            </a:r>
            <a:endParaRPr lang="en-GB" altLang="en-US" sz="3600" b="1" dirty="0">
              <a:solidFill>
                <a:srgbClr val="B0292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431800" y="1298622"/>
            <a:ext cx="8280400" cy="4154984"/>
          </a:xfrm>
          <a:prstGeom prst="rect">
            <a:avLst/>
          </a:prstGeom>
        </p:spPr>
        <p:txBody>
          <a:bodyPr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latin typeface="Open Sans" panose="020B0606030504020204" pitchFamily="34" charset="0"/>
                <a:ea typeface="Open Sans" panose="020B0606030504020204" pitchFamily="34" charset="0"/>
                <a:cs typeface="Open Sans" panose="020B0606030504020204" pitchFamily="34" charset="0"/>
              </a:rPr>
              <a:t>The best way to read a poem for annotation is active reading. This means that, even from the very first experience of the poem, you are noting the things that you see, hear etc.</a:t>
            </a:r>
          </a:p>
          <a:p>
            <a:pPr algn="l"/>
            <a:r>
              <a:rPr lang="en-GB" sz="1800" dirty="0">
                <a:latin typeface="Open Sans" panose="020B0606030504020204" pitchFamily="34" charset="0"/>
                <a:ea typeface="Open Sans" panose="020B0606030504020204" pitchFamily="34" charset="0"/>
                <a:cs typeface="Open Sans" panose="020B0606030504020204" pitchFamily="34" charset="0"/>
              </a:rPr>
              <a:t>Using highlighters or pens make notes as you read the whole poem for the first time. Look for the following things to help you develop an insightful response to the poem.</a:t>
            </a:r>
          </a:p>
          <a:p>
            <a:pPr algn="l">
              <a:spcAft>
                <a:spcPts val="0"/>
              </a:spcAft>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285750" indent="-285750" algn="l">
              <a:spcAft>
                <a:spcPts val="600"/>
              </a:spcAft>
              <a:buFont typeface="Arial" panose="020B0604020202020204" pitchFamily="34" charset="0"/>
              <a:buChar char="•"/>
            </a:pPr>
            <a:r>
              <a:rPr lang="en-GB" sz="1800" dirty="0">
                <a:latin typeface="Open Sans" panose="020B0606030504020204" pitchFamily="34" charset="0"/>
                <a:ea typeface="Open Sans" panose="020B0606030504020204" pitchFamily="34" charset="0"/>
                <a:cs typeface="Open Sans" panose="020B0606030504020204" pitchFamily="34" charset="0"/>
              </a:rPr>
              <a:t>Underline parts you like best and try to work out how/why they’re effective.</a:t>
            </a:r>
          </a:p>
          <a:p>
            <a:pPr marL="285750" indent="-285750" algn="l">
              <a:spcAft>
                <a:spcPts val="600"/>
              </a:spcAft>
              <a:buFont typeface="Arial" panose="020B0604020202020204" pitchFamily="34" charset="0"/>
              <a:buChar char="•"/>
            </a:pPr>
            <a:r>
              <a:rPr lang="en-GB" sz="1800" dirty="0">
                <a:latin typeface="Open Sans" panose="020B0606030504020204" pitchFamily="34" charset="0"/>
                <a:ea typeface="Open Sans" panose="020B0606030504020204" pitchFamily="34" charset="0"/>
                <a:cs typeface="Open Sans" panose="020B0606030504020204" pitchFamily="34" charset="0"/>
              </a:rPr>
              <a:t>What do phrases you like make you think of?</a:t>
            </a:r>
          </a:p>
          <a:p>
            <a:pPr marL="285750" indent="-285750" algn="l">
              <a:spcAft>
                <a:spcPts val="600"/>
              </a:spcAft>
              <a:buFont typeface="Arial" panose="020B0604020202020204" pitchFamily="34" charset="0"/>
              <a:buChar char="•"/>
            </a:pPr>
            <a:r>
              <a:rPr lang="en-GB" sz="1800" dirty="0">
                <a:latin typeface="Open Sans" panose="020B0606030504020204" pitchFamily="34" charset="0"/>
                <a:ea typeface="Open Sans" panose="020B0606030504020204" pitchFamily="34" charset="0"/>
                <a:cs typeface="Open Sans" panose="020B0606030504020204" pitchFamily="34" charset="0"/>
              </a:rPr>
              <a:t>How does the phrase or word sound?</a:t>
            </a:r>
          </a:p>
          <a:p>
            <a:pPr marL="285750" indent="-285750" algn="l">
              <a:spcAft>
                <a:spcPts val="600"/>
              </a:spcAft>
              <a:buFont typeface="Arial" panose="020B0604020202020204" pitchFamily="34" charset="0"/>
              <a:buChar char="•"/>
            </a:pPr>
            <a:r>
              <a:rPr lang="en-GB" sz="1800" dirty="0">
                <a:latin typeface="Open Sans" panose="020B0606030504020204" pitchFamily="34" charset="0"/>
                <a:ea typeface="Open Sans" panose="020B0606030504020204" pitchFamily="34" charset="0"/>
                <a:cs typeface="Open Sans" panose="020B0606030504020204" pitchFamily="34" charset="0"/>
              </a:rPr>
              <a:t>Is there a pattern or a part where the pattern falters?</a:t>
            </a:r>
          </a:p>
          <a:p>
            <a:pPr marL="285750" indent="-285750" algn="l">
              <a:spcAft>
                <a:spcPts val="600"/>
              </a:spcAft>
              <a:buFont typeface="Arial" panose="020B0604020202020204" pitchFamily="34" charset="0"/>
              <a:buChar char="•"/>
            </a:pPr>
            <a:r>
              <a:rPr lang="en-GB" sz="1800" dirty="0">
                <a:latin typeface="Open Sans" panose="020B0606030504020204" pitchFamily="34" charset="0"/>
                <a:ea typeface="Open Sans" panose="020B0606030504020204" pitchFamily="34" charset="0"/>
                <a:cs typeface="Open Sans" panose="020B0606030504020204" pitchFamily="34" charset="0"/>
              </a:rPr>
              <a:t>Put a question mark by bits that puzzle you at first.</a:t>
            </a:r>
          </a:p>
          <a:p>
            <a:pPr algn="l"/>
            <a:endParaRPr lang="en-GB"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p:cNvSpPr/>
          <p:nvPr/>
        </p:nvSpPr>
        <p:spPr>
          <a:xfrm>
            <a:off x="1371600" y="5453606"/>
            <a:ext cx="6400800" cy="646331"/>
          </a:xfrm>
          <a:prstGeom prst="rect">
            <a:avLst/>
          </a:prstGeom>
        </p:spPr>
        <p:txBody>
          <a:bodyPr wrap="square">
            <a:spAutoFit/>
          </a:bodyPr>
          <a:lstStyle/>
          <a:p>
            <a:pPr algn="ctr"/>
            <a:r>
              <a:rPr lang="en-GB" b="1" dirty="0">
                <a:latin typeface="Open Sans" panose="020B0606030504020204" pitchFamily="34" charset="0"/>
                <a:ea typeface="Open Sans" panose="020B0606030504020204" pitchFamily="34" charset="0"/>
                <a:cs typeface="Open Sans" panose="020B0606030504020204" pitchFamily="34" charset="0"/>
              </a:rPr>
              <a:t>Remember, most poems have many layers of meaning and can have different effects on different people!</a:t>
            </a:r>
          </a:p>
        </p:txBody>
      </p:sp>
    </p:spTree>
    <p:extLst>
      <p:ext uri="{BB962C8B-B14F-4D97-AF65-F5344CB8AC3E}">
        <p14:creationId xmlns:p14="http://schemas.microsoft.com/office/powerpoint/2010/main" val="89644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604043"/>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3600" b="1" dirty="0">
                <a:solidFill>
                  <a:srgbClr val="B0292A"/>
                </a:solidFill>
                <a:latin typeface="Open Sans" panose="020B0606030504020204" pitchFamily="34" charset="0"/>
                <a:ea typeface="Open Sans" panose="020B0606030504020204" pitchFamily="34" charset="0"/>
                <a:cs typeface="Open Sans" panose="020B0606030504020204" pitchFamily="34" charset="0"/>
              </a:rPr>
              <a:t>Now – Let’s Look at the Poem</a:t>
            </a:r>
            <a:endParaRPr lang="en-GB" altLang="en-US" sz="3600" b="1" dirty="0">
              <a:solidFill>
                <a:srgbClr val="B0292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p:cNvSpPr/>
          <p:nvPr/>
        </p:nvSpPr>
        <p:spPr>
          <a:xfrm>
            <a:off x="1627464" y="1577698"/>
            <a:ext cx="5889072" cy="2125789"/>
          </a:xfrm>
          <a:prstGeom prst="rect">
            <a:avLst/>
          </a:prstGeom>
          <a:solidFill>
            <a:srgbClr val="B029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Bent double, like old beggars under sacks,</a:t>
            </a:r>
            <a:b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Knock-kneed, coughing like hags, we cursed through sludge,</a:t>
            </a:r>
            <a:b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Till on the haunting flares we turned our backs,</a:t>
            </a:r>
            <a:b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And towards our distant rest began to trudge.</a:t>
            </a:r>
            <a:b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Men marched asleep. Many had lost their boots,</a:t>
            </a:r>
            <a:b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But limped on, blood-shod. All went lame, all blind;</a:t>
            </a:r>
            <a:b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Drunk with fatigue; deaf even to the hoots</a:t>
            </a:r>
            <a:b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Of gas-shells dropping softly behind.</a:t>
            </a:r>
          </a:p>
        </p:txBody>
      </p:sp>
      <p:sp>
        <p:nvSpPr>
          <p:cNvPr id="3" name="Rectangle 2"/>
          <p:cNvSpPr/>
          <p:nvPr/>
        </p:nvSpPr>
        <p:spPr>
          <a:xfrm>
            <a:off x="353060" y="3938984"/>
            <a:ext cx="8359140" cy="1985159"/>
          </a:xfrm>
          <a:prstGeom prst="rect">
            <a:avLst/>
          </a:prstGeom>
        </p:spPr>
        <p:txBody>
          <a:bodyPr wrap="square">
            <a:spAutoFit/>
          </a:bodyPr>
          <a:lstStyle/>
          <a:p>
            <a:pPr>
              <a:spcAft>
                <a:spcPts val="600"/>
              </a:spcAft>
              <a:defRPr/>
            </a:pPr>
            <a:r>
              <a:rPr lang="en-GB" sz="1400" dirty="0">
                <a:latin typeface="Open Sans" panose="020B0606030504020204" pitchFamily="34" charset="0"/>
                <a:ea typeface="Open Sans" panose="020B0606030504020204" pitchFamily="34" charset="0"/>
                <a:cs typeface="Open Sans" panose="020B0606030504020204" pitchFamily="34" charset="0"/>
              </a:rPr>
              <a:t>This is the first full stanza – What do you notice?</a:t>
            </a:r>
          </a:p>
          <a:p>
            <a:pPr marL="285750" indent="-285750">
              <a:spcAft>
                <a:spcPts val="600"/>
              </a:spcAft>
              <a:buFont typeface="Arial" panose="020B0604020202020204" pitchFamily="34" charset="0"/>
              <a:buChar char="•"/>
              <a:defRPr/>
            </a:pPr>
            <a:r>
              <a:rPr lang="en-GB" sz="1400" dirty="0">
                <a:latin typeface="Open Sans" panose="020B0606030504020204" pitchFamily="34" charset="0"/>
                <a:ea typeface="Open Sans" panose="020B0606030504020204" pitchFamily="34" charset="0"/>
                <a:cs typeface="Open Sans" panose="020B0606030504020204" pitchFamily="34" charset="0"/>
              </a:rPr>
              <a:t>Can you find any alliteration? </a:t>
            </a:r>
          </a:p>
          <a:p>
            <a:pPr marL="285750" indent="-285750">
              <a:spcAft>
                <a:spcPts val="600"/>
              </a:spcAft>
              <a:buFont typeface="Arial" panose="020B0604020202020204" pitchFamily="34" charset="0"/>
              <a:buChar char="•"/>
              <a:defRPr/>
            </a:pPr>
            <a:r>
              <a:rPr lang="en-GB" sz="1400" dirty="0">
                <a:latin typeface="Open Sans" panose="020B0606030504020204" pitchFamily="34" charset="0"/>
                <a:ea typeface="Open Sans" panose="020B0606030504020204" pitchFamily="34" charset="0"/>
                <a:cs typeface="Open Sans" panose="020B0606030504020204" pitchFamily="34" charset="0"/>
              </a:rPr>
              <a:t>What is the effect of the similes you can see?</a:t>
            </a:r>
          </a:p>
          <a:p>
            <a:pPr marL="285750" indent="-285750">
              <a:spcAft>
                <a:spcPts val="600"/>
              </a:spcAft>
              <a:buFont typeface="Arial" panose="020B0604020202020204" pitchFamily="34" charset="0"/>
              <a:buChar char="•"/>
              <a:defRPr/>
            </a:pPr>
            <a:r>
              <a:rPr lang="en-GB" sz="1400" dirty="0">
                <a:latin typeface="Open Sans" panose="020B0606030504020204" pitchFamily="34" charset="0"/>
                <a:ea typeface="Open Sans" panose="020B0606030504020204" pitchFamily="34" charset="0"/>
                <a:cs typeface="Open Sans" panose="020B0606030504020204" pitchFamily="34" charset="0"/>
              </a:rPr>
              <a:t>What is happening when the poem opens? Where are the soldiers?</a:t>
            </a:r>
          </a:p>
          <a:p>
            <a:pPr marL="285750" indent="-285750">
              <a:spcAft>
                <a:spcPts val="600"/>
              </a:spcAft>
              <a:buFont typeface="Arial" panose="020B0604020202020204" pitchFamily="34" charset="0"/>
              <a:buChar char="•"/>
              <a:defRPr/>
            </a:pPr>
            <a:r>
              <a:rPr lang="en-GB" sz="1400" dirty="0">
                <a:latin typeface="Open Sans" panose="020B0606030504020204" pitchFamily="34" charset="0"/>
                <a:ea typeface="Open Sans" panose="020B0606030504020204" pitchFamily="34" charset="0"/>
                <a:cs typeface="Open Sans" panose="020B0606030504020204" pitchFamily="34" charset="0"/>
              </a:rPr>
              <a:t>Are the men really asleep? What is this device called? What effect does it have?</a:t>
            </a:r>
          </a:p>
          <a:p>
            <a:pPr marL="285750" indent="-285750">
              <a:spcAft>
                <a:spcPts val="600"/>
              </a:spcAft>
              <a:buFont typeface="Arial" panose="020B0604020202020204" pitchFamily="34" charset="0"/>
              <a:buChar char="•"/>
              <a:defRPr/>
            </a:pPr>
            <a:r>
              <a:rPr lang="en-GB" sz="1400" dirty="0">
                <a:latin typeface="Open Sans" panose="020B0606030504020204" pitchFamily="34" charset="0"/>
                <a:ea typeface="Open Sans" panose="020B0606030504020204" pitchFamily="34" charset="0"/>
                <a:cs typeface="Open Sans" panose="020B0606030504020204" pitchFamily="34" charset="0"/>
              </a:rPr>
              <a:t>Can you see the rhyme scheme emerging? Why might Owen have used such a standardised rhythm and rhyme at this point in the poem? What does it remind you of?</a:t>
            </a:r>
          </a:p>
        </p:txBody>
      </p:sp>
    </p:spTree>
    <p:extLst>
      <p:ext uri="{BB962C8B-B14F-4D97-AF65-F5344CB8AC3E}">
        <p14:creationId xmlns:p14="http://schemas.microsoft.com/office/powerpoint/2010/main" val="61879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eyond - English PowerPoint Template.potx" id="{FE54805D-13C9-4B43-BFFF-83491E683A93}" vid="{F71EC388-4352-4966-894B-452FF032C5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Beyond - English PowerPoint Template</Template>
  <TotalTime>106</TotalTime>
  <Words>1262</Words>
  <Application>Microsoft Office PowerPoint</Application>
  <PresentationFormat>On-screen Show (4:3)</PresentationFormat>
  <Paragraphs>113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Twinkl Light</vt:lpstr>
      <vt:lpstr>Calibri</vt:lpstr>
      <vt:lpstr>Open Sans</vt:lpstr>
      <vt:lpstr>Arial</vt:lpstr>
      <vt:lpstr>Office Theme</vt:lpstr>
      <vt:lpstr>PowerPoint Presentation</vt:lpstr>
      <vt:lpstr>PowerPoint Presentation</vt:lpstr>
      <vt:lpstr>To Begin</vt:lpstr>
      <vt:lpstr>Poetic Techniques</vt:lpstr>
      <vt:lpstr>Let’s Talk Poetic Devices</vt:lpstr>
      <vt:lpstr>Let’s Talk Poetic Devices</vt:lpstr>
      <vt:lpstr>Something Extra</vt:lpstr>
      <vt:lpstr>Ready for the Poem?</vt:lpstr>
      <vt:lpstr>Now – Let’s Look at the Poem</vt:lpstr>
      <vt:lpstr>Imagine the Scene</vt:lpstr>
      <vt:lpstr>Now – Let’s Look at the Poem</vt:lpstr>
      <vt:lpstr>Imagine the Scene</vt:lpstr>
      <vt:lpstr>Now – Let’s Look at the Poem</vt:lpstr>
      <vt:lpstr>Imagine the Scene</vt:lpstr>
      <vt:lpstr>‘Gassed’ by John Singer Sergent</vt:lpstr>
      <vt:lpstr>Looking Back at the Poem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Jade Pashley</dc:creator>
  <cp:lastModifiedBy>Jade Pashley</cp:lastModifiedBy>
  <cp:revision>12</cp:revision>
  <dcterms:created xsi:type="dcterms:W3CDTF">2019-11-01T14:14:27Z</dcterms:created>
  <dcterms:modified xsi:type="dcterms:W3CDTF">2019-11-05T10:26:57Z</dcterms:modified>
</cp:coreProperties>
</file>