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19053-9D4F-4FE0-BE14-779A73EB5E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0B446975-E4D3-497B-9025-365B6A1304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8A099CC6-8213-4CAF-9D41-456F44FC3032}"/>
              </a:ext>
            </a:extLst>
          </p:cNvPr>
          <p:cNvSpPr>
            <a:spLocks noGrp="1"/>
          </p:cNvSpPr>
          <p:nvPr>
            <p:ph type="dt" sz="half" idx="10"/>
          </p:nvPr>
        </p:nvSpPr>
        <p:spPr/>
        <p:txBody>
          <a:bodyPr/>
          <a:lstStyle/>
          <a:p>
            <a:fld id="{2011E994-BA9B-4B75-8BFD-3D1AFEC0DBAB}" type="datetimeFigureOut">
              <a:rPr lang="en-IE" smtClean="0"/>
              <a:t>10/02/2021</a:t>
            </a:fld>
            <a:endParaRPr lang="en-IE"/>
          </a:p>
        </p:txBody>
      </p:sp>
      <p:sp>
        <p:nvSpPr>
          <p:cNvPr id="5" name="Footer Placeholder 4">
            <a:extLst>
              <a:ext uri="{FF2B5EF4-FFF2-40B4-BE49-F238E27FC236}">
                <a16:creationId xmlns:a16="http://schemas.microsoft.com/office/drawing/2014/main" id="{AFE0B26E-D762-4E1A-A261-9D55DC71EA4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624BACBB-AAD7-4D64-9107-C738898DF072}"/>
              </a:ext>
            </a:extLst>
          </p:cNvPr>
          <p:cNvSpPr>
            <a:spLocks noGrp="1"/>
          </p:cNvSpPr>
          <p:nvPr>
            <p:ph type="sldNum" sz="quarter" idx="12"/>
          </p:nvPr>
        </p:nvSpPr>
        <p:spPr/>
        <p:txBody>
          <a:bodyPr/>
          <a:lstStyle/>
          <a:p>
            <a:fld id="{921700C0-2A1E-4D71-9E70-58FBC18BED72}" type="slidenum">
              <a:rPr lang="en-IE" smtClean="0"/>
              <a:t>‹#›</a:t>
            </a:fld>
            <a:endParaRPr lang="en-IE"/>
          </a:p>
        </p:txBody>
      </p:sp>
    </p:spTree>
    <p:extLst>
      <p:ext uri="{BB962C8B-B14F-4D97-AF65-F5344CB8AC3E}">
        <p14:creationId xmlns:p14="http://schemas.microsoft.com/office/powerpoint/2010/main" val="2102538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C0B57-F6DE-4117-B5E6-345AF7C1DF7C}"/>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10F5B886-167A-4E9D-96D8-14752DB076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E7774DA-B2CD-4C7A-B993-6D54379405FE}"/>
              </a:ext>
            </a:extLst>
          </p:cNvPr>
          <p:cNvSpPr>
            <a:spLocks noGrp="1"/>
          </p:cNvSpPr>
          <p:nvPr>
            <p:ph type="dt" sz="half" idx="10"/>
          </p:nvPr>
        </p:nvSpPr>
        <p:spPr/>
        <p:txBody>
          <a:bodyPr/>
          <a:lstStyle/>
          <a:p>
            <a:fld id="{2011E994-BA9B-4B75-8BFD-3D1AFEC0DBAB}" type="datetimeFigureOut">
              <a:rPr lang="en-IE" smtClean="0"/>
              <a:t>10/02/2021</a:t>
            </a:fld>
            <a:endParaRPr lang="en-IE"/>
          </a:p>
        </p:txBody>
      </p:sp>
      <p:sp>
        <p:nvSpPr>
          <p:cNvPr id="5" name="Footer Placeholder 4">
            <a:extLst>
              <a:ext uri="{FF2B5EF4-FFF2-40B4-BE49-F238E27FC236}">
                <a16:creationId xmlns:a16="http://schemas.microsoft.com/office/drawing/2014/main" id="{DFEAADB2-18A1-4966-AB48-ACA39895F15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7CDEF41-C172-40BE-87C0-113BA0CC6975}"/>
              </a:ext>
            </a:extLst>
          </p:cNvPr>
          <p:cNvSpPr>
            <a:spLocks noGrp="1"/>
          </p:cNvSpPr>
          <p:nvPr>
            <p:ph type="sldNum" sz="quarter" idx="12"/>
          </p:nvPr>
        </p:nvSpPr>
        <p:spPr/>
        <p:txBody>
          <a:bodyPr/>
          <a:lstStyle/>
          <a:p>
            <a:fld id="{921700C0-2A1E-4D71-9E70-58FBC18BED72}" type="slidenum">
              <a:rPr lang="en-IE" smtClean="0"/>
              <a:t>‹#›</a:t>
            </a:fld>
            <a:endParaRPr lang="en-IE"/>
          </a:p>
        </p:txBody>
      </p:sp>
    </p:spTree>
    <p:extLst>
      <p:ext uri="{BB962C8B-B14F-4D97-AF65-F5344CB8AC3E}">
        <p14:creationId xmlns:p14="http://schemas.microsoft.com/office/powerpoint/2010/main" val="3212336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9E381D-FAC3-4532-A1E8-5B6BD1C04D0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838ACC18-6C23-42CB-BE1D-7A448D17F5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945A7730-E8BB-43B8-93DD-816856393303}"/>
              </a:ext>
            </a:extLst>
          </p:cNvPr>
          <p:cNvSpPr>
            <a:spLocks noGrp="1"/>
          </p:cNvSpPr>
          <p:nvPr>
            <p:ph type="dt" sz="half" idx="10"/>
          </p:nvPr>
        </p:nvSpPr>
        <p:spPr/>
        <p:txBody>
          <a:bodyPr/>
          <a:lstStyle/>
          <a:p>
            <a:fld id="{2011E994-BA9B-4B75-8BFD-3D1AFEC0DBAB}" type="datetimeFigureOut">
              <a:rPr lang="en-IE" smtClean="0"/>
              <a:t>10/02/2021</a:t>
            </a:fld>
            <a:endParaRPr lang="en-IE"/>
          </a:p>
        </p:txBody>
      </p:sp>
      <p:sp>
        <p:nvSpPr>
          <p:cNvPr id="5" name="Footer Placeholder 4">
            <a:extLst>
              <a:ext uri="{FF2B5EF4-FFF2-40B4-BE49-F238E27FC236}">
                <a16:creationId xmlns:a16="http://schemas.microsoft.com/office/drawing/2014/main" id="{EEC83EB6-B333-4C73-A64E-35038B218E8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220319C-9D4D-499E-85D0-DF46C1ADECAF}"/>
              </a:ext>
            </a:extLst>
          </p:cNvPr>
          <p:cNvSpPr>
            <a:spLocks noGrp="1"/>
          </p:cNvSpPr>
          <p:nvPr>
            <p:ph type="sldNum" sz="quarter" idx="12"/>
          </p:nvPr>
        </p:nvSpPr>
        <p:spPr/>
        <p:txBody>
          <a:bodyPr/>
          <a:lstStyle/>
          <a:p>
            <a:fld id="{921700C0-2A1E-4D71-9E70-58FBC18BED72}" type="slidenum">
              <a:rPr lang="en-IE" smtClean="0"/>
              <a:t>‹#›</a:t>
            </a:fld>
            <a:endParaRPr lang="en-IE"/>
          </a:p>
        </p:txBody>
      </p:sp>
    </p:spTree>
    <p:extLst>
      <p:ext uri="{BB962C8B-B14F-4D97-AF65-F5344CB8AC3E}">
        <p14:creationId xmlns:p14="http://schemas.microsoft.com/office/powerpoint/2010/main" val="2430039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C3D94-B061-4923-AC23-4798D775C267}"/>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B4C80D3C-BC7E-4C88-B46A-75A5773540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2602B48-CC05-4EF6-BD0F-AE89161C2126}"/>
              </a:ext>
            </a:extLst>
          </p:cNvPr>
          <p:cNvSpPr>
            <a:spLocks noGrp="1"/>
          </p:cNvSpPr>
          <p:nvPr>
            <p:ph type="dt" sz="half" idx="10"/>
          </p:nvPr>
        </p:nvSpPr>
        <p:spPr/>
        <p:txBody>
          <a:bodyPr/>
          <a:lstStyle/>
          <a:p>
            <a:fld id="{2011E994-BA9B-4B75-8BFD-3D1AFEC0DBAB}" type="datetimeFigureOut">
              <a:rPr lang="en-IE" smtClean="0"/>
              <a:t>10/02/2021</a:t>
            </a:fld>
            <a:endParaRPr lang="en-IE"/>
          </a:p>
        </p:txBody>
      </p:sp>
      <p:sp>
        <p:nvSpPr>
          <p:cNvPr id="5" name="Footer Placeholder 4">
            <a:extLst>
              <a:ext uri="{FF2B5EF4-FFF2-40B4-BE49-F238E27FC236}">
                <a16:creationId xmlns:a16="http://schemas.microsoft.com/office/drawing/2014/main" id="{7A5A0785-E978-45A0-ACAD-42D304CB4A5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6A9599EB-3926-4C24-9195-C9F6B2CF0085}"/>
              </a:ext>
            </a:extLst>
          </p:cNvPr>
          <p:cNvSpPr>
            <a:spLocks noGrp="1"/>
          </p:cNvSpPr>
          <p:nvPr>
            <p:ph type="sldNum" sz="quarter" idx="12"/>
          </p:nvPr>
        </p:nvSpPr>
        <p:spPr/>
        <p:txBody>
          <a:bodyPr/>
          <a:lstStyle/>
          <a:p>
            <a:fld id="{921700C0-2A1E-4D71-9E70-58FBC18BED72}" type="slidenum">
              <a:rPr lang="en-IE" smtClean="0"/>
              <a:t>‹#›</a:t>
            </a:fld>
            <a:endParaRPr lang="en-IE"/>
          </a:p>
        </p:txBody>
      </p:sp>
    </p:spTree>
    <p:extLst>
      <p:ext uri="{BB962C8B-B14F-4D97-AF65-F5344CB8AC3E}">
        <p14:creationId xmlns:p14="http://schemas.microsoft.com/office/powerpoint/2010/main" val="1711612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3DF8C-C45C-4395-9478-24E3DAA1C1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40404CAA-A156-48C1-81B1-CCCF5C6960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CD67CA-C831-4AD8-9DE6-6CB10A0EDF9D}"/>
              </a:ext>
            </a:extLst>
          </p:cNvPr>
          <p:cNvSpPr>
            <a:spLocks noGrp="1"/>
          </p:cNvSpPr>
          <p:nvPr>
            <p:ph type="dt" sz="half" idx="10"/>
          </p:nvPr>
        </p:nvSpPr>
        <p:spPr/>
        <p:txBody>
          <a:bodyPr/>
          <a:lstStyle/>
          <a:p>
            <a:fld id="{2011E994-BA9B-4B75-8BFD-3D1AFEC0DBAB}" type="datetimeFigureOut">
              <a:rPr lang="en-IE" smtClean="0"/>
              <a:t>10/02/2021</a:t>
            </a:fld>
            <a:endParaRPr lang="en-IE"/>
          </a:p>
        </p:txBody>
      </p:sp>
      <p:sp>
        <p:nvSpPr>
          <p:cNvPr id="5" name="Footer Placeholder 4">
            <a:extLst>
              <a:ext uri="{FF2B5EF4-FFF2-40B4-BE49-F238E27FC236}">
                <a16:creationId xmlns:a16="http://schemas.microsoft.com/office/drawing/2014/main" id="{A533E42D-3FF6-4A8B-A1AC-9C754A840C2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E94C31D-600A-44E5-A1AC-4E533E7A3AA6}"/>
              </a:ext>
            </a:extLst>
          </p:cNvPr>
          <p:cNvSpPr>
            <a:spLocks noGrp="1"/>
          </p:cNvSpPr>
          <p:nvPr>
            <p:ph type="sldNum" sz="quarter" idx="12"/>
          </p:nvPr>
        </p:nvSpPr>
        <p:spPr/>
        <p:txBody>
          <a:bodyPr/>
          <a:lstStyle/>
          <a:p>
            <a:fld id="{921700C0-2A1E-4D71-9E70-58FBC18BED72}" type="slidenum">
              <a:rPr lang="en-IE" smtClean="0"/>
              <a:t>‹#›</a:t>
            </a:fld>
            <a:endParaRPr lang="en-IE"/>
          </a:p>
        </p:txBody>
      </p:sp>
    </p:spTree>
    <p:extLst>
      <p:ext uri="{BB962C8B-B14F-4D97-AF65-F5344CB8AC3E}">
        <p14:creationId xmlns:p14="http://schemas.microsoft.com/office/powerpoint/2010/main" val="217466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BA855-EDBD-440D-A3F0-C21EDAE05FEC}"/>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49BE8A55-6FB5-421F-94AF-1B18929179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D3F5FF33-880E-4884-A3D6-52BF7E07CD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0B87B8D4-038E-46F0-B392-6D74E0687F3E}"/>
              </a:ext>
            </a:extLst>
          </p:cNvPr>
          <p:cNvSpPr>
            <a:spLocks noGrp="1"/>
          </p:cNvSpPr>
          <p:nvPr>
            <p:ph type="dt" sz="half" idx="10"/>
          </p:nvPr>
        </p:nvSpPr>
        <p:spPr/>
        <p:txBody>
          <a:bodyPr/>
          <a:lstStyle/>
          <a:p>
            <a:fld id="{2011E994-BA9B-4B75-8BFD-3D1AFEC0DBAB}" type="datetimeFigureOut">
              <a:rPr lang="en-IE" smtClean="0"/>
              <a:t>10/02/2021</a:t>
            </a:fld>
            <a:endParaRPr lang="en-IE"/>
          </a:p>
        </p:txBody>
      </p:sp>
      <p:sp>
        <p:nvSpPr>
          <p:cNvPr id="6" name="Footer Placeholder 5">
            <a:extLst>
              <a:ext uri="{FF2B5EF4-FFF2-40B4-BE49-F238E27FC236}">
                <a16:creationId xmlns:a16="http://schemas.microsoft.com/office/drawing/2014/main" id="{32F93A2B-24D1-4C42-8993-FA06A3296325}"/>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343A7EF7-1053-4F3A-ACE6-48EABE21811B}"/>
              </a:ext>
            </a:extLst>
          </p:cNvPr>
          <p:cNvSpPr>
            <a:spLocks noGrp="1"/>
          </p:cNvSpPr>
          <p:nvPr>
            <p:ph type="sldNum" sz="quarter" idx="12"/>
          </p:nvPr>
        </p:nvSpPr>
        <p:spPr/>
        <p:txBody>
          <a:bodyPr/>
          <a:lstStyle/>
          <a:p>
            <a:fld id="{921700C0-2A1E-4D71-9E70-58FBC18BED72}" type="slidenum">
              <a:rPr lang="en-IE" smtClean="0"/>
              <a:t>‹#›</a:t>
            </a:fld>
            <a:endParaRPr lang="en-IE"/>
          </a:p>
        </p:txBody>
      </p:sp>
    </p:spTree>
    <p:extLst>
      <p:ext uri="{BB962C8B-B14F-4D97-AF65-F5344CB8AC3E}">
        <p14:creationId xmlns:p14="http://schemas.microsoft.com/office/powerpoint/2010/main" val="1597312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44C1D-09BC-4CB0-80FA-EA5E233DB5EC}"/>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F6B5C4F2-D94C-402E-83E0-23EA985BF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F7EA8F-1C6C-4BA7-A551-F0B8DCD408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280066ED-F3AA-4068-874D-0F916D9B78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ED39DB-D5C7-4C9D-81F5-6EC3C069DD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F12CA1F7-B2E7-439F-B38E-F1A5CA826CF2}"/>
              </a:ext>
            </a:extLst>
          </p:cNvPr>
          <p:cNvSpPr>
            <a:spLocks noGrp="1"/>
          </p:cNvSpPr>
          <p:nvPr>
            <p:ph type="dt" sz="half" idx="10"/>
          </p:nvPr>
        </p:nvSpPr>
        <p:spPr/>
        <p:txBody>
          <a:bodyPr/>
          <a:lstStyle/>
          <a:p>
            <a:fld id="{2011E994-BA9B-4B75-8BFD-3D1AFEC0DBAB}" type="datetimeFigureOut">
              <a:rPr lang="en-IE" smtClean="0"/>
              <a:t>10/02/2021</a:t>
            </a:fld>
            <a:endParaRPr lang="en-IE"/>
          </a:p>
        </p:txBody>
      </p:sp>
      <p:sp>
        <p:nvSpPr>
          <p:cNvPr id="8" name="Footer Placeholder 7">
            <a:extLst>
              <a:ext uri="{FF2B5EF4-FFF2-40B4-BE49-F238E27FC236}">
                <a16:creationId xmlns:a16="http://schemas.microsoft.com/office/drawing/2014/main" id="{A6696B99-7C31-4908-B2DF-875DAE1DDFF0}"/>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B5A96927-C5E4-46BF-B3DD-73586E8D829D}"/>
              </a:ext>
            </a:extLst>
          </p:cNvPr>
          <p:cNvSpPr>
            <a:spLocks noGrp="1"/>
          </p:cNvSpPr>
          <p:nvPr>
            <p:ph type="sldNum" sz="quarter" idx="12"/>
          </p:nvPr>
        </p:nvSpPr>
        <p:spPr/>
        <p:txBody>
          <a:bodyPr/>
          <a:lstStyle/>
          <a:p>
            <a:fld id="{921700C0-2A1E-4D71-9E70-58FBC18BED72}" type="slidenum">
              <a:rPr lang="en-IE" smtClean="0"/>
              <a:t>‹#›</a:t>
            </a:fld>
            <a:endParaRPr lang="en-IE"/>
          </a:p>
        </p:txBody>
      </p:sp>
    </p:spTree>
    <p:extLst>
      <p:ext uri="{BB962C8B-B14F-4D97-AF65-F5344CB8AC3E}">
        <p14:creationId xmlns:p14="http://schemas.microsoft.com/office/powerpoint/2010/main" val="1564814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C141B-82F7-45AC-8494-3631EB12170A}"/>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36BE2727-0AEC-4DF5-88F8-CF4C1C70292A}"/>
              </a:ext>
            </a:extLst>
          </p:cNvPr>
          <p:cNvSpPr>
            <a:spLocks noGrp="1"/>
          </p:cNvSpPr>
          <p:nvPr>
            <p:ph type="dt" sz="half" idx="10"/>
          </p:nvPr>
        </p:nvSpPr>
        <p:spPr/>
        <p:txBody>
          <a:bodyPr/>
          <a:lstStyle/>
          <a:p>
            <a:fld id="{2011E994-BA9B-4B75-8BFD-3D1AFEC0DBAB}" type="datetimeFigureOut">
              <a:rPr lang="en-IE" smtClean="0"/>
              <a:t>10/02/2021</a:t>
            </a:fld>
            <a:endParaRPr lang="en-IE"/>
          </a:p>
        </p:txBody>
      </p:sp>
      <p:sp>
        <p:nvSpPr>
          <p:cNvPr id="4" name="Footer Placeholder 3">
            <a:extLst>
              <a:ext uri="{FF2B5EF4-FFF2-40B4-BE49-F238E27FC236}">
                <a16:creationId xmlns:a16="http://schemas.microsoft.com/office/drawing/2014/main" id="{EA46C61D-85DA-4D39-8C51-C642DEB2B0A9}"/>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B378A006-45C4-4A09-AB6A-359F07F05F24}"/>
              </a:ext>
            </a:extLst>
          </p:cNvPr>
          <p:cNvSpPr>
            <a:spLocks noGrp="1"/>
          </p:cNvSpPr>
          <p:nvPr>
            <p:ph type="sldNum" sz="quarter" idx="12"/>
          </p:nvPr>
        </p:nvSpPr>
        <p:spPr/>
        <p:txBody>
          <a:bodyPr/>
          <a:lstStyle/>
          <a:p>
            <a:fld id="{921700C0-2A1E-4D71-9E70-58FBC18BED72}" type="slidenum">
              <a:rPr lang="en-IE" smtClean="0"/>
              <a:t>‹#›</a:t>
            </a:fld>
            <a:endParaRPr lang="en-IE"/>
          </a:p>
        </p:txBody>
      </p:sp>
    </p:spTree>
    <p:extLst>
      <p:ext uri="{BB962C8B-B14F-4D97-AF65-F5344CB8AC3E}">
        <p14:creationId xmlns:p14="http://schemas.microsoft.com/office/powerpoint/2010/main" val="4211129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1C875C-2E63-417D-8255-58F92F428A88}"/>
              </a:ext>
            </a:extLst>
          </p:cNvPr>
          <p:cNvSpPr>
            <a:spLocks noGrp="1"/>
          </p:cNvSpPr>
          <p:nvPr>
            <p:ph type="dt" sz="half" idx="10"/>
          </p:nvPr>
        </p:nvSpPr>
        <p:spPr/>
        <p:txBody>
          <a:bodyPr/>
          <a:lstStyle/>
          <a:p>
            <a:fld id="{2011E994-BA9B-4B75-8BFD-3D1AFEC0DBAB}" type="datetimeFigureOut">
              <a:rPr lang="en-IE" smtClean="0"/>
              <a:t>10/02/2021</a:t>
            </a:fld>
            <a:endParaRPr lang="en-IE"/>
          </a:p>
        </p:txBody>
      </p:sp>
      <p:sp>
        <p:nvSpPr>
          <p:cNvPr id="3" name="Footer Placeholder 2">
            <a:extLst>
              <a:ext uri="{FF2B5EF4-FFF2-40B4-BE49-F238E27FC236}">
                <a16:creationId xmlns:a16="http://schemas.microsoft.com/office/drawing/2014/main" id="{6D55997B-5ADA-4F58-B534-0198B2DAAA1C}"/>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E5E124ED-7A0E-4EA3-BAD8-EE674BFF99D2}"/>
              </a:ext>
            </a:extLst>
          </p:cNvPr>
          <p:cNvSpPr>
            <a:spLocks noGrp="1"/>
          </p:cNvSpPr>
          <p:nvPr>
            <p:ph type="sldNum" sz="quarter" idx="12"/>
          </p:nvPr>
        </p:nvSpPr>
        <p:spPr/>
        <p:txBody>
          <a:bodyPr/>
          <a:lstStyle/>
          <a:p>
            <a:fld id="{921700C0-2A1E-4D71-9E70-58FBC18BED72}" type="slidenum">
              <a:rPr lang="en-IE" smtClean="0"/>
              <a:t>‹#›</a:t>
            </a:fld>
            <a:endParaRPr lang="en-IE"/>
          </a:p>
        </p:txBody>
      </p:sp>
    </p:spTree>
    <p:extLst>
      <p:ext uri="{BB962C8B-B14F-4D97-AF65-F5344CB8AC3E}">
        <p14:creationId xmlns:p14="http://schemas.microsoft.com/office/powerpoint/2010/main" val="2447694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7E8FE-040C-49A4-8AFB-772144FBDF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29997E50-961C-4859-BB95-807CD9F879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6F468091-77F9-408C-B664-E27288B868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BB926A-B999-4361-8393-2B86CF105D37}"/>
              </a:ext>
            </a:extLst>
          </p:cNvPr>
          <p:cNvSpPr>
            <a:spLocks noGrp="1"/>
          </p:cNvSpPr>
          <p:nvPr>
            <p:ph type="dt" sz="half" idx="10"/>
          </p:nvPr>
        </p:nvSpPr>
        <p:spPr/>
        <p:txBody>
          <a:bodyPr/>
          <a:lstStyle/>
          <a:p>
            <a:fld id="{2011E994-BA9B-4B75-8BFD-3D1AFEC0DBAB}" type="datetimeFigureOut">
              <a:rPr lang="en-IE" smtClean="0"/>
              <a:t>10/02/2021</a:t>
            </a:fld>
            <a:endParaRPr lang="en-IE"/>
          </a:p>
        </p:txBody>
      </p:sp>
      <p:sp>
        <p:nvSpPr>
          <p:cNvPr id="6" name="Footer Placeholder 5">
            <a:extLst>
              <a:ext uri="{FF2B5EF4-FFF2-40B4-BE49-F238E27FC236}">
                <a16:creationId xmlns:a16="http://schemas.microsoft.com/office/drawing/2014/main" id="{6131A8E0-040D-4003-BEB3-4732B57028D0}"/>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364DD0B3-75CC-4722-827D-048D02B5BB00}"/>
              </a:ext>
            </a:extLst>
          </p:cNvPr>
          <p:cNvSpPr>
            <a:spLocks noGrp="1"/>
          </p:cNvSpPr>
          <p:nvPr>
            <p:ph type="sldNum" sz="quarter" idx="12"/>
          </p:nvPr>
        </p:nvSpPr>
        <p:spPr/>
        <p:txBody>
          <a:bodyPr/>
          <a:lstStyle/>
          <a:p>
            <a:fld id="{921700C0-2A1E-4D71-9E70-58FBC18BED72}" type="slidenum">
              <a:rPr lang="en-IE" smtClean="0"/>
              <a:t>‹#›</a:t>
            </a:fld>
            <a:endParaRPr lang="en-IE"/>
          </a:p>
        </p:txBody>
      </p:sp>
    </p:spTree>
    <p:extLst>
      <p:ext uri="{BB962C8B-B14F-4D97-AF65-F5344CB8AC3E}">
        <p14:creationId xmlns:p14="http://schemas.microsoft.com/office/powerpoint/2010/main" val="2204097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E4633-96B2-4CE1-A9C0-0242DF1BAA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6FE6CFF9-0246-4E67-8748-5761D075C7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08EA8F5E-D716-4F24-B73B-0C9082282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B9863C-653D-49EE-9F9B-B15B927B4A03}"/>
              </a:ext>
            </a:extLst>
          </p:cNvPr>
          <p:cNvSpPr>
            <a:spLocks noGrp="1"/>
          </p:cNvSpPr>
          <p:nvPr>
            <p:ph type="dt" sz="half" idx="10"/>
          </p:nvPr>
        </p:nvSpPr>
        <p:spPr/>
        <p:txBody>
          <a:bodyPr/>
          <a:lstStyle/>
          <a:p>
            <a:fld id="{2011E994-BA9B-4B75-8BFD-3D1AFEC0DBAB}" type="datetimeFigureOut">
              <a:rPr lang="en-IE" smtClean="0"/>
              <a:t>10/02/2021</a:t>
            </a:fld>
            <a:endParaRPr lang="en-IE"/>
          </a:p>
        </p:txBody>
      </p:sp>
      <p:sp>
        <p:nvSpPr>
          <p:cNvPr id="6" name="Footer Placeholder 5">
            <a:extLst>
              <a:ext uri="{FF2B5EF4-FFF2-40B4-BE49-F238E27FC236}">
                <a16:creationId xmlns:a16="http://schemas.microsoft.com/office/drawing/2014/main" id="{A9B916E0-F7B8-460D-AE46-295CED819AA4}"/>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9766F9DE-ABA1-440C-A4CF-7489A391C649}"/>
              </a:ext>
            </a:extLst>
          </p:cNvPr>
          <p:cNvSpPr>
            <a:spLocks noGrp="1"/>
          </p:cNvSpPr>
          <p:nvPr>
            <p:ph type="sldNum" sz="quarter" idx="12"/>
          </p:nvPr>
        </p:nvSpPr>
        <p:spPr/>
        <p:txBody>
          <a:bodyPr/>
          <a:lstStyle/>
          <a:p>
            <a:fld id="{921700C0-2A1E-4D71-9E70-58FBC18BED72}" type="slidenum">
              <a:rPr lang="en-IE" smtClean="0"/>
              <a:t>‹#›</a:t>
            </a:fld>
            <a:endParaRPr lang="en-IE"/>
          </a:p>
        </p:txBody>
      </p:sp>
    </p:spTree>
    <p:extLst>
      <p:ext uri="{BB962C8B-B14F-4D97-AF65-F5344CB8AC3E}">
        <p14:creationId xmlns:p14="http://schemas.microsoft.com/office/powerpoint/2010/main" val="2043689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6DF62B-07A6-466D-BBDB-961F010A53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E3BAA127-9B9C-4B64-9D3C-4009E8FA1D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DE573F2-F6C2-401E-88BE-E7D4CB4575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11E994-BA9B-4B75-8BFD-3D1AFEC0DBAB}" type="datetimeFigureOut">
              <a:rPr lang="en-IE" smtClean="0"/>
              <a:t>10/02/2021</a:t>
            </a:fld>
            <a:endParaRPr lang="en-IE"/>
          </a:p>
        </p:txBody>
      </p:sp>
      <p:sp>
        <p:nvSpPr>
          <p:cNvPr id="5" name="Footer Placeholder 4">
            <a:extLst>
              <a:ext uri="{FF2B5EF4-FFF2-40B4-BE49-F238E27FC236}">
                <a16:creationId xmlns:a16="http://schemas.microsoft.com/office/drawing/2014/main" id="{D8FBC27D-7A5D-4172-A6A9-0B9A2F7713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1A61387E-1950-4B9C-9575-917FB3C47D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1700C0-2A1E-4D71-9E70-58FBC18BED72}" type="slidenum">
              <a:rPr lang="en-IE" smtClean="0"/>
              <a:t>‹#›</a:t>
            </a:fld>
            <a:endParaRPr lang="en-IE"/>
          </a:p>
        </p:txBody>
      </p:sp>
    </p:spTree>
    <p:extLst>
      <p:ext uri="{BB962C8B-B14F-4D97-AF65-F5344CB8AC3E}">
        <p14:creationId xmlns:p14="http://schemas.microsoft.com/office/powerpoint/2010/main" val="1537888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hakespeareillustration.org/category/characters/male/othello-character/"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creativecommons.org/licenses/by/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F7AD449-F366-4E6B-A3DA-E8B8859F29C2}"/>
              </a:ext>
            </a:extLst>
          </p:cNvPr>
          <p:cNvPicPr>
            <a:picLocks noChangeAspect="1"/>
          </p:cNvPicPr>
          <p:nvPr/>
        </p:nvPicPr>
        <p:blipFill rotWithShape="1">
          <a:blip r:embed="rId2">
            <a:alphaModFix amt="40000"/>
          </a:blip>
          <a:srcRect t="20213"/>
          <a:stretch/>
        </p:blipFill>
        <p:spPr>
          <a:xfrm>
            <a:off x="20" y="10"/>
            <a:ext cx="12191980" cy="6857990"/>
          </a:xfrm>
          <a:prstGeom prst="rect">
            <a:avLst/>
          </a:prstGeom>
        </p:spPr>
      </p:pic>
      <p:sp>
        <p:nvSpPr>
          <p:cNvPr id="2" name="Title 1">
            <a:extLst>
              <a:ext uri="{FF2B5EF4-FFF2-40B4-BE49-F238E27FC236}">
                <a16:creationId xmlns:a16="http://schemas.microsoft.com/office/drawing/2014/main" id="{63F3F125-915B-4432-862E-3D34D95F6FFF}"/>
              </a:ext>
            </a:extLst>
          </p:cNvPr>
          <p:cNvSpPr>
            <a:spLocks noGrp="1"/>
          </p:cNvSpPr>
          <p:nvPr>
            <p:ph type="ctrTitle"/>
          </p:nvPr>
        </p:nvSpPr>
        <p:spPr>
          <a:xfrm>
            <a:off x="965200" y="965200"/>
            <a:ext cx="10261600" cy="3564869"/>
          </a:xfrm>
        </p:spPr>
        <p:txBody>
          <a:bodyPr>
            <a:normAutofit/>
          </a:bodyPr>
          <a:lstStyle/>
          <a:p>
            <a:pPr algn="l"/>
            <a:r>
              <a:rPr lang="en-IE" sz="8100">
                <a:ln w="22225">
                  <a:solidFill>
                    <a:schemeClr val="tx1"/>
                  </a:solidFill>
                  <a:miter lim="800000"/>
                </a:ln>
                <a:noFill/>
              </a:rPr>
              <a:t>The Character of Iago in ‘Othello’ by William Shakespeare</a:t>
            </a:r>
          </a:p>
        </p:txBody>
      </p:sp>
      <p:sp>
        <p:nvSpPr>
          <p:cNvPr id="3" name="Subtitle 2">
            <a:extLst>
              <a:ext uri="{FF2B5EF4-FFF2-40B4-BE49-F238E27FC236}">
                <a16:creationId xmlns:a16="http://schemas.microsoft.com/office/drawing/2014/main" id="{17270F2C-C59B-43CA-B7F9-634BF1D96C1F}"/>
              </a:ext>
            </a:extLst>
          </p:cNvPr>
          <p:cNvSpPr>
            <a:spLocks noGrp="1"/>
          </p:cNvSpPr>
          <p:nvPr>
            <p:ph type="subTitle" idx="1"/>
          </p:nvPr>
        </p:nvSpPr>
        <p:spPr>
          <a:xfrm>
            <a:off x="965200" y="4572002"/>
            <a:ext cx="10261600" cy="1202995"/>
          </a:xfrm>
        </p:spPr>
        <p:txBody>
          <a:bodyPr>
            <a:normAutofit/>
          </a:bodyPr>
          <a:lstStyle/>
          <a:p>
            <a:pPr algn="l"/>
            <a:r>
              <a:rPr lang="en-IE" sz="3200"/>
              <a:t>Ms Deasy</a:t>
            </a:r>
          </a:p>
        </p:txBody>
      </p:sp>
    </p:spTree>
    <p:extLst>
      <p:ext uri="{BB962C8B-B14F-4D97-AF65-F5344CB8AC3E}">
        <p14:creationId xmlns:p14="http://schemas.microsoft.com/office/powerpoint/2010/main" val="22318880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395" y="1040837"/>
            <a:ext cx="4754948"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411" y="1029607"/>
            <a:ext cx="4754948"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60" y="934855"/>
            <a:ext cx="4754948"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642173-4D6C-45C5-8D4F-05F1129BB120}"/>
              </a:ext>
            </a:extLst>
          </p:cNvPr>
          <p:cNvSpPr>
            <a:spLocks noGrp="1"/>
          </p:cNvSpPr>
          <p:nvPr>
            <p:ph type="title"/>
          </p:nvPr>
        </p:nvSpPr>
        <p:spPr>
          <a:xfrm>
            <a:off x="1102368" y="1877492"/>
            <a:ext cx="4030132" cy="3215373"/>
          </a:xfrm>
        </p:spPr>
        <p:txBody>
          <a:bodyPr>
            <a:normAutofit/>
          </a:bodyPr>
          <a:lstStyle/>
          <a:p>
            <a:pPr algn="ctr"/>
            <a:r>
              <a:rPr lang="en-IE">
                <a:solidFill>
                  <a:schemeClr val="bg1"/>
                </a:solidFill>
              </a:rPr>
              <a:t>Unrepentant:</a:t>
            </a: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1B7F171C-34A5-4039-AF5F-535751548F34}"/>
              </a:ext>
            </a:extLst>
          </p:cNvPr>
          <p:cNvSpPr>
            <a:spLocks noGrp="1"/>
          </p:cNvSpPr>
          <p:nvPr>
            <p:ph idx="1"/>
          </p:nvPr>
        </p:nvSpPr>
        <p:spPr>
          <a:xfrm>
            <a:off x="6300101" y="1231412"/>
            <a:ext cx="5217173" cy="4351338"/>
          </a:xfrm>
        </p:spPr>
        <p:txBody>
          <a:bodyPr>
            <a:normAutofit/>
          </a:bodyPr>
          <a:lstStyle/>
          <a:p>
            <a:r>
              <a:rPr lang="en-GB" sz="4000" dirty="0">
                <a:solidFill>
                  <a:schemeClr val="bg1"/>
                </a:solidFill>
                <a:effectLst/>
                <a:latin typeface="+mj-lt"/>
                <a:ea typeface="Times New Roman" panose="02020603050405020304" pitchFamily="18" charset="0"/>
              </a:rPr>
              <a:t>Iago never expresses regret for his callous destruction of human life and happiness. At the close of the play he retreats into a contemptuous silence. </a:t>
            </a:r>
            <a:endParaRPr lang="en-IE" sz="4000" dirty="0">
              <a:solidFill>
                <a:schemeClr val="bg1"/>
              </a:solidFill>
              <a:latin typeface="+mj-lt"/>
            </a:endParaRP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12239" y="6139464"/>
            <a:ext cx="1054466"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32562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0">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book&#10;&#10;Description automatically generated">
            <a:extLst>
              <a:ext uri="{FF2B5EF4-FFF2-40B4-BE49-F238E27FC236}">
                <a16:creationId xmlns:a16="http://schemas.microsoft.com/office/drawing/2014/main" id="{6C8CCF57-A374-47D3-9C0B-2C76191F579A}"/>
              </a:ext>
            </a:extLst>
          </p:cNvPr>
          <p:cNvPicPr>
            <a:picLocks noChangeAspect="1"/>
          </p:cNvPicPr>
          <p:nvPr/>
        </p:nvPicPr>
        <p:blipFill rotWithShape="1">
          <a:blip r:embed="rId2">
            <a:alphaModFix amt="25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279" b="17304"/>
          <a:stretch/>
        </p:blipFill>
        <p:spPr>
          <a:xfrm>
            <a:off x="20" y="1"/>
            <a:ext cx="12191980" cy="6857999"/>
          </a:xfrm>
          <a:prstGeom prst="rect">
            <a:avLst/>
          </a:prstGeom>
        </p:spPr>
      </p:pic>
      <p:sp>
        <p:nvSpPr>
          <p:cNvPr id="2" name="Title 1">
            <a:extLst>
              <a:ext uri="{FF2B5EF4-FFF2-40B4-BE49-F238E27FC236}">
                <a16:creationId xmlns:a16="http://schemas.microsoft.com/office/drawing/2014/main" id="{628F7CEE-C005-4DDA-B3E9-0EE026B66DB2}"/>
              </a:ext>
            </a:extLst>
          </p:cNvPr>
          <p:cNvSpPr>
            <a:spLocks noGrp="1"/>
          </p:cNvSpPr>
          <p:nvPr>
            <p:ph type="title"/>
          </p:nvPr>
        </p:nvSpPr>
        <p:spPr>
          <a:xfrm>
            <a:off x="336194" y="1065862"/>
            <a:ext cx="3815171" cy="4726276"/>
          </a:xfrm>
        </p:spPr>
        <p:txBody>
          <a:bodyPr>
            <a:normAutofit/>
          </a:bodyPr>
          <a:lstStyle/>
          <a:p>
            <a:pPr algn="r"/>
            <a:r>
              <a:rPr lang="en-GB" sz="6600" b="1" dirty="0">
                <a:solidFill>
                  <a:srgbClr val="FFFFFF"/>
                </a:solidFill>
                <a:effectLst/>
                <a:ea typeface="Times New Roman" panose="02020603050405020304" pitchFamily="18" charset="0"/>
              </a:rPr>
              <a:t>Key Adjectives</a:t>
            </a:r>
            <a:endParaRPr lang="en-IE" sz="6600" dirty="0">
              <a:solidFill>
                <a:srgbClr val="FFFFFF"/>
              </a:solidFill>
            </a:endParaRPr>
          </a:p>
        </p:txBody>
      </p:sp>
      <p:cxnSp>
        <p:nvCxnSpPr>
          <p:cNvPr id="20" name="Straight Connector 12">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D67CF64-F3B5-46DD-90D6-E89A7628762E}"/>
              </a:ext>
            </a:extLst>
          </p:cNvPr>
          <p:cNvSpPr>
            <a:spLocks noGrp="1"/>
          </p:cNvSpPr>
          <p:nvPr>
            <p:ph idx="1"/>
          </p:nvPr>
        </p:nvSpPr>
        <p:spPr>
          <a:xfrm>
            <a:off x="4653372" y="787791"/>
            <a:ext cx="7202434" cy="5669280"/>
          </a:xfrm>
        </p:spPr>
        <p:txBody>
          <a:bodyPr anchor="ctr">
            <a:normAutofit/>
          </a:bodyPr>
          <a:lstStyle/>
          <a:p>
            <a:pPr marL="0" indent="0">
              <a:buNone/>
            </a:pPr>
            <a:r>
              <a:rPr lang="en-GB" sz="3200" b="1" dirty="0">
                <a:solidFill>
                  <a:srgbClr val="FFFFFF"/>
                </a:solidFill>
                <a:effectLst/>
                <a:latin typeface="+mj-lt"/>
                <a:ea typeface="Times New Roman" panose="02020603050405020304" pitchFamily="18" charset="0"/>
              </a:rPr>
              <a:t> </a:t>
            </a:r>
            <a:endParaRPr lang="en-IE" sz="3200" b="1" dirty="0">
              <a:solidFill>
                <a:srgbClr val="FFFFFF"/>
              </a:solidFill>
              <a:effectLst/>
              <a:latin typeface="+mj-lt"/>
              <a:ea typeface="Times New Roman" panose="02020603050405020304" pitchFamily="18" charset="0"/>
            </a:endParaRPr>
          </a:p>
          <a:p>
            <a:pPr marL="342900" lvl="0" indent="-342900">
              <a:buFont typeface="Symbol" panose="05050102010706020507" pitchFamily="18" charset="2"/>
              <a:buChar char=""/>
              <a:tabLst>
                <a:tab pos="228600" algn="l"/>
              </a:tabLst>
            </a:pPr>
            <a:r>
              <a:rPr lang="en-GB" sz="3200" b="1" dirty="0">
                <a:solidFill>
                  <a:srgbClr val="FFFFFF"/>
                </a:solidFill>
                <a:effectLst/>
                <a:latin typeface="+mj-lt"/>
                <a:ea typeface="Times New Roman" panose="02020603050405020304" pitchFamily="18" charset="0"/>
              </a:rPr>
              <a:t>Evil, malevolent, malicious, devilish</a:t>
            </a:r>
            <a:endParaRPr lang="en-IE" sz="3200" b="1" dirty="0">
              <a:solidFill>
                <a:srgbClr val="FFFFFF"/>
              </a:solidFill>
              <a:effectLst/>
              <a:latin typeface="+mj-lt"/>
              <a:ea typeface="Times New Roman" panose="02020603050405020304" pitchFamily="18" charset="0"/>
            </a:endParaRPr>
          </a:p>
          <a:p>
            <a:pPr marL="342900" lvl="0" indent="-342900">
              <a:buFont typeface="Symbol" panose="05050102010706020507" pitchFamily="18" charset="2"/>
              <a:buChar char=""/>
              <a:tabLst>
                <a:tab pos="228600" algn="l"/>
              </a:tabLst>
            </a:pPr>
            <a:r>
              <a:rPr lang="en-GB" sz="3200" b="1" dirty="0">
                <a:solidFill>
                  <a:srgbClr val="FFFFFF"/>
                </a:solidFill>
                <a:effectLst/>
                <a:latin typeface="+mj-lt"/>
                <a:ea typeface="Times New Roman" panose="02020603050405020304" pitchFamily="18" charset="0"/>
              </a:rPr>
              <a:t>Cynical, negative, contemptuous</a:t>
            </a:r>
            <a:endParaRPr lang="en-IE" sz="3200" b="1" dirty="0">
              <a:solidFill>
                <a:srgbClr val="FFFFFF"/>
              </a:solidFill>
              <a:effectLst/>
              <a:latin typeface="+mj-lt"/>
              <a:ea typeface="Times New Roman" panose="02020603050405020304" pitchFamily="18" charset="0"/>
            </a:endParaRPr>
          </a:p>
          <a:p>
            <a:pPr marL="342900" lvl="0" indent="-342900">
              <a:buFont typeface="Symbol" panose="05050102010706020507" pitchFamily="18" charset="2"/>
              <a:buChar char=""/>
              <a:tabLst>
                <a:tab pos="228600" algn="l"/>
              </a:tabLst>
            </a:pPr>
            <a:r>
              <a:rPr lang="en-GB" sz="3200" b="1" dirty="0">
                <a:solidFill>
                  <a:srgbClr val="FFFFFF"/>
                </a:solidFill>
                <a:effectLst/>
                <a:latin typeface="+mj-lt"/>
                <a:ea typeface="Times New Roman" panose="02020603050405020304" pitchFamily="18" charset="0"/>
              </a:rPr>
              <a:t>Unprincipled, amoral</a:t>
            </a:r>
            <a:endParaRPr lang="en-IE" sz="3200" b="1" dirty="0">
              <a:solidFill>
                <a:srgbClr val="FFFFFF"/>
              </a:solidFill>
              <a:effectLst/>
              <a:latin typeface="+mj-lt"/>
              <a:ea typeface="Times New Roman" panose="02020603050405020304" pitchFamily="18" charset="0"/>
            </a:endParaRPr>
          </a:p>
          <a:p>
            <a:pPr marL="342900" lvl="0" indent="-342900">
              <a:buFont typeface="Symbol" panose="05050102010706020507" pitchFamily="18" charset="2"/>
              <a:buChar char=""/>
              <a:tabLst>
                <a:tab pos="228600" algn="l"/>
              </a:tabLst>
            </a:pPr>
            <a:r>
              <a:rPr lang="en-GB" sz="3200" b="1" dirty="0">
                <a:solidFill>
                  <a:srgbClr val="FFFFFF"/>
                </a:solidFill>
                <a:effectLst/>
                <a:latin typeface="+mj-lt"/>
                <a:ea typeface="Times New Roman" panose="02020603050405020304" pitchFamily="18" charset="0"/>
              </a:rPr>
              <a:t>Jealous, envious</a:t>
            </a:r>
            <a:endParaRPr lang="en-IE" sz="3200" b="1" dirty="0">
              <a:solidFill>
                <a:srgbClr val="FFFFFF"/>
              </a:solidFill>
              <a:effectLst/>
              <a:latin typeface="+mj-lt"/>
              <a:ea typeface="Times New Roman" panose="02020603050405020304" pitchFamily="18" charset="0"/>
            </a:endParaRPr>
          </a:p>
          <a:p>
            <a:pPr marL="342900" lvl="0" indent="-342900">
              <a:buFont typeface="Symbol" panose="05050102010706020507" pitchFamily="18" charset="2"/>
              <a:buChar char=""/>
              <a:tabLst>
                <a:tab pos="228600" algn="l"/>
              </a:tabLst>
            </a:pPr>
            <a:r>
              <a:rPr lang="en-GB" sz="3200" b="1" dirty="0">
                <a:solidFill>
                  <a:srgbClr val="FFFFFF"/>
                </a:solidFill>
                <a:effectLst/>
                <a:latin typeface="+mj-lt"/>
                <a:ea typeface="Times New Roman" panose="02020603050405020304" pitchFamily="18" charset="0"/>
              </a:rPr>
              <a:t>False, treacherous, hypocritical</a:t>
            </a:r>
            <a:endParaRPr lang="en-IE" sz="3200" b="1" dirty="0">
              <a:solidFill>
                <a:srgbClr val="FFFFFF"/>
              </a:solidFill>
              <a:effectLst/>
              <a:latin typeface="+mj-lt"/>
              <a:ea typeface="Times New Roman" panose="02020603050405020304" pitchFamily="18" charset="0"/>
            </a:endParaRPr>
          </a:p>
          <a:p>
            <a:pPr marL="342900" lvl="0" indent="-342900">
              <a:buFont typeface="Symbol" panose="05050102010706020507" pitchFamily="18" charset="2"/>
              <a:buChar char=""/>
              <a:tabLst>
                <a:tab pos="228600" algn="l"/>
              </a:tabLst>
            </a:pPr>
            <a:r>
              <a:rPr lang="en-GB" sz="3200" b="1" dirty="0">
                <a:solidFill>
                  <a:srgbClr val="FFFFFF"/>
                </a:solidFill>
                <a:effectLst/>
                <a:latin typeface="+mj-lt"/>
                <a:ea typeface="Times New Roman" panose="02020603050405020304" pitchFamily="18" charset="0"/>
              </a:rPr>
              <a:t>Shrewd, astute, perceptive</a:t>
            </a:r>
            <a:endParaRPr lang="en-IE" sz="3200" b="1" dirty="0">
              <a:solidFill>
                <a:srgbClr val="FFFFFF"/>
              </a:solidFill>
              <a:effectLst/>
              <a:latin typeface="+mj-lt"/>
              <a:ea typeface="Times New Roman" panose="02020603050405020304" pitchFamily="18" charset="0"/>
            </a:endParaRPr>
          </a:p>
          <a:p>
            <a:pPr marL="342900" lvl="0" indent="-342900">
              <a:buFont typeface="Symbol" panose="05050102010706020507" pitchFamily="18" charset="2"/>
              <a:buChar char=""/>
              <a:tabLst>
                <a:tab pos="228600" algn="l"/>
              </a:tabLst>
            </a:pPr>
            <a:r>
              <a:rPr lang="en-GB" sz="3200" b="1" dirty="0">
                <a:solidFill>
                  <a:srgbClr val="FFFFFF"/>
                </a:solidFill>
                <a:effectLst/>
                <a:latin typeface="+mj-lt"/>
                <a:ea typeface="Times New Roman" panose="02020603050405020304" pitchFamily="18" charset="0"/>
              </a:rPr>
              <a:t>Inventive, resourceful</a:t>
            </a:r>
            <a:endParaRPr lang="en-IE" sz="3200" b="1" dirty="0">
              <a:solidFill>
                <a:srgbClr val="FFFFFF"/>
              </a:solidFill>
              <a:effectLst/>
              <a:latin typeface="+mj-lt"/>
              <a:ea typeface="Times New Roman" panose="02020603050405020304" pitchFamily="18" charset="0"/>
            </a:endParaRPr>
          </a:p>
          <a:p>
            <a:pPr marL="342900" lvl="0" indent="-342900">
              <a:buFont typeface="Symbol" panose="05050102010706020507" pitchFamily="18" charset="2"/>
              <a:buChar char=""/>
              <a:tabLst>
                <a:tab pos="228600" algn="l"/>
              </a:tabLst>
            </a:pPr>
            <a:r>
              <a:rPr lang="en-GB" sz="3200" b="1" dirty="0">
                <a:solidFill>
                  <a:srgbClr val="FFFFFF"/>
                </a:solidFill>
                <a:effectLst/>
                <a:latin typeface="+mj-lt"/>
                <a:ea typeface="Times New Roman" panose="02020603050405020304" pitchFamily="18" charset="0"/>
              </a:rPr>
              <a:t>Ruthless, callous, cruel</a:t>
            </a:r>
            <a:endParaRPr lang="en-IE" sz="3200" b="1" dirty="0">
              <a:solidFill>
                <a:srgbClr val="FFFFFF"/>
              </a:solidFill>
              <a:effectLst/>
              <a:latin typeface="+mj-lt"/>
              <a:ea typeface="Times New Roman" panose="02020603050405020304" pitchFamily="18" charset="0"/>
            </a:endParaRPr>
          </a:p>
          <a:p>
            <a:pPr marL="342900" lvl="0" indent="-342900">
              <a:buFont typeface="Symbol" panose="05050102010706020507" pitchFamily="18" charset="2"/>
              <a:buChar char=""/>
              <a:tabLst>
                <a:tab pos="228600" algn="l"/>
              </a:tabLst>
            </a:pPr>
            <a:r>
              <a:rPr lang="en-GB" sz="3200" b="1" dirty="0">
                <a:solidFill>
                  <a:srgbClr val="FFFFFF"/>
                </a:solidFill>
                <a:effectLst/>
                <a:latin typeface="+mj-lt"/>
                <a:ea typeface="Times New Roman" panose="02020603050405020304" pitchFamily="18" charset="0"/>
              </a:rPr>
              <a:t>Remorseless, unrepentant</a:t>
            </a:r>
            <a:endParaRPr lang="en-IE" sz="3200" b="1" dirty="0">
              <a:solidFill>
                <a:srgbClr val="FFFFFF"/>
              </a:solidFill>
              <a:effectLst/>
              <a:latin typeface="+mj-lt"/>
              <a:ea typeface="Times New Roman" panose="02020603050405020304" pitchFamily="18" charset="0"/>
            </a:endParaRPr>
          </a:p>
          <a:p>
            <a:endParaRPr lang="en-IE" sz="3200" b="1" dirty="0">
              <a:solidFill>
                <a:srgbClr val="FFFFFF"/>
              </a:solidFill>
              <a:latin typeface="+mj-lt"/>
            </a:endParaRPr>
          </a:p>
        </p:txBody>
      </p:sp>
      <p:sp>
        <p:nvSpPr>
          <p:cNvPr id="6" name="TextBox 5">
            <a:extLst>
              <a:ext uri="{FF2B5EF4-FFF2-40B4-BE49-F238E27FC236}">
                <a16:creationId xmlns:a16="http://schemas.microsoft.com/office/drawing/2014/main" id="{6D589310-3ECA-4D1D-979C-533E01798DF9}"/>
              </a:ext>
            </a:extLst>
          </p:cNvPr>
          <p:cNvSpPr txBox="1"/>
          <p:nvPr/>
        </p:nvSpPr>
        <p:spPr>
          <a:xfrm>
            <a:off x="10005183" y="6657945"/>
            <a:ext cx="2186817" cy="200055"/>
          </a:xfrm>
          <a:prstGeom prst="rect">
            <a:avLst/>
          </a:prstGeom>
          <a:solidFill>
            <a:srgbClr val="000000"/>
          </a:solidFill>
        </p:spPr>
        <p:txBody>
          <a:bodyPr wrap="none" rtlCol="0">
            <a:spAutoFit/>
          </a:bodyPr>
          <a:lstStyle/>
          <a:p>
            <a:pPr algn="r">
              <a:spcAft>
                <a:spcPts val="600"/>
              </a:spcAft>
            </a:pPr>
            <a:r>
              <a:rPr lang="en-IE" sz="700">
                <a:solidFill>
                  <a:srgbClr val="FFFFFF"/>
                </a:solidFill>
                <a:hlinkClick r:id="rId3" tooltip="https://shakespeareillustration.org/category/characters/male/othello-character/">
                  <a:extLst>
                    <a:ext uri="{A12FA001-AC4F-418D-AE19-62706E023703}">
                      <ahyp:hlinkClr xmlns:ahyp="http://schemas.microsoft.com/office/drawing/2018/hyperlinkcolor" val="tx"/>
                    </a:ext>
                  </a:extLst>
                </a:hlinkClick>
              </a:rPr>
              <a:t>This Photo</a:t>
            </a:r>
            <a:r>
              <a:rPr lang="en-IE" sz="700">
                <a:solidFill>
                  <a:srgbClr val="FFFFFF"/>
                </a:solidFill>
              </a:rPr>
              <a:t> by Unknown Author is licensed under </a:t>
            </a:r>
            <a:r>
              <a:rPr lang="en-IE" sz="700">
                <a:solidFill>
                  <a:srgbClr val="FFFFFF"/>
                </a:solidFill>
                <a:hlinkClick r:id="rId4" tooltip="https://creativecommons.org/licenses/by/3.0/">
                  <a:extLst>
                    <a:ext uri="{A12FA001-AC4F-418D-AE19-62706E023703}">
                      <ahyp:hlinkClr xmlns:ahyp="http://schemas.microsoft.com/office/drawing/2018/hyperlinkcolor" val="tx"/>
                    </a:ext>
                  </a:extLst>
                </a:hlinkClick>
              </a:rPr>
              <a:t>CC BY</a:t>
            </a:r>
            <a:endParaRPr lang="en-IE" sz="700">
              <a:solidFill>
                <a:srgbClr val="FFFFFF"/>
              </a:solidFill>
            </a:endParaRPr>
          </a:p>
        </p:txBody>
      </p:sp>
    </p:spTree>
    <p:extLst>
      <p:ext uri="{BB962C8B-B14F-4D97-AF65-F5344CB8AC3E}">
        <p14:creationId xmlns:p14="http://schemas.microsoft.com/office/powerpoint/2010/main" val="16288220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7DD8C1C-9586-49EB-A69E-50A84BD7F918}"/>
              </a:ext>
            </a:extLst>
          </p:cNvPr>
          <p:cNvSpPr>
            <a:spLocks noGrp="1"/>
          </p:cNvSpPr>
          <p:nvPr>
            <p:ph type="title"/>
          </p:nvPr>
        </p:nvSpPr>
        <p:spPr>
          <a:xfrm>
            <a:off x="1102368" y="694268"/>
            <a:ext cx="3553510" cy="5477932"/>
          </a:xfrm>
        </p:spPr>
        <p:txBody>
          <a:bodyPr>
            <a:normAutofit/>
          </a:bodyPr>
          <a:lstStyle/>
          <a:p>
            <a:pPr algn="ctr"/>
            <a:r>
              <a:rPr lang="en-IE" dirty="0">
                <a:solidFill>
                  <a:schemeClr val="bg1"/>
                </a:solidFill>
              </a:rPr>
              <a:t>A Deeply Cynical Character:</a:t>
            </a:r>
          </a:p>
        </p:txBody>
      </p:sp>
      <p:grpSp>
        <p:nvGrpSpPr>
          <p:cNvPr id="10" name="Graphic 38">
            <a:extLst>
              <a:ext uri="{FF2B5EF4-FFF2-40B4-BE49-F238E27FC236}">
                <a16:creationId xmlns:a16="http://schemas.microsoft.com/office/drawing/2014/main" id="{1E8369D0-2C3B-4E27-AC6C-A246AC28CD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2912"/>
            <a:ext cx="1910252" cy="709660"/>
            <a:chOff x="2267504" y="2540250"/>
            <a:chExt cx="1990951" cy="739640"/>
          </a:xfrm>
          <a:solidFill>
            <a:schemeClr val="bg1"/>
          </a:solidFill>
        </p:grpSpPr>
        <p:sp>
          <p:nvSpPr>
            <p:cNvPr id="11" name="Freeform: Shape 10">
              <a:extLst>
                <a:ext uri="{FF2B5EF4-FFF2-40B4-BE49-F238E27FC236}">
                  <a16:creationId xmlns:a16="http://schemas.microsoft.com/office/drawing/2014/main" id="{A3D5586F-4573-4C57-9793-1EBFDC8963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5EED35EF-93A0-4921-941C-ECC67AE2A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grpSp>
        <p:nvGrpSpPr>
          <p:cNvPr id="14" name="Graphic 4">
            <a:extLst>
              <a:ext uri="{FF2B5EF4-FFF2-40B4-BE49-F238E27FC236}">
                <a16:creationId xmlns:a16="http://schemas.microsoft.com/office/drawing/2014/main" id="{C6F74901-2A71-43C3-837C-27CCD6B6D6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37426" y="2203010"/>
            <a:ext cx="975169" cy="975171"/>
            <a:chOff x="5829300" y="3162300"/>
            <a:chExt cx="532256" cy="532257"/>
          </a:xfrm>
          <a:solidFill>
            <a:schemeClr val="bg1"/>
          </a:solidFill>
        </p:grpSpPr>
        <p:sp>
          <p:nvSpPr>
            <p:cNvPr id="15" name="Freeform: Shape 14">
              <a:extLst>
                <a:ext uri="{FF2B5EF4-FFF2-40B4-BE49-F238E27FC236}">
                  <a16:creationId xmlns:a16="http://schemas.microsoft.com/office/drawing/2014/main" id="{A92DF49A-063A-4F60-BE30-D26826492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70DCBBE0-7DEE-43ED-BEE3-ABB179CFC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539FE8DF-D1B2-4074-9BDF-C458EA012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61C143B5-6E24-417D-A035-65747A8E9D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0331ED8C-8819-4FFB-BF3C-FDA6A90D4B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A39574D-5ECC-4A94-9CB6-646D90DA5A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6A73D6F7-977D-4026-8F68-CA63C162C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56348370-4FD9-4A99-BB05-944D5B0B0E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D1146D46-43DB-4487-A191-0970511C3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517B7142-9D64-4D34-B23C-9471326AD6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E8EB71CD-AB26-440E-A0D5-E1081DB55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34423BD2-7458-4680-AF49-5013C9D30E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25547DC8-8B87-4446-9CC9-65AF04A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sp>
        <p:nvSpPr>
          <p:cNvPr id="29" name="Oval 28">
            <a:extLst>
              <a:ext uri="{FF2B5EF4-FFF2-40B4-BE49-F238E27FC236}">
                <a16:creationId xmlns:a16="http://schemas.microsoft.com/office/drawing/2014/main" id="{EC11F68A-CC71-4196-BBF3-20CDCD75D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502"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Oval 30">
            <a:extLst>
              <a:ext uri="{FF2B5EF4-FFF2-40B4-BE49-F238E27FC236}">
                <a16:creationId xmlns:a16="http://schemas.microsoft.com/office/drawing/2014/main" id="{085F9950-F10E-4E64-962B-F7034578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502" y="4752208"/>
            <a:ext cx="365021" cy="36502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CE0A0020-3438-4BED-ACE5-5BD399AAD7FF}"/>
              </a:ext>
            </a:extLst>
          </p:cNvPr>
          <p:cNvSpPr>
            <a:spLocks noGrp="1"/>
          </p:cNvSpPr>
          <p:nvPr>
            <p:ph idx="1"/>
          </p:nvPr>
        </p:nvSpPr>
        <p:spPr>
          <a:xfrm>
            <a:off x="5805959" y="202912"/>
            <a:ext cx="6250053" cy="6655088"/>
          </a:xfrm>
        </p:spPr>
        <p:txBody>
          <a:bodyPr>
            <a:normAutofit fontScale="92500"/>
          </a:bodyPr>
          <a:lstStyle/>
          <a:p>
            <a:r>
              <a:rPr lang="en-GB" dirty="0">
                <a:solidFill>
                  <a:schemeClr val="bg1"/>
                </a:solidFill>
                <a:effectLst/>
                <a:latin typeface="+mj-lt"/>
                <a:ea typeface="Times New Roman" panose="02020603050405020304" pitchFamily="18" charset="0"/>
              </a:rPr>
              <a:t>Iago has no principles or loyalties. He </a:t>
            </a:r>
            <a:r>
              <a:rPr lang="en-GB" dirty="0">
                <a:solidFill>
                  <a:schemeClr val="bg1"/>
                </a:solidFill>
                <a:latin typeface="+mj-lt"/>
                <a:ea typeface="Times New Roman" panose="02020603050405020304" pitchFamily="18" charset="0"/>
              </a:rPr>
              <a:t>is </a:t>
            </a:r>
            <a:r>
              <a:rPr lang="en-GB" dirty="0">
                <a:solidFill>
                  <a:schemeClr val="bg1"/>
                </a:solidFill>
                <a:effectLst/>
                <a:latin typeface="+mj-lt"/>
                <a:ea typeface="Times New Roman" panose="02020603050405020304" pitchFamily="18" charset="0"/>
              </a:rPr>
              <a:t>being entirely driven by self-interest, ‘I follow but myself. Heaven is my judge, not I for love and duty’. </a:t>
            </a:r>
          </a:p>
          <a:p>
            <a:r>
              <a:rPr lang="en-GB" dirty="0">
                <a:solidFill>
                  <a:schemeClr val="bg1"/>
                </a:solidFill>
                <a:effectLst/>
                <a:latin typeface="+mj-lt"/>
                <a:ea typeface="Times New Roman" panose="02020603050405020304" pitchFamily="18" charset="0"/>
              </a:rPr>
              <a:t>He does not believe in the idea of love, regarding it only as a ‘sect or scion’ of lust. Relationships between men and women are reduced to the level of animal behaviour. </a:t>
            </a:r>
          </a:p>
          <a:p>
            <a:r>
              <a:rPr lang="en-GB" dirty="0">
                <a:solidFill>
                  <a:schemeClr val="bg1"/>
                </a:solidFill>
                <a:effectLst/>
                <a:latin typeface="+mj-lt"/>
                <a:ea typeface="Times New Roman" panose="02020603050405020304" pitchFamily="18" charset="0"/>
              </a:rPr>
              <a:t>When he conjures up an image of Desdemona and Cassio’s imagined lustful activity, he describes them as being ‘as prime as goats, as hot as monkeys’. </a:t>
            </a:r>
          </a:p>
          <a:p>
            <a:r>
              <a:rPr lang="en-GB" dirty="0">
                <a:solidFill>
                  <a:schemeClr val="bg1"/>
                </a:solidFill>
                <a:effectLst/>
                <a:latin typeface="+mj-lt"/>
                <a:ea typeface="Times New Roman" panose="02020603050405020304" pitchFamily="18" charset="0"/>
              </a:rPr>
              <a:t>He has a contemptuous attitude towards women (‘You rise to play and go to bed to work’), being particularly disparaging towards his own wife, Emilia, ‘You are a fool, go to’.</a:t>
            </a:r>
            <a:endParaRPr lang="en-IE" dirty="0">
              <a:solidFill>
                <a:schemeClr val="bg1"/>
              </a:solidFill>
              <a:effectLst/>
              <a:latin typeface="+mj-lt"/>
              <a:ea typeface="Times New Roman" panose="02020603050405020304" pitchFamily="18" charset="0"/>
            </a:endParaRPr>
          </a:p>
        </p:txBody>
      </p:sp>
    </p:spTree>
    <p:extLst>
      <p:ext uri="{BB962C8B-B14F-4D97-AF65-F5344CB8AC3E}">
        <p14:creationId xmlns:p14="http://schemas.microsoft.com/office/powerpoint/2010/main" val="1699378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395" y="1040837"/>
            <a:ext cx="4754948"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411" y="1029607"/>
            <a:ext cx="4754948"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60" y="934855"/>
            <a:ext cx="4754948"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9ED97F-E3FB-4A0E-A735-BB0516F64443}"/>
              </a:ext>
            </a:extLst>
          </p:cNvPr>
          <p:cNvSpPr>
            <a:spLocks noGrp="1"/>
          </p:cNvSpPr>
          <p:nvPr>
            <p:ph type="title"/>
          </p:nvPr>
        </p:nvSpPr>
        <p:spPr>
          <a:xfrm>
            <a:off x="1102368" y="1877492"/>
            <a:ext cx="4030132" cy="3215373"/>
          </a:xfrm>
        </p:spPr>
        <p:txBody>
          <a:bodyPr>
            <a:normAutofit/>
          </a:bodyPr>
          <a:lstStyle/>
          <a:p>
            <a:pPr algn="ctr"/>
            <a:r>
              <a:rPr lang="en-GB" dirty="0">
                <a:solidFill>
                  <a:schemeClr val="bg1"/>
                </a:solidFill>
                <a:effectLst/>
                <a:ea typeface="Times New Roman" panose="02020603050405020304" pitchFamily="18" charset="0"/>
              </a:rPr>
              <a:t>Jealousy is a central feature of Iago’s make-up</a:t>
            </a:r>
            <a:r>
              <a:rPr lang="en-GB" dirty="0">
                <a:solidFill>
                  <a:schemeClr val="bg1"/>
                </a:solidFill>
                <a:latin typeface="Times New Roman" panose="02020603050405020304" pitchFamily="18" charset="0"/>
                <a:ea typeface="Times New Roman" panose="02020603050405020304" pitchFamily="18" charset="0"/>
              </a:rPr>
              <a:t>:</a:t>
            </a:r>
            <a:endParaRPr lang="en-IE" dirty="0">
              <a:solidFill>
                <a:schemeClr val="bg1"/>
              </a:solidFill>
            </a:endParaRP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3EAFA441-32EA-4727-B009-2332E98D7AA2}"/>
              </a:ext>
            </a:extLst>
          </p:cNvPr>
          <p:cNvSpPr>
            <a:spLocks noGrp="1"/>
          </p:cNvSpPr>
          <p:nvPr>
            <p:ph idx="1"/>
          </p:nvPr>
        </p:nvSpPr>
        <p:spPr>
          <a:xfrm>
            <a:off x="6096000" y="0"/>
            <a:ext cx="5819335" cy="6609152"/>
          </a:xfrm>
        </p:spPr>
        <p:txBody>
          <a:bodyPr>
            <a:normAutofit fontScale="92500" lnSpcReduction="20000"/>
          </a:bodyPr>
          <a:lstStyle/>
          <a:p>
            <a:r>
              <a:rPr lang="en-GB" sz="3200" dirty="0">
                <a:solidFill>
                  <a:schemeClr val="bg1"/>
                </a:solidFill>
                <a:effectLst/>
                <a:latin typeface="+mj-lt"/>
                <a:ea typeface="Times New Roman" panose="02020603050405020304" pitchFamily="18" charset="0"/>
              </a:rPr>
              <a:t>He is envious and resentful of anyone who is in any way superior to him. </a:t>
            </a:r>
          </a:p>
          <a:p>
            <a:r>
              <a:rPr lang="en-GB" sz="3200" dirty="0">
                <a:solidFill>
                  <a:schemeClr val="bg1"/>
                </a:solidFill>
                <a:effectLst/>
                <a:latin typeface="+mj-lt"/>
                <a:ea typeface="Times New Roman" panose="02020603050405020304" pitchFamily="18" charset="0"/>
              </a:rPr>
              <a:t>On a professional level, he is envious of Cassio who was promoted ahead of him. He also envies Cassio because he has ‘a daily beauty in his life’ that makes him ‘ugly’ by comparison. </a:t>
            </a:r>
          </a:p>
          <a:p>
            <a:r>
              <a:rPr lang="en-GB" sz="3200" dirty="0">
                <a:solidFill>
                  <a:schemeClr val="bg1"/>
                </a:solidFill>
                <a:effectLst/>
                <a:latin typeface="+mj-lt"/>
                <a:ea typeface="Times New Roman" panose="02020603050405020304" pitchFamily="18" charset="0"/>
              </a:rPr>
              <a:t>He is jealous of Othello’s ‘constant, loving, noble nature’ and the love that he and Desdemona share. </a:t>
            </a:r>
          </a:p>
          <a:p>
            <a:r>
              <a:rPr lang="en-GB" sz="3200" dirty="0">
                <a:solidFill>
                  <a:schemeClr val="bg1"/>
                </a:solidFill>
                <a:effectLst/>
                <a:latin typeface="+mj-lt"/>
                <a:ea typeface="Times New Roman" panose="02020603050405020304" pitchFamily="18" charset="0"/>
              </a:rPr>
              <a:t>Iago is also eaten up with sexual jealousy, suspecting both Othello (‘It is thought abroad that ‘twixt my sheets he has done my office’) and Cassio (‘I fear Cassio with my night cap too’) of having been Emilia’s lovers.</a:t>
            </a:r>
            <a:endParaRPr lang="en-IE" sz="3200" dirty="0">
              <a:solidFill>
                <a:schemeClr val="bg1"/>
              </a:solidFill>
              <a:effectLst/>
              <a:latin typeface="+mj-lt"/>
              <a:ea typeface="Times New Roman" panose="02020603050405020304" pitchFamily="18" charset="0"/>
            </a:endParaRP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12239" y="6139464"/>
            <a:ext cx="1054466"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894240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395" y="1040837"/>
            <a:ext cx="4754948"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411" y="1029607"/>
            <a:ext cx="4754948"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60" y="934855"/>
            <a:ext cx="4754948"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55BAF1-8721-4176-B270-2EF3F9BF076D}"/>
              </a:ext>
            </a:extLst>
          </p:cNvPr>
          <p:cNvSpPr>
            <a:spLocks noGrp="1"/>
          </p:cNvSpPr>
          <p:nvPr>
            <p:ph type="title"/>
          </p:nvPr>
        </p:nvSpPr>
        <p:spPr>
          <a:xfrm>
            <a:off x="1102368" y="1877492"/>
            <a:ext cx="4030132" cy="3215373"/>
          </a:xfrm>
        </p:spPr>
        <p:txBody>
          <a:bodyPr>
            <a:normAutofit/>
          </a:bodyPr>
          <a:lstStyle/>
          <a:p>
            <a:pPr algn="ctr"/>
            <a:r>
              <a:rPr lang="en-IE">
                <a:solidFill>
                  <a:schemeClr val="bg1"/>
                </a:solidFill>
              </a:rPr>
              <a:t>An Evil Genius?</a:t>
            </a: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25E0A4FD-1BCA-4FCD-AEAB-EF79BC00836D}"/>
              </a:ext>
            </a:extLst>
          </p:cNvPr>
          <p:cNvSpPr>
            <a:spLocks noGrp="1"/>
          </p:cNvSpPr>
          <p:nvPr>
            <p:ph idx="1"/>
          </p:nvPr>
        </p:nvSpPr>
        <p:spPr>
          <a:xfrm>
            <a:off x="5708882" y="0"/>
            <a:ext cx="6483118" cy="6858000"/>
          </a:xfrm>
        </p:spPr>
        <p:txBody>
          <a:bodyPr>
            <a:normAutofit/>
          </a:bodyPr>
          <a:lstStyle/>
          <a:p>
            <a:r>
              <a:rPr lang="en-GB" sz="2400" dirty="0">
                <a:solidFill>
                  <a:schemeClr val="bg1"/>
                </a:solidFill>
                <a:effectLst/>
                <a:latin typeface="+mj-lt"/>
                <a:ea typeface="Times New Roman" panose="02020603050405020304" pitchFamily="18" charset="0"/>
              </a:rPr>
              <a:t>Iago has an impressive and formidable array of talents. He effortlessly manipulates those around him. </a:t>
            </a:r>
          </a:p>
          <a:p>
            <a:r>
              <a:rPr lang="en-GB" sz="2400" dirty="0">
                <a:solidFill>
                  <a:schemeClr val="bg1"/>
                </a:solidFill>
                <a:effectLst/>
                <a:latin typeface="+mj-lt"/>
                <a:ea typeface="Times New Roman" panose="02020603050405020304" pitchFamily="18" charset="0"/>
              </a:rPr>
              <a:t>He is a shrewd judge of character, expertly identifying, and then exploiting human weakness. He takes advantage of Roderigo’s hopeless infatuation with Desdemona, Cassio’s weakness for alcohol and Othello’s open, trusting nature. </a:t>
            </a:r>
          </a:p>
          <a:p>
            <a:r>
              <a:rPr lang="en-GB" sz="2400" dirty="0">
                <a:solidFill>
                  <a:schemeClr val="bg1"/>
                </a:solidFill>
                <a:effectLst/>
                <a:latin typeface="+mj-lt"/>
                <a:ea typeface="Times New Roman" panose="02020603050405020304" pitchFamily="18" charset="0"/>
              </a:rPr>
              <a:t>He also capitalises on Desdemona’s fundamental goodness to help him create ‘the net that shall enmesh them all’. </a:t>
            </a:r>
          </a:p>
          <a:p>
            <a:r>
              <a:rPr lang="en-GB" sz="2400" dirty="0">
                <a:solidFill>
                  <a:schemeClr val="bg1"/>
                </a:solidFill>
                <a:effectLst/>
                <a:latin typeface="+mj-lt"/>
                <a:ea typeface="Times New Roman" panose="02020603050405020304" pitchFamily="18" charset="0"/>
              </a:rPr>
              <a:t>For much of the play the other characters are nothing more than Iago’s puppets. His manipulative ability is showcased in the temptation scene when, with nothing more than insinuations and extremely flimsy ‘evidence’, he transforms Othello from a contented husband into a jealous monster.</a:t>
            </a:r>
            <a:endParaRPr lang="en-IE" sz="2400" dirty="0">
              <a:solidFill>
                <a:schemeClr val="bg1"/>
              </a:solidFill>
              <a:latin typeface="+mj-lt"/>
            </a:endParaRP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12239" y="6139464"/>
            <a:ext cx="1054466"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237978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8924977-DD00-4099-9045-C0B1D94C97D7}"/>
              </a:ext>
            </a:extLst>
          </p:cNvPr>
          <p:cNvSpPr>
            <a:spLocks noGrp="1"/>
          </p:cNvSpPr>
          <p:nvPr>
            <p:ph type="title"/>
          </p:nvPr>
        </p:nvSpPr>
        <p:spPr>
          <a:xfrm>
            <a:off x="1102368" y="923293"/>
            <a:ext cx="4030132" cy="4641720"/>
          </a:xfrm>
        </p:spPr>
        <p:txBody>
          <a:bodyPr>
            <a:normAutofit/>
          </a:bodyPr>
          <a:lstStyle/>
          <a:p>
            <a:pPr algn="ctr"/>
            <a:r>
              <a:rPr lang="en-IE" dirty="0">
                <a:solidFill>
                  <a:schemeClr val="bg1"/>
                </a:solidFill>
              </a:rPr>
              <a:t>Quick Witted:</a:t>
            </a:r>
          </a:p>
        </p:txBody>
      </p:sp>
      <p:sp>
        <p:nvSpPr>
          <p:cNvPr id="10" name="Freeform: Shape 9">
            <a:extLst>
              <a:ext uri="{FF2B5EF4-FFF2-40B4-BE49-F238E27FC236}">
                <a16:creationId xmlns:a16="http://schemas.microsoft.com/office/drawing/2014/main" id="{D0A98BBA-D3EA-45DC-B8A1-9C61397D4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5862"/>
            <a:ext cx="1170294" cy="274629"/>
          </a:xfrm>
          <a:custGeom>
            <a:avLst/>
            <a:gdLst>
              <a:gd name="connsiteX0" fmla="*/ 453342 w 1170294"/>
              <a:gd name="connsiteY0" fmla="*/ 0 h 274629"/>
              <a:gd name="connsiteX1" fmla="*/ 689085 w 1170294"/>
              <a:gd name="connsiteY1" fmla="*/ 235744 h 274629"/>
              <a:gd name="connsiteX2" fmla="*/ 924829 w 1170294"/>
              <a:gd name="connsiteY2" fmla="*/ 0 h 274629"/>
              <a:gd name="connsiteX3" fmla="*/ 1170294 w 1170294"/>
              <a:gd name="connsiteY3" fmla="*/ 245465 h 274629"/>
              <a:gd name="connsiteX4" fmla="*/ 1153282 w 1170294"/>
              <a:gd name="connsiteY4" fmla="*/ 264908 h 274629"/>
              <a:gd name="connsiteX5" fmla="*/ 924829 w 1170294"/>
              <a:gd name="connsiteY5" fmla="*/ 38885 h 274629"/>
              <a:gd name="connsiteX6" fmla="*/ 689085 w 1170294"/>
              <a:gd name="connsiteY6" fmla="*/ 274629 h 274629"/>
              <a:gd name="connsiteX7" fmla="*/ 453342 w 1170294"/>
              <a:gd name="connsiteY7" fmla="*/ 38885 h 274629"/>
              <a:gd name="connsiteX8" fmla="*/ 215168 w 1170294"/>
              <a:gd name="connsiteY8" fmla="*/ 274629 h 274629"/>
              <a:gd name="connsiteX9" fmla="*/ 0 w 1170294"/>
              <a:gd name="connsiteY9" fmla="*/ 59462 h 274629"/>
              <a:gd name="connsiteX10" fmla="*/ 0 w 1170294"/>
              <a:gd name="connsiteY10" fmla="*/ 20577 h 274629"/>
              <a:gd name="connsiteX11" fmla="*/ 215168 w 1170294"/>
              <a:gd name="connsiteY11" fmla="*/ 235744 h 27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0294" h="274629">
                <a:moveTo>
                  <a:pt x="453342" y="0"/>
                </a:moveTo>
                <a:lnTo>
                  <a:pt x="689085" y="235744"/>
                </a:lnTo>
                <a:lnTo>
                  <a:pt x="924829" y="0"/>
                </a:lnTo>
                <a:lnTo>
                  <a:pt x="1170294" y="245465"/>
                </a:lnTo>
                <a:lnTo>
                  <a:pt x="1153282" y="264908"/>
                </a:lnTo>
                <a:lnTo>
                  <a:pt x="924829" y="38885"/>
                </a:lnTo>
                <a:lnTo>
                  <a:pt x="689085" y="274629"/>
                </a:lnTo>
                <a:lnTo>
                  <a:pt x="453342" y="38885"/>
                </a:lnTo>
                <a:lnTo>
                  <a:pt x="215168" y="274629"/>
                </a:lnTo>
                <a:lnTo>
                  <a:pt x="0" y="59462"/>
                </a:lnTo>
                <a:lnTo>
                  <a:pt x="0" y="20577"/>
                </a:lnTo>
                <a:lnTo>
                  <a:pt x="215168" y="235744"/>
                </a:lnTo>
                <a:close/>
              </a:path>
            </a:pathLst>
          </a:cu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12" name="Freeform: Shape 11">
            <a:extLst>
              <a:ext uri="{FF2B5EF4-FFF2-40B4-BE49-F238E27FC236}">
                <a16:creationId xmlns:a16="http://schemas.microsoft.com/office/drawing/2014/main" id="{2E4C95AB-2BD7-4E38-BDD5-1E41F3A9B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90894"/>
            <a:ext cx="1170294" cy="274629"/>
          </a:xfrm>
          <a:custGeom>
            <a:avLst/>
            <a:gdLst>
              <a:gd name="connsiteX0" fmla="*/ 453342 w 1170294"/>
              <a:gd name="connsiteY0" fmla="*/ 0 h 274629"/>
              <a:gd name="connsiteX1" fmla="*/ 689085 w 1170294"/>
              <a:gd name="connsiteY1" fmla="*/ 238174 h 274629"/>
              <a:gd name="connsiteX2" fmla="*/ 924829 w 1170294"/>
              <a:gd name="connsiteY2" fmla="*/ 0 h 274629"/>
              <a:gd name="connsiteX3" fmla="*/ 1170294 w 1170294"/>
              <a:gd name="connsiteY3" fmla="*/ 247895 h 274629"/>
              <a:gd name="connsiteX4" fmla="*/ 1153282 w 1170294"/>
              <a:gd name="connsiteY4" fmla="*/ 264908 h 274629"/>
              <a:gd name="connsiteX5" fmla="*/ 924829 w 1170294"/>
              <a:gd name="connsiteY5" fmla="*/ 38885 h 274629"/>
              <a:gd name="connsiteX6" fmla="*/ 689085 w 1170294"/>
              <a:gd name="connsiteY6" fmla="*/ 274629 h 274629"/>
              <a:gd name="connsiteX7" fmla="*/ 453342 w 1170294"/>
              <a:gd name="connsiteY7" fmla="*/ 38885 h 274629"/>
              <a:gd name="connsiteX8" fmla="*/ 215168 w 1170294"/>
              <a:gd name="connsiteY8" fmla="*/ 274629 h 274629"/>
              <a:gd name="connsiteX9" fmla="*/ 0 w 1170294"/>
              <a:gd name="connsiteY9" fmla="*/ 59462 h 274629"/>
              <a:gd name="connsiteX10" fmla="*/ 0 w 1170294"/>
              <a:gd name="connsiteY10" fmla="*/ 20789 h 274629"/>
              <a:gd name="connsiteX11" fmla="*/ 215168 w 1170294"/>
              <a:gd name="connsiteY11" fmla="*/ 238174 h 27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0294" h="274629">
                <a:moveTo>
                  <a:pt x="453342" y="0"/>
                </a:moveTo>
                <a:lnTo>
                  <a:pt x="689085" y="238174"/>
                </a:lnTo>
                <a:lnTo>
                  <a:pt x="924829" y="0"/>
                </a:lnTo>
                <a:lnTo>
                  <a:pt x="1170294" y="247895"/>
                </a:lnTo>
                <a:lnTo>
                  <a:pt x="1153282" y="264908"/>
                </a:lnTo>
                <a:lnTo>
                  <a:pt x="924829" y="38885"/>
                </a:lnTo>
                <a:lnTo>
                  <a:pt x="689085" y="274629"/>
                </a:lnTo>
                <a:lnTo>
                  <a:pt x="453342" y="38885"/>
                </a:lnTo>
                <a:lnTo>
                  <a:pt x="215168" y="274629"/>
                </a:lnTo>
                <a:lnTo>
                  <a:pt x="0" y="59462"/>
                </a:lnTo>
                <a:lnTo>
                  <a:pt x="0" y="20789"/>
                </a:lnTo>
                <a:lnTo>
                  <a:pt x="215168" y="2381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AB00545-97F9-41DF-99CB-D97440210DED}"/>
              </a:ext>
            </a:extLst>
          </p:cNvPr>
          <p:cNvSpPr>
            <a:spLocks noGrp="1"/>
          </p:cNvSpPr>
          <p:nvPr>
            <p:ph idx="1"/>
          </p:nvPr>
        </p:nvSpPr>
        <p:spPr>
          <a:xfrm>
            <a:off x="4811150" y="355862"/>
            <a:ext cx="7104185" cy="6259908"/>
          </a:xfrm>
        </p:spPr>
        <p:txBody>
          <a:bodyPr>
            <a:normAutofit lnSpcReduction="10000"/>
          </a:bodyPr>
          <a:lstStyle/>
          <a:p>
            <a:r>
              <a:rPr lang="en-GB" sz="2400" dirty="0">
                <a:solidFill>
                  <a:schemeClr val="bg1"/>
                </a:solidFill>
                <a:effectLst/>
                <a:latin typeface="+mj-lt"/>
                <a:ea typeface="Times New Roman" panose="02020603050405020304" pitchFamily="18" charset="0"/>
              </a:rPr>
              <a:t>Iago has the ability to ‘think on his feet’, turning every situation to his own advantage.</a:t>
            </a:r>
          </a:p>
          <a:p>
            <a:r>
              <a:rPr lang="en-GB" sz="2400" dirty="0">
                <a:solidFill>
                  <a:schemeClr val="bg1"/>
                </a:solidFill>
                <a:effectLst/>
                <a:latin typeface="+mj-lt"/>
                <a:ea typeface="Times New Roman" panose="02020603050405020304" pitchFamily="18" charset="0"/>
              </a:rPr>
              <a:t> He uses Cassio’s visible discomfort at approaching Desdemona to plant the seed of doubt in Othello’s mind as to his lieutenant’s intentions, ‘I cannot think it that he would steal away so guilty-like’. </a:t>
            </a:r>
          </a:p>
          <a:p>
            <a:r>
              <a:rPr lang="en-GB" sz="2400" dirty="0">
                <a:solidFill>
                  <a:schemeClr val="bg1"/>
                </a:solidFill>
                <a:effectLst/>
                <a:latin typeface="+mj-lt"/>
                <a:ea typeface="Times New Roman" panose="02020603050405020304" pitchFamily="18" charset="0"/>
              </a:rPr>
              <a:t>In the confusion over Roderigo’s attempt on Cassio’s life, Iago takes the opportunity to kill his dupe because he had become a threat to him. When Bianca arrives on the scene, he accuses her of involvement in the attack on Cassio in order to deflect attention from his own role in the incident. </a:t>
            </a:r>
          </a:p>
          <a:p>
            <a:r>
              <a:rPr lang="en-GB" sz="2400" dirty="0">
                <a:solidFill>
                  <a:schemeClr val="bg1"/>
                </a:solidFill>
                <a:effectLst/>
                <a:latin typeface="+mj-lt"/>
                <a:ea typeface="Times New Roman" panose="02020603050405020304" pitchFamily="18" charset="0"/>
              </a:rPr>
              <a:t>One of the greatest of Iago’s evil talents is his ability to disguise his true self by convincing everyone else that he is something that he is not. </a:t>
            </a:r>
          </a:p>
          <a:p>
            <a:r>
              <a:rPr lang="en-GB" sz="2400" dirty="0">
                <a:solidFill>
                  <a:schemeClr val="bg1"/>
                </a:solidFill>
                <a:effectLst/>
                <a:latin typeface="+mj-lt"/>
                <a:ea typeface="Times New Roman" panose="02020603050405020304" pitchFamily="18" charset="0"/>
              </a:rPr>
              <a:t>Iago is consistently described as ‘honest’ and ‘good’. Remarkably, all three of the people Iago set out to destroy look to him for advice because they regard him as a good friend. </a:t>
            </a:r>
            <a:endParaRPr lang="en-IE" sz="2400" dirty="0">
              <a:solidFill>
                <a:schemeClr val="bg1"/>
              </a:solidFill>
              <a:effectLst/>
              <a:latin typeface="+mj-lt"/>
              <a:ea typeface="Times New Roman" panose="02020603050405020304" pitchFamily="18" charset="0"/>
            </a:endParaRPr>
          </a:p>
          <a:p>
            <a:pPr marL="0" indent="0">
              <a:buNone/>
            </a:pPr>
            <a:endParaRPr lang="en-IE" sz="2400" dirty="0">
              <a:solidFill>
                <a:schemeClr val="bg1"/>
              </a:solidFill>
            </a:endParaRPr>
          </a:p>
        </p:txBody>
      </p:sp>
      <p:grpSp>
        <p:nvGrpSpPr>
          <p:cNvPr id="14" name="Group 13">
            <a:extLst>
              <a:ext uri="{FF2B5EF4-FFF2-40B4-BE49-F238E27FC236}">
                <a16:creationId xmlns:a16="http://schemas.microsoft.com/office/drawing/2014/main" id="{85836128-58DE-4E5A-B27E-DFE747CA0B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1348" y="5364542"/>
            <a:ext cx="1562428" cy="1493465"/>
            <a:chOff x="3121343" y="4864099"/>
            <a:chExt cx="2085971" cy="1993901"/>
          </a:xfrm>
          <a:solidFill>
            <a:schemeClr val="bg1"/>
          </a:solidFill>
        </p:grpSpPr>
        <p:sp>
          <p:nvSpPr>
            <p:cNvPr id="15" name="Freeform: Shape 14">
              <a:extLst>
                <a:ext uri="{FF2B5EF4-FFF2-40B4-BE49-F238E27FC236}">
                  <a16:creationId xmlns:a16="http://schemas.microsoft.com/office/drawing/2014/main" id="{A92DF49A-063A-4F60-BE30-D26826492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38556" y="4981312"/>
              <a:ext cx="442726" cy="44272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6" name="Freeform: Shape 15">
              <a:extLst>
                <a:ext uri="{FF2B5EF4-FFF2-40B4-BE49-F238E27FC236}">
                  <a16:creationId xmlns:a16="http://schemas.microsoft.com/office/drawing/2014/main" id="{70DCBBE0-7DEE-43ED-BEE3-ABB179CFC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28809" y="4871565"/>
              <a:ext cx="902626" cy="902626"/>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7" name="Freeform: Shape 16">
              <a:extLst>
                <a:ext uri="{FF2B5EF4-FFF2-40B4-BE49-F238E27FC236}">
                  <a16:creationId xmlns:a16="http://schemas.microsoft.com/office/drawing/2014/main" id="{539FE8DF-D1B2-4074-9BDF-C458EA012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21343" y="4864099"/>
              <a:ext cx="1152732" cy="1152732"/>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8" name="Freeform: Shape 17">
              <a:extLst>
                <a:ext uri="{FF2B5EF4-FFF2-40B4-BE49-F238E27FC236}">
                  <a16:creationId xmlns:a16="http://schemas.microsoft.com/office/drawing/2014/main" id="{61C143B5-6E24-417D-A035-65747A8E9D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52324" y="4894707"/>
              <a:ext cx="1321462" cy="1321838"/>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9" name="Freeform: Shape 18">
              <a:extLst>
                <a:ext uri="{FF2B5EF4-FFF2-40B4-BE49-F238E27FC236}">
                  <a16:creationId xmlns:a16="http://schemas.microsoft.com/office/drawing/2014/main" id="{0331ED8C-8819-4FFB-BF3C-FDA6A90D4B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15037" y="4957793"/>
              <a:ext cx="1428975" cy="1428975"/>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20" name="Freeform: Shape 19">
              <a:extLst>
                <a:ext uri="{FF2B5EF4-FFF2-40B4-BE49-F238E27FC236}">
                  <a16:creationId xmlns:a16="http://schemas.microsoft.com/office/drawing/2014/main" id="{2A39574D-5ECC-4A94-9CB6-646D90DA5A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301642" y="5044398"/>
              <a:ext cx="1490195" cy="1490195"/>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1" name="Freeform: Shape 20">
              <a:extLst>
                <a:ext uri="{FF2B5EF4-FFF2-40B4-BE49-F238E27FC236}">
                  <a16:creationId xmlns:a16="http://schemas.microsoft.com/office/drawing/2014/main" id="{6A73D6F7-977D-4026-8F68-CA63C162C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09523" y="5152279"/>
              <a:ext cx="1509607" cy="1509607"/>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Freeform: Shape 21">
              <a:extLst>
                <a:ext uri="{FF2B5EF4-FFF2-40B4-BE49-F238E27FC236}">
                  <a16:creationId xmlns:a16="http://schemas.microsoft.com/office/drawing/2014/main" id="{56348370-4FD9-4A99-BB05-944D5B0B0E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38685" y="5279576"/>
              <a:ext cx="1488326" cy="1490192"/>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3" name="Freeform: Shape 22">
              <a:extLst>
                <a:ext uri="{FF2B5EF4-FFF2-40B4-BE49-F238E27FC236}">
                  <a16:creationId xmlns:a16="http://schemas.microsoft.com/office/drawing/2014/main" id="{D1146D46-43DB-4487-A191-0970511C3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83896" y="5426652"/>
              <a:ext cx="1429720" cy="1429720"/>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Freeform: Shape 23">
              <a:extLst>
                <a:ext uri="{FF2B5EF4-FFF2-40B4-BE49-F238E27FC236}">
                  <a16:creationId xmlns:a16="http://schemas.microsoft.com/office/drawing/2014/main" id="{DDA0090F-4FBF-434D-83B1-B274F83A9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01021" y="5597624"/>
              <a:ext cx="1275308" cy="1260376"/>
            </a:xfrm>
            <a:custGeom>
              <a:avLst/>
              <a:gdLst>
                <a:gd name="connsiteX0" fmla="*/ 1260376 w 1275308"/>
                <a:gd name="connsiteY0" fmla="*/ 0 h 1260376"/>
                <a:gd name="connsiteX1" fmla="*/ 1275308 w 1275308"/>
                <a:gd name="connsiteY1" fmla="*/ 52634 h 1260376"/>
                <a:gd name="connsiteX2" fmla="*/ 67566 w 1275308"/>
                <a:gd name="connsiteY2" fmla="*/ 1260376 h 1260376"/>
                <a:gd name="connsiteX3" fmla="*/ 0 w 1275308"/>
                <a:gd name="connsiteY3" fmla="*/ 1260376 h 1260376"/>
              </a:gdLst>
              <a:ahLst/>
              <a:cxnLst>
                <a:cxn ang="0">
                  <a:pos x="connsiteX0" y="connsiteY0"/>
                </a:cxn>
                <a:cxn ang="0">
                  <a:pos x="connsiteX1" y="connsiteY1"/>
                </a:cxn>
                <a:cxn ang="0">
                  <a:pos x="connsiteX2" y="connsiteY2"/>
                </a:cxn>
                <a:cxn ang="0">
                  <a:pos x="connsiteX3" y="connsiteY3"/>
                </a:cxn>
              </a:cxnLst>
              <a:rect l="l" t="t" r="r" b="b"/>
              <a:pathLst>
                <a:path w="1275308" h="1260376">
                  <a:moveTo>
                    <a:pt x="1260376" y="0"/>
                  </a:moveTo>
                  <a:cubicBezTo>
                    <a:pt x="1265977" y="17174"/>
                    <a:pt x="1270829" y="34716"/>
                    <a:pt x="1275308" y="52634"/>
                  </a:cubicBezTo>
                  <a:lnTo>
                    <a:pt x="67566" y="1260376"/>
                  </a:lnTo>
                  <a:lnTo>
                    <a:pt x="0" y="1260376"/>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5" name="Freeform: Shape 24">
              <a:extLst>
                <a:ext uri="{FF2B5EF4-FFF2-40B4-BE49-F238E27FC236}">
                  <a16:creationId xmlns:a16="http://schemas.microsoft.com/office/drawing/2014/main" id="{C8DF6032-C07A-45C6-8A4F-04EF4EDC04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41456" y="5797338"/>
              <a:ext cx="1065858" cy="1060662"/>
            </a:xfrm>
            <a:custGeom>
              <a:avLst/>
              <a:gdLst>
                <a:gd name="connsiteX0" fmla="*/ 1061006 w 1065858"/>
                <a:gd name="connsiteY0" fmla="*/ 0 h 1060662"/>
                <a:gd name="connsiteX1" fmla="*/ 1065858 w 1065858"/>
                <a:gd name="connsiteY1" fmla="*/ 62342 h 1060662"/>
                <a:gd name="connsiteX2" fmla="*/ 67196 w 1065858"/>
                <a:gd name="connsiteY2" fmla="*/ 1060662 h 1060662"/>
                <a:gd name="connsiteX3" fmla="*/ 0 w 1065858"/>
                <a:gd name="connsiteY3" fmla="*/ 1060662 h 1060662"/>
              </a:gdLst>
              <a:ahLst/>
              <a:cxnLst>
                <a:cxn ang="0">
                  <a:pos x="connsiteX0" y="connsiteY0"/>
                </a:cxn>
                <a:cxn ang="0">
                  <a:pos x="connsiteX1" y="connsiteY1"/>
                </a:cxn>
                <a:cxn ang="0">
                  <a:pos x="connsiteX2" y="connsiteY2"/>
                </a:cxn>
                <a:cxn ang="0">
                  <a:pos x="connsiteX3" y="connsiteY3"/>
                </a:cxn>
              </a:cxnLst>
              <a:rect l="l" t="t" r="r" b="b"/>
              <a:pathLst>
                <a:path w="1065858" h="1060662">
                  <a:moveTo>
                    <a:pt x="1061006" y="0"/>
                  </a:moveTo>
                  <a:cubicBezTo>
                    <a:pt x="1063248" y="20905"/>
                    <a:pt x="1064741" y="41809"/>
                    <a:pt x="1065858" y="62342"/>
                  </a:cubicBezTo>
                  <a:lnTo>
                    <a:pt x="67196" y="1060662"/>
                  </a:lnTo>
                  <a:lnTo>
                    <a:pt x="0" y="1060662"/>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6" name="Freeform: Shape 25">
              <a:extLst>
                <a:ext uri="{FF2B5EF4-FFF2-40B4-BE49-F238E27FC236}">
                  <a16:creationId xmlns:a16="http://schemas.microsoft.com/office/drawing/2014/main" id="{F5B89F44-A096-479D-AD1F-120561C28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1830" y="6039978"/>
              <a:ext cx="818022" cy="818022"/>
            </a:xfrm>
            <a:custGeom>
              <a:avLst/>
              <a:gdLst>
                <a:gd name="connsiteX0" fmla="*/ 818022 w 818022"/>
                <a:gd name="connsiteY0" fmla="*/ 0 h 818022"/>
                <a:gd name="connsiteX1" fmla="*/ 804584 w 818022"/>
                <a:gd name="connsiteY1" fmla="*/ 80632 h 818022"/>
                <a:gd name="connsiteX2" fmla="*/ 67190 w 818022"/>
                <a:gd name="connsiteY2" fmla="*/ 818022 h 818022"/>
                <a:gd name="connsiteX3" fmla="*/ 0 w 818022"/>
                <a:gd name="connsiteY3" fmla="*/ 818022 h 818022"/>
              </a:gdLst>
              <a:ahLst/>
              <a:cxnLst>
                <a:cxn ang="0">
                  <a:pos x="connsiteX0" y="connsiteY0"/>
                </a:cxn>
                <a:cxn ang="0">
                  <a:pos x="connsiteX1" y="connsiteY1"/>
                </a:cxn>
                <a:cxn ang="0">
                  <a:pos x="connsiteX2" y="connsiteY2"/>
                </a:cxn>
                <a:cxn ang="0">
                  <a:pos x="connsiteX3" y="connsiteY3"/>
                </a:cxn>
              </a:cxnLst>
              <a:rect l="l" t="t" r="r" b="b"/>
              <a:pathLst>
                <a:path w="818022" h="818022">
                  <a:moveTo>
                    <a:pt x="818022" y="0"/>
                  </a:moveTo>
                  <a:cubicBezTo>
                    <a:pt x="814660" y="27250"/>
                    <a:pt x="810180" y="53755"/>
                    <a:pt x="804584" y="80632"/>
                  </a:cubicBezTo>
                  <a:lnTo>
                    <a:pt x="67190" y="818022"/>
                  </a:lnTo>
                  <a:lnTo>
                    <a:pt x="0" y="818022"/>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7" name="Freeform: Shape 26">
              <a:extLst>
                <a:ext uri="{FF2B5EF4-FFF2-40B4-BE49-F238E27FC236}">
                  <a16:creationId xmlns:a16="http://schemas.microsoft.com/office/drawing/2014/main" id="{25547DC8-8B87-4446-9CC9-65AF04A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47375" y="6390131"/>
              <a:ext cx="442354" cy="442354"/>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grpSp>
    </p:spTree>
    <p:extLst>
      <p:ext uri="{BB962C8B-B14F-4D97-AF65-F5344CB8AC3E}">
        <p14:creationId xmlns:p14="http://schemas.microsoft.com/office/powerpoint/2010/main" val="3618323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E203836-226E-4885-BDB0-3B333A202227}"/>
              </a:ext>
            </a:extLst>
          </p:cNvPr>
          <p:cNvSpPr>
            <a:spLocks noGrp="1"/>
          </p:cNvSpPr>
          <p:nvPr>
            <p:ph type="title"/>
          </p:nvPr>
        </p:nvSpPr>
        <p:spPr>
          <a:xfrm>
            <a:off x="298200" y="650403"/>
            <a:ext cx="4030132" cy="4641720"/>
          </a:xfrm>
        </p:spPr>
        <p:txBody>
          <a:bodyPr>
            <a:normAutofit/>
          </a:bodyPr>
          <a:lstStyle/>
          <a:p>
            <a:pPr algn="ctr"/>
            <a:r>
              <a:rPr lang="en-IE" dirty="0">
                <a:solidFill>
                  <a:schemeClr val="bg1"/>
                </a:solidFill>
              </a:rPr>
              <a:t>Closely Associated with Forces of Evil:</a:t>
            </a:r>
          </a:p>
        </p:txBody>
      </p:sp>
      <p:sp>
        <p:nvSpPr>
          <p:cNvPr id="10" name="Freeform: Shape 9">
            <a:extLst>
              <a:ext uri="{FF2B5EF4-FFF2-40B4-BE49-F238E27FC236}">
                <a16:creationId xmlns:a16="http://schemas.microsoft.com/office/drawing/2014/main" id="{D0A98BBA-D3EA-45DC-B8A1-9C61397D4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5862"/>
            <a:ext cx="1170294" cy="274629"/>
          </a:xfrm>
          <a:custGeom>
            <a:avLst/>
            <a:gdLst>
              <a:gd name="connsiteX0" fmla="*/ 453342 w 1170294"/>
              <a:gd name="connsiteY0" fmla="*/ 0 h 274629"/>
              <a:gd name="connsiteX1" fmla="*/ 689085 w 1170294"/>
              <a:gd name="connsiteY1" fmla="*/ 235744 h 274629"/>
              <a:gd name="connsiteX2" fmla="*/ 924829 w 1170294"/>
              <a:gd name="connsiteY2" fmla="*/ 0 h 274629"/>
              <a:gd name="connsiteX3" fmla="*/ 1170294 w 1170294"/>
              <a:gd name="connsiteY3" fmla="*/ 245465 h 274629"/>
              <a:gd name="connsiteX4" fmla="*/ 1153282 w 1170294"/>
              <a:gd name="connsiteY4" fmla="*/ 264908 h 274629"/>
              <a:gd name="connsiteX5" fmla="*/ 924829 w 1170294"/>
              <a:gd name="connsiteY5" fmla="*/ 38885 h 274629"/>
              <a:gd name="connsiteX6" fmla="*/ 689085 w 1170294"/>
              <a:gd name="connsiteY6" fmla="*/ 274629 h 274629"/>
              <a:gd name="connsiteX7" fmla="*/ 453342 w 1170294"/>
              <a:gd name="connsiteY7" fmla="*/ 38885 h 274629"/>
              <a:gd name="connsiteX8" fmla="*/ 215168 w 1170294"/>
              <a:gd name="connsiteY8" fmla="*/ 274629 h 274629"/>
              <a:gd name="connsiteX9" fmla="*/ 0 w 1170294"/>
              <a:gd name="connsiteY9" fmla="*/ 59462 h 274629"/>
              <a:gd name="connsiteX10" fmla="*/ 0 w 1170294"/>
              <a:gd name="connsiteY10" fmla="*/ 20577 h 274629"/>
              <a:gd name="connsiteX11" fmla="*/ 215168 w 1170294"/>
              <a:gd name="connsiteY11" fmla="*/ 235744 h 27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0294" h="274629">
                <a:moveTo>
                  <a:pt x="453342" y="0"/>
                </a:moveTo>
                <a:lnTo>
                  <a:pt x="689085" y="235744"/>
                </a:lnTo>
                <a:lnTo>
                  <a:pt x="924829" y="0"/>
                </a:lnTo>
                <a:lnTo>
                  <a:pt x="1170294" y="245465"/>
                </a:lnTo>
                <a:lnTo>
                  <a:pt x="1153282" y="264908"/>
                </a:lnTo>
                <a:lnTo>
                  <a:pt x="924829" y="38885"/>
                </a:lnTo>
                <a:lnTo>
                  <a:pt x="689085" y="274629"/>
                </a:lnTo>
                <a:lnTo>
                  <a:pt x="453342" y="38885"/>
                </a:lnTo>
                <a:lnTo>
                  <a:pt x="215168" y="274629"/>
                </a:lnTo>
                <a:lnTo>
                  <a:pt x="0" y="59462"/>
                </a:lnTo>
                <a:lnTo>
                  <a:pt x="0" y="20577"/>
                </a:lnTo>
                <a:lnTo>
                  <a:pt x="215168" y="235744"/>
                </a:lnTo>
                <a:close/>
              </a:path>
            </a:pathLst>
          </a:cu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12" name="Freeform: Shape 11">
            <a:extLst>
              <a:ext uri="{FF2B5EF4-FFF2-40B4-BE49-F238E27FC236}">
                <a16:creationId xmlns:a16="http://schemas.microsoft.com/office/drawing/2014/main" id="{2E4C95AB-2BD7-4E38-BDD5-1E41F3A9B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90894"/>
            <a:ext cx="1170294" cy="274629"/>
          </a:xfrm>
          <a:custGeom>
            <a:avLst/>
            <a:gdLst>
              <a:gd name="connsiteX0" fmla="*/ 453342 w 1170294"/>
              <a:gd name="connsiteY0" fmla="*/ 0 h 274629"/>
              <a:gd name="connsiteX1" fmla="*/ 689085 w 1170294"/>
              <a:gd name="connsiteY1" fmla="*/ 238174 h 274629"/>
              <a:gd name="connsiteX2" fmla="*/ 924829 w 1170294"/>
              <a:gd name="connsiteY2" fmla="*/ 0 h 274629"/>
              <a:gd name="connsiteX3" fmla="*/ 1170294 w 1170294"/>
              <a:gd name="connsiteY3" fmla="*/ 247895 h 274629"/>
              <a:gd name="connsiteX4" fmla="*/ 1153282 w 1170294"/>
              <a:gd name="connsiteY4" fmla="*/ 264908 h 274629"/>
              <a:gd name="connsiteX5" fmla="*/ 924829 w 1170294"/>
              <a:gd name="connsiteY5" fmla="*/ 38885 h 274629"/>
              <a:gd name="connsiteX6" fmla="*/ 689085 w 1170294"/>
              <a:gd name="connsiteY6" fmla="*/ 274629 h 274629"/>
              <a:gd name="connsiteX7" fmla="*/ 453342 w 1170294"/>
              <a:gd name="connsiteY7" fmla="*/ 38885 h 274629"/>
              <a:gd name="connsiteX8" fmla="*/ 215168 w 1170294"/>
              <a:gd name="connsiteY8" fmla="*/ 274629 h 274629"/>
              <a:gd name="connsiteX9" fmla="*/ 0 w 1170294"/>
              <a:gd name="connsiteY9" fmla="*/ 59462 h 274629"/>
              <a:gd name="connsiteX10" fmla="*/ 0 w 1170294"/>
              <a:gd name="connsiteY10" fmla="*/ 20789 h 274629"/>
              <a:gd name="connsiteX11" fmla="*/ 215168 w 1170294"/>
              <a:gd name="connsiteY11" fmla="*/ 238174 h 27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0294" h="274629">
                <a:moveTo>
                  <a:pt x="453342" y="0"/>
                </a:moveTo>
                <a:lnTo>
                  <a:pt x="689085" y="238174"/>
                </a:lnTo>
                <a:lnTo>
                  <a:pt x="924829" y="0"/>
                </a:lnTo>
                <a:lnTo>
                  <a:pt x="1170294" y="247895"/>
                </a:lnTo>
                <a:lnTo>
                  <a:pt x="1153282" y="264908"/>
                </a:lnTo>
                <a:lnTo>
                  <a:pt x="924829" y="38885"/>
                </a:lnTo>
                <a:lnTo>
                  <a:pt x="689085" y="274629"/>
                </a:lnTo>
                <a:lnTo>
                  <a:pt x="453342" y="38885"/>
                </a:lnTo>
                <a:lnTo>
                  <a:pt x="215168" y="274629"/>
                </a:lnTo>
                <a:lnTo>
                  <a:pt x="0" y="59462"/>
                </a:lnTo>
                <a:lnTo>
                  <a:pt x="0" y="20789"/>
                </a:lnTo>
                <a:lnTo>
                  <a:pt x="215168" y="2381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F6502E1-31E4-44B1-87DA-BBB7AED5A125}"/>
              </a:ext>
            </a:extLst>
          </p:cNvPr>
          <p:cNvSpPr>
            <a:spLocks noGrp="1"/>
          </p:cNvSpPr>
          <p:nvPr>
            <p:ph idx="1"/>
          </p:nvPr>
        </p:nvSpPr>
        <p:spPr>
          <a:xfrm>
            <a:off x="4548726" y="168812"/>
            <a:ext cx="7422880" cy="6446958"/>
          </a:xfrm>
        </p:spPr>
        <p:txBody>
          <a:bodyPr>
            <a:normAutofit fontScale="92500" lnSpcReduction="10000"/>
          </a:bodyPr>
          <a:lstStyle/>
          <a:p>
            <a:r>
              <a:rPr lang="en-GB" sz="2400" dirty="0">
                <a:solidFill>
                  <a:schemeClr val="bg1"/>
                </a:solidFill>
                <a:effectLst/>
                <a:latin typeface="+mj-lt"/>
                <a:ea typeface="Times New Roman" panose="02020603050405020304" pitchFamily="18" charset="0"/>
              </a:rPr>
              <a:t>Iago invokes the help of ‘all the tribe of hell’ in his malevolent scheming and clearly identifies himself with diabolical forces, ‘Divinity of hell! When devils will the blackest sins put on, they do suggest at first with heavenly shows’. </a:t>
            </a:r>
          </a:p>
          <a:p>
            <a:r>
              <a:rPr lang="en-GB" sz="2400" dirty="0">
                <a:solidFill>
                  <a:schemeClr val="bg1"/>
                </a:solidFill>
                <a:effectLst/>
                <a:latin typeface="+mj-lt"/>
                <a:ea typeface="Times New Roman" panose="02020603050405020304" pitchFamily="18" charset="0"/>
              </a:rPr>
              <a:t>He delights in his evil work. When he tells Roderigo to awaken Brabantio, he instructs him to ‘poison his delight . . . incense her kinsmen . . . plague him with flies’. Iago enjoys his engineering of Cassio’s dismissal, ‘Pleasure and action make the hours seem short’. </a:t>
            </a:r>
          </a:p>
          <a:p>
            <a:r>
              <a:rPr lang="en-GB" sz="2400" dirty="0">
                <a:solidFill>
                  <a:schemeClr val="bg1"/>
                </a:solidFill>
                <a:effectLst/>
                <a:latin typeface="+mj-lt"/>
                <a:ea typeface="Times New Roman" panose="02020603050405020304" pitchFamily="18" charset="0"/>
              </a:rPr>
              <a:t>He looks forward to deceiving Othello by posing as his trustworthy friend and destroying his peace of mind, saying, ‘Make the Moor thank me, love me and reward me for making him egregiously an ass and practicing upon his peace and quiet even to madness’. </a:t>
            </a:r>
          </a:p>
          <a:p>
            <a:r>
              <a:rPr lang="en-GB" sz="2400" dirty="0">
                <a:solidFill>
                  <a:schemeClr val="bg1"/>
                </a:solidFill>
                <a:effectLst/>
                <a:latin typeface="+mj-lt"/>
                <a:ea typeface="Times New Roman" panose="02020603050405020304" pitchFamily="18" charset="0"/>
              </a:rPr>
              <a:t>He relishes his degradation of Othello and abuse of Desdemona, ‘Work on my medicine, work! Thus credulous fools are caught, and many worthy and chaste dames, even thus all guiltless, meet reproach’. </a:t>
            </a:r>
          </a:p>
          <a:p>
            <a:r>
              <a:rPr lang="en-GB" sz="2400" dirty="0">
                <a:solidFill>
                  <a:schemeClr val="bg1"/>
                </a:solidFill>
                <a:effectLst/>
                <a:latin typeface="+mj-lt"/>
                <a:ea typeface="Times New Roman" panose="02020603050405020304" pitchFamily="18" charset="0"/>
              </a:rPr>
              <a:t>The diabolical imagery used by and associated with Iago reinforces our perception of him as an agent of evil. At the close of the play Othello describes him as a ‘demi-devil’.</a:t>
            </a:r>
            <a:endParaRPr lang="en-IE" sz="2400" dirty="0">
              <a:solidFill>
                <a:schemeClr val="bg1"/>
              </a:solidFill>
              <a:effectLst/>
              <a:latin typeface="+mj-lt"/>
              <a:ea typeface="Times New Roman" panose="02020603050405020304" pitchFamily="18" charset="0"/>
            </a:endParaRPr>
          </a:p>
          <a:p>
            <a:endParaRPr lang="en-IE" sz="2400" dirty="0">
              <a:solidFill>
                <a:schemeClr val="bg1"/>
              </a:solidFill>
            </a:endParaRPr>
          </a:p>
        </p:txBody>
      </p:sp>
      <p:grpSp>
        <p:nvGrpSpPr>
          <p:cNvPr id="14" name="Group 13">
            <a:extLst>
              <a:ext uri="{FF2B5EF4-FFF2-40B4-BE49-F238E27FC236}">
                <a16:creationId xmlns:a16="http://schemas.microsoft.com/office/drawing/2014/main" id="{85836128-58DE-4E5A-B27E-DFE747CA0B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1348" y="5364542"/>
            <a:ext cx="1562428" cy="1493465"/>
            <a:chOff x="3121343" y="4864099"/>
            <a:chExt cx="2085971" cy="1993901"/>
          </a:xfrm>
          <a:solidFill>
            <a:schemeClr val="bg1"/>
          </a:solidFill>
        </p:grpSpPr>
        <p:sp>
          <p:nvSpPr>
            <p:cNvPr id="15" name="Freeform: Shape 14">
              <a:extLst>
                <a:ext uri="{FF2B5EF4-FFF2-40B4-BE49-F238E27FC236}">
                  <a16:creationId xmlns:a16="http://schemas.microsoft.com/office/drawing/2014/main" id="{A92DF49A-063A-4F60-BE30-D26826492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38556" y="4981312"/>
              <a:ext cx="442726" cy="44272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6" name="Freeform: Shape 15">
              <a:extLst>
                <a:ext uri="{FF2B5EF4-FFF2-40B4-BE49-F238E27FC236}">
                  <a16:creationId xmlns:a16="http://schemas.microsoft.com/office/drawing/2014/main" id="{70DCBBE0-7DEE-43ED-BEE3-ABB179CFC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28809" y="4871565"/>
              <a:ext cx="902626" cy="902626"/>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7" name="Freeform: Shape 16">
              <a:extLst>
                <a:ext uri="{FF2B5EF4-FFF2-40B4-BE49-F238E27FC236}">
                  <a16:creationId xmlns:a16="http://schemas.microsoft.com/office/drawing/2014/main" id="{539FE8DF-D1B2-4074-9BDF-C458EA012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21343" y="4864099"/>
              <a:ext cx="1152732" cy="1152732"/>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8" name="Freeform: Shape 17">
              <a:extLst>
                <a:ext uri="{FF2B5EF4-FFF2-40B4-BE49-F238E27FC236}">
                  <a16:creationId xmlns:a16="http://schemas.microsoft.com/office/drawing/2014/main" id="{61C143B5-6E24-417D-A035-65747A8E9D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52324" y="4894707"/>
              <a:ext cx="1321462" cy="1321838"/>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9" name="Freeform: Shape 18">
              <a:extLst>
                <a:ext uri="{FF2B5EF4-FFF2-40B4-BE49-F238E27FC236}">
                  <a16:creationId xmlns:a16="http://schemas.microsoft.com/office/drawing/2014/main" id="{0331ED8C-8819-4FFB-BF3C-FDA6A90D4B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15037" y="4957793"/>
              <a:ext cx="1428975" cy="1428975"/>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20" name="Freeform: Shape 19">
              <a:extLst>
                <a:ext uri="{FF2B5EF4-FFF2-40B4-BE49-F238E27FC236}">
                  <a16:creationId xmlns:a16="http://schemas.microsoft.com/office/drawing/2014/main" id="{2A39574D-5ECC-4A94-9CB6-646D90DA5A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301642" y="5044398"/>
              <a:ext cx="1490195" cy="1490195"/>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1" name="Freeform: Shape 20">
              <a:extLst>
                <a:ext uri="{FF2B5EF4-FFF2-40B4-BE49-F238E27FC236}">
                  <a16:creationId xmlns:a16="http://schemas.microsoft.com/office/drawing/2014/main" id="{6A73D6F7-977D-4026-8F68-CA63C162C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09523" y="5152279"/>
              <a:ext cx="1509607" cy="1509607"/>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Freeform: Shape 21">
              <a:extLst>
                <a:ext uri="{FF2B5EF4-FFF2-40B4-BE49-F238E27FC236}">
                  <a16:creationId xmlns:a16="http://schemas.microsoft.com/office/drawing/2014/main" id="{56348370-4FD9-4A99-BB05-944D5B0B0E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538685" y="5279576"/>
              <a:ext cx="1488326" cy="1490192"/>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3" name="Freeform: Shape 22">
              <a:extLst>
                <a:ext uri="{FF2B5EF4-FFF2-40B4-BE49-F238E27FC236}">
                  <a16:creationId xmlns:a16="http://schemas.microsoft.com/office/drawing/2014/main" id="{D1146D46-43DB-4487-A191-0970511C3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83896" y="5426652"/>
              <a:ext cx="1429720" cy="1429720"/>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Freeform: Shape 23">
              <a:extLst>
                <a:ext uri="{FF2B5EF4-FFF2-40B4-BE49-F238E27FC236}">
                  <a16:creationId xmlns:a16="http://schemas.microsoft.com/office/drawing/2014/main" id="{DDA0090F-4FBF-434D-83B1-B274F83A9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01021" y="5597624"/>
              <a:ext cx="1275308" cy="1260376"/>
            </a:xfrm>
            <a:custGeom>
              <a:avLst/>
              <a:gdLst>
                <a:gd name="connsiteX0" fmla="*/ 1260376 w 1275308"/>
                <a:gd name="connsiteY0" fmla="*/ 0 h 1260376"/>
                <a:gd name="connsiteX1" fmla="*/ 1275308 w 1275308"/>
                <a:gd name="connsiteY1" fmla="*/ 52634 h 1260376"/>
                <a:gd name="connsiteX2" fmla="*/ 67566 w 1275308"/>
                <a:gd name="connsiteY2" fmla="*/ 1260376 h 1260376"/>
                <a:gd name="connsiteX3" fmla="*/ 0 w 1275308"/>
                <a:gd name="connsiteY3" fmla="*/ 1260376 h 1260376"/>
              </a:gdLst>
              <a:ahLst/>
              <a:cxnLst>
                <a:cxn ang="0">
                  <a:pos x="connsiteX0" y="connsiteY0"/>
                </a:cxn>
                <a:cxn ang="0">
                  <a:pos x="connsiteX1" y="connsiteY1"/>
                </a:cxn>
                <a:cxn ang="0">
                  <a:pos x="connsiteX2" y="connsiteY2"/>
                </a:cxn>
                <a:cxn ang="0">
                  <a:pos x="connsiteX3" y="connsiteY3"/>
                </a:cxn>
              </a:cxnLst>
              <a:rect l="l" t="t" r="r" b="b"/>
              <a:pathLst>
                <a:path w="1275308" h="1260376">
                  <a:moveTo>
                    <a:pt x="1260376" y="0"/>
                  </a:moveTo>
                  <a:cubicBezTo>
                    <a:pt x="1265977" y="17174"/>
                    <a:pt x="1270829" y="34716"/>
                    <a:pt x="1275308" y="52634"/>
                  </a:cubicBezTo>
                  <a:lnTo>
                    <a:pt x="67566" y="1260376"/>
                  </a:lnTo>
                  <a:lnTo>
                    <a:pt x="0" y="1260376"/>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5" name="Freeform: Shape 24">
              <a:extLst>
                <a:ext uri="{FF2B5EF4-FFF2-40B4-BE49-F238E27FC236}">
                  <a16:creationId xmlns:a16="http://schemas.microsoft.com/office/drawing/2014/main" id="{C8DF6032-C07A-45C6-8A4F-04EF4EDC04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41456" y="5797338"/>
              <a:ext cx="1065858" cy="1060662"/>
            </a:xfrm>
            <a:custGeom>
              <a:avLst/>
              <a:gdLst>
                <a:gd name="connsiteX0" fmla="*/ 1061006 w 1065858"/>
                <a:gd name="connsiteY0" fmla="*/ 0 h 1060662"/>
                <a:gd name="connsiteX1" fmla="*/ 1065858 w 1065858"/>
                <a:gd name="connsiteY1" fmla="*/ 62342 h 1060662"/>
                <a:gd name="connsiteX2" fmla="*/ 67196 w 1065858"/>
                <a:gd name="connsiteY2" fmla="*/ 1060662 h 1060662"/>
                <a:gd name="connsiteX3" fmla="*/ 0 w 1065858"/>
                <a:gd name="connsiteY3" fmla="*/ 1060662 h 1060662"/>
              </a:gdLst>
              <a:ahLst/>
              <a:cxnLst>
                <a:cxn ang="0">
                  <a:pos x="connsiteX0" y="connsiteY0"/>
                </a:cxn>
                <a:cxn ang="0">
                  <a:pos x="connsiteX1" y="connsiteY1"/>
                </a:cxn>
                <a:cxn ang="0">
                  <a:pos x="connsiteX2" y="connsiteY2"/>
                </a:cxn>
                <a:cxn ang="0">
                  <a:pos x="connsiteX3" y="connsiteY3"/>
                </a:cxn>
              </a:cxnLst>
              <a:rect l="l" t="t" r="r" b="b"/>
              <a:pathLst>
                <a:path w="1065858" h="1060662">
                  <a:moveTo>
                    <a:pt x="1061006" y="0"/>
                  </a:moveTo>
                  <a:cubicBezTo>
                    <a:pt x="1063248" y="20905"/>
                    <a:pt x="1064741" y="41809"/>
                    <a:pt x="1065858" y="62342"/>
                  </a:cubicBezTo>
                  <a:lnTo>
                    <a:pt x="67196" y="1060662"/>
                  </a:lnTo>
                  <a:lnTo>
                    <a:pt x="0" y="1060662"/>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6" name="Freeform: Shape 25">
              <a:extLst>
                <a:ext uri="{FF2B5EF4-FFF2-40B4-BE49-F238E27FC236}">
                  <a16:creationId xmlns:a16="http://schemas.microsoft.com/office/drawing/2014/main" id="{F5B89F44-A096-479D-AD1F-120561C28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1830" y="6039978"/>
              <a:ext cx="818022" cy="818022"/>
            </a:xfrm>
            <a:custGeom>
              <a:avLst/>
              <a:gdLst>
                <a:gd name="connsiteX0" fmla="*/ 818022 w 818022"/>
                <a:gd name="connsiteY0" fmla="*/ 0 h 818022"/>
                <a:gd name="connsiteX1" fmla="*/ 804584 w 818022"/>
                <a:gd name="connsiteY1" fmla="*/ 80632 h 818022"/>
                <a:gd name="connsiteX2" fmla="*/ 67190 w 818022"/>
                <a:gd name="connsiteY2" fmla="*/ 818022 h 818022"/>
                <a:gd name="connsiteX3" fmla="*/ 0 w 818022"/>
                <a:gd name="connsiteY3" fmla="*/ 818022 h 818022"/>
              </a:gdLst>
              <a:ahLst/>
              <a:cxnLst>
                <a:cxn ang="0">
                  <a:pos x="connsiteX0" y="connsiteY0"/>
                </a:cxn>
                <a:cxn ang="0">
                  <a:pos x="connsiteX1" y="connsiteY1"/>
                </a:cxn>
                <a:cxn ang="0">
                  <a:pos x="connsiteX2" y="connsiteY2"/>
                </a:cxn>
                <a:cxn ang="0">
                  <a:pos x="connsiteX3" y="connsiteY3"/>
                </a:cxn>
              </a:cxnLst>
              <a:rect l="l" t="t" r="r" b="b"/>
              <a:pathLst>
                <a:path w="818022" h="818022">
                  <a:moveTo>
                    <a:pt x="818022" y="0"/>
                  </a:moveTo>
                  <a:cubicBezTo>
                    <a:pt x="814660" y="27250"/>
                    <a:pt x="810180" y="53755"/>
                    <a:pt x="804584" y="80632"/>
                  </a:cubicBezTo>
                  <a:lnTo>
                    <a:pt x="67190" y="818022"/>
                  </a:lnTo>
                  <a:lnTo>
                    <a:pt x="0" y="818022"/>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7" name="Freeform: Shape 26">
              <a:extLst>
                <a:ext uri="{FF2B5EF4-FFF2-40B4-BE49-F238E27FC236}">
                  <a16:creationId xmlns:a16="http://schemas.microsoft.com/office/drawing/2014/main" id="{25547DC8-8B87-4446-9CC9-65AF04A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47375" y="6390131"/>
              <a:ext cx="442354" cy="442354"/>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grpSp>
    </p:spTree>
    <p:extLst>
      <p:ext uri="{BB962C8B-B14F-4D97-AF65-F5344CB8AC3E}">
        <p14:creationId xmlns:p14="http://schemas.microsoft.com/office/powerpoint/2010/main" val="3658940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395" y="1040837"/>
            <a:ext cx="4754948"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411" y="1029607"/>
            <a:ext cx="4754948"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60" y="934855"/>
            <a:ext cx="4754948"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B670F4-1E9A-4EC7-9A15-7AFE7A7AE684}"/>
              </a:ext>
            </a:extLst>
          </p:cNvPr>
          <p:cNvSpPr>
            <a:spLocks noGrp="1"/>
          </p:cNvSpPr>
          <p:nvPr>
            <p:ph type="title"/>
          </p:nvPr>
        </p:nvSpPr>
        <p:spPr>
          <a:xfrm>
            <a:off x="1102368" y="1877492"/>
            <a:ext cx="4030132" cy="3215373"/>
          </a:xfrm>
        </p:spPr>
        <p:txBody>
          <a:bodyPr>
            <a:normAutofit/>
          </a:bodyPr>
          <a:lstStyle/>
          <a:p>
            <a:pPr algn="ctr"/>
            <a:r>
              <a:rPr lang="en-IE">
                <a:solidFill>
                  <a:schemeClr val="bg1"/>
                </a:solidFill>
              </a:rPr>
              <a:t>Utterly Ruthless:</a:t>
            </a: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E87A7330-56DE-436C-A206-04CA1BCB6350}"/>
              </a:ext>
            </a:extLst>
          </p:cNvPr>
          <p:cNvSpPr>
            <a:spLocks noGrp="1"/>
          </p:cNvSpPr>
          <p:nvPr>
            <p:ph idx="1"/>
          </p:nvPr>
        </p:nvSpPr>
        <p:spPr>
          <a:xfrm>
            <a:off x="5857316" y="248847"/>
            <a:ext cx="6128358" cy="5641770"/>
          </a:xfrm>
        </p:spPr>
        <p:txBody>
          <a:bodyPr>
            <a:normAutofit fontScale="92500" lnSpcReduction="10000"/>
          </a:bodyPr>
          <a:lstStyle/>
          <a:p>
            <a:r>
              <a:rPr lang="en-GB" sz="3600" dirty="0">
                <a:solidFill>
                  <a:schemeClr val="bg1"/>
                </a:solidFill>
                <a:effectLst/>
                <a:latin typeface="+mj-lt"/>
                <a:ea typeface="Times New Roman" panose="02020603050405020304" pitchFamily="18" charset="0"/>
              </a:rPr>
              <a:t>He does not hesitate to destroy human happiness or indeed life. </a:t>
            </a:r>
          </a:p>
          <a:p>
            <a:r>
              <a:rPr lang="en-GB" sz="3600" dirty="0">
                <a:solidFill>
                  <a:schemeClr val="bg1"/>
                </a:solidFill>
                <a:effectLst/>
                <a:latin typeface="+mj-lt"/>
                <a:ea typeface="Times New Roman" panose="02020603050405020304" pitchFamily="18" charset="0"/>
              </a:rPr>
              <a:t>When Roderigo is of no further use to him, Iago callously kills him. While killing Desdemona was not part of his original plan, he is happy to advise Othello to kill her, ‘strangle her in her bed, even the bed she hath contaminated’. </a:t>
            </a:r>
          </a:p>
          <a:p>
            <a:r>
              <a:rPr lang="en-GB" sz="3600" dirty="0">
                <a:solidFill>
                  <a:schemeClr val="bg1"/>
                </a:solidFill>
                <a:effectLst/>
                <a:latin typeface="+mj-lt"/>
                <a:ea typeface="Times New Roman" panose="02020603050405020304" pitchFamily="18" charset="0"/>
              </a:rPr>
              <a:t>When he cannot silence Emilia as she proclaims his villainy, he has no qualms about killing her. </a:t>
            </a:r>
            <a:endParaRPr lang="en-IE" sz="3600" dirty="0">
              <a:solidFill>
                <a:schemeClr val="bg1"/>
              </a:solidFill>
              <a:effectLst/>
              <a:latin typeface="+mj-lt"/>
              <a:ea typeface="Times New Roman" panose="02020603050405020304" pitchFamily="18" charset="0"/>
            </a:endParaRPr>
          </a:p>
          <a:p>
            <a:pPr marL="0" indent="0">
              <a:buNone/>
            </a:pPr>
            <a:endParaRPr lang="en-IE" sz="3600" dirty="0">
              <a:solidFill>
                <a:schemeClr val="bg1"/>
              </a:solidFill>
            </a:endParaRP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12239" y="6139464"/>
            <a:ext cx="1054466"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553829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395" y="1040837"/>
            <a:ext cx="4754948"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411" y="1029607"/>
            <a:ext cx="4754948"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60" y="934855"/>
            <a:ext cx="4754948"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8D1AB-1F36-4D6A-9888-19246A045F30}"/>
              </a:ext>
            </a:extLst>
          </p:cNvPr>
          <p:cNvSpPr>
            <a:spLocks noGrp="1"/>
          </p:cNvSpPr>
          <p:nvPr>
            <p:ph type="title"/>
          </p:nvPr>
        </p:nvSpPr>
        <p:spPr>
          <a:xfrm>
            <a:off x="1102368" y="1877492"/>
            <a:ext cx="4030132" cy="3215373"/>
          </a:xfrm>
        </p:spPr>
        <p:txBody>
          <a:bodyPr>
            <a:normAutofit/>
          </a:bodyPr>
          <a:lstStyle/>
          <a:p>
            <a:pPr algn="ctr"/>
            <a:r>
              <a:rPr lang="en-IE">
                <a:solidFill>
                  <a:schemeClr val="bg1"/>
                </a:solidFill>
              </a:rPr>
              <a:t>Iago’s Villainy is Exposed:</a:t>
            </a: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1A225DD6-6715-45AB-9170-20A0552FBCE1}"/>
              </a:ext>
            </a:extLst>
          </p:cNvPr>
          <p:cNvSpPr>
            <a:spLocks noGrp="1"/>
          </p:cNvSpPr>
          <p:nvPr>
            <p:ph idx="1"/>
          </p:nvPr>
        </p:nvSpPr>
        <p:spPr>
          <a:xfrm>
            <a:off x="5992838" y="248847"/>
            <a:ext cx="6199162" cy="6236359"/>
          </a:xfrm>
        </p:spPr>
        <p:txBody>
          <a:bodyPr>
            <a:normAutofit/>
          </a:bodyPr>
          <a:lstStyle/>
          <a:p>
            <a:r>
              <a:rPr lang="en-GB" sz="3200" dirty="0">
                <a:solidFill>
                  <a:schemeClr val="bg1"/>
                </a:solidFill>
                <a:effectLst/>
                <a:latin typeface="+mj-lt"/>
                <a:ea typeface="Times New Roman" panose="02020603050405020304" pitchFamily="18" charset="0"/>
              </a:rPr>
              <a:t>Ironically, Iago is unmasked eventually by two people for whom he feels nothing but disdain. Belatedly telling the truth about the handkerchief, Emilia finally perceives and proclaims Iago’s villainy, ‘And your reports have set the murder on’. </a:t>
            </a:r>
          </a:p>
          <a:p>
            <a:r>
              <a:rPr lang="en-GB" sz="3200" dirty="0">
                <a:solidFill>
                  <a:schemeClr val="bg1"/>
                </a:solidFill>
                <a:effectLst/>
                <a:latin typeface="+mj-lt"/>
                <a:ea typeface="Times New Roman" panose="02020603050405020304" pitchFamily="18" charset="0"/>
              </a:rPr>
              <a:t>While Emilia plays an active role in revealing Iago’s malevolent machinations, Roderigo’s role is a passive one, with the letters found on is body, confirming Iago’s guilt. </a:t>
            </a:r>
            <a:endParaRPr lang="en-IE" sz="3200" dirty="0">
              <a:solidFill>
                <a:schemeClr val="bg1"/>
              </a:solidFill>
              <a:effectLst/>
              <a:latin typeface="+mj-lt"/>
              <a:ea typeface="Times New Roman" panose="02020603050405020304" pitchFamily="18" charset="0"/>
            </a:endParaRPr>
          </a:p>
          <a:p>
            <a:pPr marL="0" indent="0">
              <a:buNone/>
            </a:pPr>
            <a:endParaRPr lang="en-IE" sz="3200" dirty="0">
              <a:solidFill>
                <a:schemeClr val="bg1"/>
              </a:solidFill>
              <a:effectLst/>
              <a:latin typeface="+mj-lt"/>
              <a:ea typeface="Times New Roman" panose="02020603050405020304" pitchFamily="18" charset="0"/>
            </a:endParaRPr>
          </a:p>
          <a:p>
            <a:pPr marL="0" indent="0">
              <a:buNone/>
            </a:pPr>
            <a:endParaRPr lang="en-IE" sz="3200" dirty="0">
              <a:solidFill>
                <a:schemeClr val="bg1"/>
              </a:solidFill>
            </a:endParaRP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12239" y="6139464"/>
            <a:ext cx="1054466"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29646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1078</Words>
  <Application>Microsoft Office PowerPoint</Application>
  <PresentationFormat>Widescreen</PresentationFormat>
  <Paragraphs>50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Symbol</vt:lpstr>
      <vt:lpstr>Times New Roman</vt:lpstr>
      <vt:lpstr>Office Theme</vt:lpstr>
      <vt:lpstr>The Character of Iago in ‘Othello’ by William Shakespeare</vt:lpstr>
      <vt:lpstr>Key Adjectives</vt:lpstr>
      <vt:lpstr>A Deeply Cynical Character:</vt:lpstr>
      <vt:lpstr>Jealousy is a central feature of Iago’s make-up:</vt:lpstr>
      <vt:lpstr>An Evil Genius?</vt:lpstr>
      <vt:lpstr>Quick Witted:</vt:lpstr>
      <vt:lpstr>Closely Associated with Forces of Evil:</vt:lpstr>
      <vt:lpstr>Utterly Ruthless:</vt:lpstr>
      <vt:lpstr>Iago’s Villainy is Exposed:</vt:lpstr>
      <vt:lpstr>Unrepentant: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Character of Iago in ‘Othello’ by William Shakespeare</dc:title>
  <dc:creator>Ciara Deasy</dc:creator>
  <cp:lastModifiedBy>Ciara Deasy</cp:lastModifiedBy>
  <cp:revision>2</cp:revision>
  <dcterms:created xsi:type="dcterms:W3CDTF">2021-02-10T14:52:15Z</dcterms:created>
  <dcterms:modified xsi:type="dcterms:W3CDTF">2021-02-10T15:09:58Z</dcterms:modified>
</cp:coreProperties>
</file>