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4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D0052-7AE0-47FD-BA62-F96209F747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FB7A879F-CCA4-4B4C-8BB9-4E53B470D6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DE7F2970-85A3-4DBC-A6FB-8CD33C0E98F3}"/>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5" name="Footer Placeholder 4">
            <a:extLst>
              <a:ext uri="{FF2B5EF4-FFF2-40B4-BE49-F238E27FC236}">
                <a16:creationId xmlns:a16="http://schemas.microsoft.com/office/drawing/2014/main" id="{6C2B048B-D43D-435C-9796-6F8AE2B2122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940E4EE-5777-4183-AC32-3A765F1273FA}"/>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3505529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FC3B0-7EB1-45C1-87FC-EEA4C0595ADE}"/>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DD9DCD2-2929-4A72-BBEA-0B6D62C4D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96F7D24-8BAF-4A14-AAC4-5DDE21A46A88}"/>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5" name="Footer Placeholder 4">
            <a:extLst>
              <a:ext uri="{FF2B5EF4-FFF2-40B4-BE49-F238E27FC236}">
                <a16:creationId xmlns:a16="http://schemas.microsoft.com/office/drawing/2014/main" id="{DA7F6825-2B76-49B7-BBE5-FD843D492BF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780C48D-2E1F-4A14-820F-E89A202AC97E}"/>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119513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29C562-3EC6-4E35-AA80-DCA18A9910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FC4F8AE-59D6-400A-B99C-822399F425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E2B3848-B022-4071-B674-519D2C418BE0}"/>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5" name="Footer Placeholder 4">
            <a:extLst>
              <a:ext uri="{FF2B5EF4-FFF2-40B4-BE49-F238E27FC236}">
                <a16:creationId xmlns:a16="http://schemas.microsoft.com/office/drawing/2014/main" id="{600EAD2F-1841-4019-85FF-E6B68D9B945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853430E-7E3B-48C4-B8A0-341F360DD927}"/>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361983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8417-F3E1-456B-ABAA-0D1FD65EE2F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29F2DE6-158E-4DFB-BCF7-06A906016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70F2C7D-0F35-4562-8754-C353E7899DEF}"/>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5" name="Footer Placeholder 4">
            <a:extLst>
              <a:ext uri="{FF2B5EF4-FFF2-40B4-BE49-F238E27FC236}">
                <a16:creationId xmlns:a16="http://schemas.microsoft.com/office/drawing/2014/main" id="{A2A40BD1-BEC0-4E96-8690-6892C49158D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8A2391C-5923-4472-8981-EE4BF0960282}"/>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450388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F4735-F4F8-4F03-B9EA-BC7B96D456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EB6E582C-96CE-48C3-BA72-B4FABEF7C7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513E25-8EB4-44A1-8B3D-0715B82A6B9B}"/>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5" name="Footer Placeholder 4">
            <a:extLst>
              <a:ext uri="{FF2B5EF4-FFF2-40B4-BE49-F238E27FC236}">
                <a16:creationId xmlns:a16="http://schemas.microsoft.com/office/drawing/2014/main" id="{E95E9657-D03E-4CC3-8C34-7D84931191C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61E895D-4015-4A6F-B432-DDF2FDF8D162}"/>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1215575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3A13-2972-4B66-8BBA-6BABB9A643D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6BA341BA-987F-42CC-A003-844A65A66F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4987C7D2-C96E-4A76-9F10-F076CBA0CA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905577F9-F731-4751-973D-ACD9C4FA6B48}"/>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6" name="Footer Placeholder 5">
            <a:extLst>
              <a:ext uri="{FF2B5EF4-FFF2-40B4-BE49-F238E27FC236}">
                <a16:creationId xmlns:a16="http://schemas.microsoft.com/office/drawing/2014/main" id="{6BA23AD4-F813-4A0C-B2D0-9CBC6585B30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117F9A7-4396-4070-898F-F88EF369F976}"/>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284771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9B328-B907-4A0F-85F7-8A4734161DE4}"/>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362D483-2451-4B74-B185-04C8DCB4E4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285E31-30B6-4170-BBB0-B0B5926C93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D937B813-F010-4D0C-BF76-812C4D45E7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F35180-81D4-48F1-BFA9-E52B7F590C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249F2C8-6756-477E-8DAF-298E11566817}"/>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8" name="Footer Placeholder 7">
            <a:extLst>
              <a:ext uri="{FF2B5EF4-FFF2-40B4-BE49-F238E27FC236}">
                <a16:creationId xmlns:a16="http://schemas.microsoft.com/office/drawing/2014/main" id="{C595A160-6402-4CE0-82F0-C6188D5FA579}"/>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702287D3-E20E-4AC2-B2C7-953E5D14C1D0}"/>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84544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1BAE6-16A2-4293-8B4F-79E80438AAFC}"/>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BFB39383-49D2-4956-921D-DDD6E4332B8E}"/>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4" name="Footer Placeholder 3">
            <a:extLst>
              <a:ext uri="{FF2B5EF4-FFF2-40B4-BE49-F238E27FC236}">
                <a16:creationId xmlns:a16="http://schemas.microsoft.com/office/drawing/2014/main" id="{3114AF6C-22DC-4AB1-A115-5AE96622E938}"/>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C485F11A-1550-4AC9-A26E-8EC0D890AE0F}"/>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2966181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07562B-8C15-4F84-AF80-5DA785684062}"/>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3" name="Footer Placeholder 2">
            <a:extLst>
              <a:ext uri="{FF2B5EF4-FFF2-40B4-BE49-F238E27FC236}">
                <a16:creationId xmlns:a16="http://schemas.microsoft.com/office/drawing/2014/main" id="{696BCA3B-FAD0-43F6-A5DB-C8DE1E01CB34}"/>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FDEB58FB-129F-4713-9C9F-FC11B00CD73D}"/>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420491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ED014-10C3-4037-A76D-74D74D9708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C240BDC6-9782-4F71-9A08-A231AAF15A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F3F23D61-6A6E-415F-A0F0-BECDA05113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1431A1-07F2-4161-BAA4-19DEC00B0027}"/>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6" name="Footer Placeholder 5">
            <a:extLst>
              <a:ext uri="{FF2B5EF4-FFF2-40B4-BE49-F238E27FC236}">
                <a16:creationId xmlns:a16="http://schemas.microsoft.com/office/drawing/2014/main" id="{84E09297-0FF9-47E6-8B3B-511DCE4E419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C16F8D4-FF9B-423C-BC5A-47C83E0AF7F9}"/>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273143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792AE-08AD-4E35-A2C7-FBD995B2A5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015021DA-50A2-4008-B0F7-32F3695C8F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18C14DD5-8D46-4E93-9C37-D4501A2AD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E78A4-5995-4290-B61D-880B1A658EA5}"/>
              </a:ext>
            </a:extLst>
          </p:cNvPr>
          <p:cNvSpPr>
            <a:spLocks noGrp="1"/>
          </p:cNvSpPr>
          <p:nvPr>
            <p:ph type="dt" sz="half" idx="10"/>
          </p:nvPr>
        </p:nvSpPr>
        <p:spPr/>
        <p:txBody>
          <a:bodyPr/>
          <a:lstStyle/>
          <a:p>
            <a:fld id="{2975CDC3-F3EB-4251-B143-F16A621A35FE}" type="datetimeFigureOut">
              <a:rPr lang="en-IE" smtClean="0"/>
              <a:t>23/03/2021</a:t>
            </a:fld>
            <a:endParaRPr lang="en-IE"/>
          </a:p>
        </p:txBody>
      </p:sp>
      <p:sp>
        <p:nvSpPr>
          <p:cNvPr id="6" name="Footer Placeholder 5">
            <a:extLst>
              <a:ext uri="{FF2B5EF4-FFF2-40B4-BE49-F238E27FC236}">
                <a16:creationId xmlns:a16="http://schemas.microsoft.com/office/drawing/2014/main" id="{8B87EED9-A746-422F-AA34-04C0B43F28B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EE702A2-6D5B-4CBA-B171-2C6E276A4C7A}"/>
              </a:ext>
            </a:extLst>
          </p:cNvPr>
          <p:cNvSpPr>
            <a:spLocks noGrp="1"/>
          </p:cNvSpPr>
          <p:nvPr>
            <p:ph type="sldNum" sz="quarter" idx="12"/>
          </p:nvPr>
        </p:nvSpPr>
        <p:spPr/>
        <p:txBody>
          <a:bodyPr/>
          <a:lstStyle/>
          <a:p>
            <a:fld id="{667D0E20-30BE-4572-BBD1-CD6AF4A4385D}" type="slidenum">
              <a:rPr lang="en-IE" smtClean="0"/>
              <a:t>‹#›</a:t>
            </a:fld>
            <a:endParaRPr lang="en-IE"/>
          </a:p>
        </p:txBody>
      </p:sp>
    </p:spTree>
    <p:extLst>
      <p:ext uri="{BB962C8B-B14F-4D97-AF65-F5344CB8AC3E}">
        <p14:creationId xmlns:p14="http://schemas.microsoft.com/office/powerpoint/2010/main" val="277976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999CF0-E878-41C8-92F5-CADE0FB83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24276D9-FC80-4D77-8B43-08FE720EFA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AEBAC98-9223-4FA5-BA73-D88250F58B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5CDC3-F3EB-4251-B143-F16A621A35FE}" type="datetimeFigureOut">
              <a:rPr lang="en-IE" smtClean="0"/>
              <a:t>23/03/2021</a:t>
            </a:fld>
            <a:endParaRPr lang="en-IE"/>
          </a:p>
        </p:txBody>
      </p:sp>
      <p:sp>
        <p:nvSpPr>
          <p:cNvPr id="5" name="Footer Placeholder 4">
            <a:extLst>
              <a:ext uri="{FF2B5EF4-FFF2-40B4-BE49-F238E27FC236}">
                <a16:creationId xmlns:a16="http://schemas.microsoft.com/office/drawing/2014/main" id="{120E6916-55E1-474D-8D0E-2A33B9B3AA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11CDF782-E9E8-469F-B856-6F17487101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D0E20-30BE-4572-BBD1-CD6AF4A4385D}" type="slidenum">
              <a:rPr lang="en-IE" smtClean="0"/>
              <a:t>‹#›</a:t>
            </a:fld>
            <a:endParaRPr lang="en-IE"/>
          </a:p>
        </p:txBody>
      </p:sp>
    </p:spTree>
    <p:extLst>
      <p:ext uri="{BB962C8B-B14F-4D97-AF65-F5344CB8AC3E}">
        <p14:creationId xmlns:p14="http://schemas.microsoft.com/office/powerpoint/2010/main" val="3269184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hvoices.live/tag/othello/"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kboo.fm/media/64458-radio-geekly-episode-20-good-vs-evil-dichotom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ikigallery.org/wiki/painting_168897/Theodore-Chasseriau/Desdemona-Retiring-to-her-Bed,-1849"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painting&#10;&#10;Description automatically generated">
            <a:extLst>
              <a:ext uri="{FF2B5EF4-FFF2-40B4-BE49-F238E27FC236}">
                <a16:creationId xmlns:a16="http://schemas.microsoft.com/office/drawing/2014/main" id="{ACD6ABD6-7633-4B72-ABE1-D27382CB020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3208"/>
          <a:stretch/>
        </p:blipFill>
        <p:spPr>
          <a:xfrm>
            <a:off x="20" y="10"/>
            <a:ext cx="12191980" cy="6857990"/>
          </a:xfrm>
          <a:prstGeom prst="rect">
            <a:avLst/>
          </a:prstGeom>
        </p:spPr>
      </p:pic>
      <p:sp>
        <p:nvSpPr>
          <p:cNvPr id="11"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10633E4C-7E7B-4A11-8707-2A00DE8C11E9}"/>
              </a:ext>
            </a:extLst>
          </p:cNvPr>
          <p:cNvSpPr>
            <a:spLocks noGrp="1"/>
          </p:cNvSpPr>
          <p:nvPr>
            <p:ph type="ctrTitle"/>
          </p:nvPr>
        </p:nvSpPr>
        <p:spPr>
          <a:xfrm>
            <a:off x="7906043" y="1969482"/>
            <a:ext cx="4207129" cy="3096505"/>
          </a:xfrm>
        </p:spPr>
        <p:txBody>
          <a:bodyPr>
            <a:normAutofit/>
          </a:bodyPr>
          <a:lstStyle/>
          <a:p>
            <a:r>
              <a:rPr lang="en-IE" sz="3600" b="1" dirty="0"/>
              <a:t>The Character of Desdemona in William Shakespeare’s ‘</a:t>
            </a:r>
            <a:r>
              <a:rPr lang="en-IE" sz="3600" b="1" i="1" dirty="0"/>
              <a:t>Othello’</a:t>
            </a:r>
            <a:endParaRPr lang="en-IE" sz="3600" b="1" dirty="0"/>
          </a:p>
        </p:txBody>
      </p:sp>
      <p:sp>
        <p:nvSpPr>
          <p:cNvPr id="3" name="Subtitle 2">
            <a:extLst>
              <a:ext uri="{FF2B5EF4-FFF2-40B4-BE49-F238E27FC236}">
                <a16:creationId xmlns:a16="http://schemas.microsoft.com/office/drawing/2014/main" id="{BC7737FF-9081-4725-A51B-1C7454945655}"/>
              </a:ext>
            </a:extLst>
          </p:cNvPr>
          <p:cNvSpPr>
            <a:spLocks noGrp="1"/>
          </p:cNvSpPr>
          <p:nvPr>
            <p:ph type="subTitle" idx="1"/>
          </p:nvPr>
        </p:nvSpPr>
        <p:spPr>
          <a:xfrm>
            <a:off x="7782910" y="5242675"/>
            <a:ext cx="4330262" cy="683284"/>
          </a:xfrm>
        </p:spPr>
        <p:txBody>
          <a:bodyPr>
            <a:normAutofit/>
          </a:bodyPr>
          <a:lstStyle/>
          <a:p>
            <a:endParaRPr lang="en-IE" sz="2000"/>
          </a:p>
        </p:txBody>
      </p:sp>
      <p:cxnSp>
        <p:nvCxnSpPr>
          <p:cNvPr id="13" name="Straight Connector 12">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2D77739-B0A4-46D8-A3E1-1B1E4B162A89}"/>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www.youthvoices.live/tag/othello/">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IE" sz="700">
              <a:solidFill>
                <a:srgbClr val="FFFFFF"/>
              </a:solidFill>
            </a:endParaRPr>
          </a:p>
        </p:txBody>
      </p:sp>
    </p:spTree>
    <p:extLst>
      <p:ext uri="{BB962C8B-B14F-4D97-AF65-F5344CB8AC3E}">
        <p14:creationId xmlns:p14="http://schemas.microsoft.com/office/powerpoint/2010/main" val="219057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765AC-A894-4D48-8967-DD398450A369}"/>
              </a:ext>
            </a:extLst>
          </p:cNvPr>
          <p:cNvSpPr>
            <a:spLocks noGrp="1"/>
          </p:cNvSpPr>
          <p:nvPr>
            <p:ph type="title"/>
          </p:nvPr>
        </p:nvSpPr>
        <p:spPr/>
        <p:txBody>
          <a:bodyPr/>
          <a:lstStyle/>
          <a:p>
            <a:r>
              <a:rPr lang="en-GB" sz="4400" b="1" dirty="0">
                <a:effectLst/>
                <a:ea typeface="Times New Roman" panose="02020603050405020304" pitchFamily="18" charset="0"/>
              </a:rPr>
              <a:t>Key Adjectives</a:t>
            </a:r>
            <a:endParaRPr lang="en-IE" dirty="0"/>
          </a:p>
        </p:txBody>
      </p:sp>
      <p:sp>
        <p:nvSpPr>
          <p:cNvPr id="3" name="Content Placeholder 2">
            <a:extLst>
              <a:ext uri="{FF2B5EF4-FFF2-40B4-BE49-F238E27FC236}">
                <a16:creationId xmlns:a16="http://schemas.microsoft.com/office/drawing/2014/main" id="{76523BD1-AD81-4ED0-9852-F562B952E386}"/>
              </a:ext>
            </a:extLst>
          </p:cNvPr>
          <p:cNvSpPr>
            <a:spLocks noGrp="1"/>
          </p:cNvSpPr>
          <p:nvPr>
            <p:ph sz="half" idx="1"/>
          </p:nvPr>
        </p:nvSpPr>
        <p:spPr/>
        <p:txBody>
          <a:bodyPr>
            <a:normAutofit/>
          </a:bodyPr>
          <a:lstStyle/>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good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virtuous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innocent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pure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dignified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191882E8-62D6-477C-A657-582C3B2C7B31}"/>
              </a:ext>
            </a:extLst>
          </p:cNvPr>
          <p:cNvSpPr>
            <a:spLocks noGrp="1"/>
          </p:cNvSpPr>
          <p:nvPr>
            <p:ph sz="half" idx="2"/>
          </p:nvPr>
        </p:nvSpPr>
        <p:spPr/>
        <p:txBody>
          <a:bodyPr>
            <a:normAutofit/>
          </a:bodyPr>
          <a:lstStyle/>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honorable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devoted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loyal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spirited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courageous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sz="3600" dirty="0"/>
          </a:p>
        </p:txBody>
      </p:sp>
    </p:spTree>
    <p:extLst>
      <p:ext uri="{BB962C8B-B14F-4D97-AF65-F5344CB8AC3E}">
        <p14:creationId xmlns:p14="http://schemas.microsoft.com/office/powerpoint/2010/main" val="1523810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341F3F-CAEF-4B88-B8C3-746208AE2F82}"/>
              </a:ext>
            </a:extLst>
          </p:cNvPr>
          <p:cNvSpPr>
            <a:spLocks noGrp="1"/>
          </p:cNvSpPr>
          <p:nvPr>
            <p:ph type="title"/>
          </p:nvPr>
        </p:nvSpPr>
        <p:spPr>
          <a:xfrm>
            <a:off x="805375" y="-1"/>
            <a:ext cx="6505575" cy="1325563"/>
          </a:xfrm>
        </p:spPr>
        <p:txBody>
          <a:bodyPr>
            <a:normAutofit/>
          </a:bodyPr>
          <a:lstStyle/>
          <a:p>
            <a:r>
              <a:rPr lang="en-US" sz="3700" dirty="0">
                <a:effectLst/>
                <a:latin typeface="Calibri" panose="020F0502020204030204" pitchFamily="34" charset="0"/>
                <a:ea typeface="Calibri" panose="020F0502020204030204" pitchFamily="34" charset="0"/>
                <a:cs typeface="Times New Roman" panose="02020603050405020304" pitchFamily="18" charset="0"/>
              </a:rPr>
              <a:t>Desdemona: the personification of goodness and innocence</a:t>
            </a:r>
            <a:endParaRPr lang="en-IE" sz="3700" dirty="0"/>
          </a:p>
        </p:txBody>
      </p:sp>
      <p:sp>
        <p:nvSpPr>
          <p:cNvPr id="6" name="Content Placeholder 5">
            <a:extLst>
              <a:ext uri="{FF2B5EF4-FFF2-40B4-BE49-F238E27FC236}">
                <a16:creationId xmlns:a16="http://schemas.microsoft.com/office/drawing/2014/main" id="{23C635B9-26D4-4CBA-A225-68CA142F951F}"/>
              </a:ext>
            </a:extLst>
          </p:cNvPr>
          <p:cNvSpPr>
            <a:spLocks noGrp="1"/>
          </p:cNvSpPr>
          <p:nvPr>
            <p:ph idx="1"/>
          </p:nvPr>
        </p:nvSpPr>
        <p:spPr>
          <a:xfrm>
            <a:off x="0" y="1589650"/>
            <a:ext cx="7891975" cy="5162842"/>
          </a:xfrm>
        </p:spPr>
        <p:txBody>
          <a:bodyPr>
            <a:normAutofit lnSpcReduction="10000"/>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Desdemona is the polar opposite of Iago, who is evil Incarnate. Desdemona's fundamental goodness is underscored by a series of heavenly images. Cassio describes her as “the divine Desdemona”, while Roderigo states that “she is full of most blessed condition”.</a:t>
            </a:r>
          </a:p>
          <a:p>
            <a:r>
              <a:rPr lang="en-US" dirty="0">
                <a:effectLst/>
                <a:latin typeface="Calibri" panose="020F0502020204030204" pitchFamily="34" charset="0"/>
                <a:ea typeface="Calibri" panose="020F0502020204030204" pitchFamily="34" charset="0"/>
                <a:cs typeface="Times New Roman" panose="02020603050405020304" pitchFamily="18" charset="0"/>
              </a:rPr>
              <a:t>At the close of the play Emilia tells Othello that “she was heavenly true”. Ironically, it is Iago highlights some of Desdemona’s finest qualities, particularly her kindness and generosity, telling Cassio, “She of so free, so kind, so apt, so blessed a disposition.”</a:t>
            </a:r>
          </a:p>
          <a:p>
            <a:r>
              <a:rPr lang="en-US" dirty="0">
                <a:effectLst/>
                <a:latin typeface="Calibri" panose="020F0502020204030204" pitchFamily="34" charset="0"/>
                <a:ea typeface="Calibri" panose="020F0502020204030204" pitchFamily="34" charset="0"/>
                <a:cs typeface="Times New Roman" panose="02020603050405020304" pitchFamily="18" charset="0"/>
              </a:rPr>
              <a:t> We see this generosity of spirit when Desdemona goes on to make every effort to heal the rift between Cassio and Iago. </a:t>
            </a:r>
          </a:p>
          <a:p>
            <a:endParaRPr lang="en-IE" dirty="0"/>
          </a:p>
        </p:txBody>
      </p:sp>
      <p:pic>
        <p:nvPicPr>
          <p:cNvPr id="3" name="Picture 2" descr="A picture containing text&#10;&#10;Description automatically generated">
            <a:extLst>
              <a:ext uri="{FF2B5EF4-FFF2-40B4-BE49-F238E27FC236}">
                <a16:creationId xmlns:a16="http://schemas.microsoft.com/office/drawing/2014/main" id="{28378820-547C-4A22-A8E4-BCDB6722527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380" r="1023"/>
          <a:stretch/>
        </p:blipFill>
        <p:spPr>
          <a:xfrm>
            <a:off x="7737635" y="-1"/>
            <a:ext cx="3555205" cy="6858001"/>
          </a:xfrm>
          <a:prstGeom prst="rect">
            <a:avLst/>
          </a:prstGeom>
        </p:spPr>
      </p:pic>
      <p:sp>
        <p:nvSpPr>
          <p:cNvPr id="15" name="Rectangle 10">
            <a:extLst>
              <a:ext uri="{FF2B5EF4-FFF2-40B4-BE49-F238E27FC236}">
                <a16:creationId xmlns:a16="http://schemas.microsoft.com/office/drawing/2014/main" id="{C413D172-8B6A-47F5-9813-DE455773F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1306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painting&#10;&#10;Description automatically generated">
            <a:extLst>
              <a:ext uri="{FF2B5EF4-FFF2-40B4-BE49-F238E27FC236}">
                <a16:creationId xmlns:a16="http://schemas.microsoft.com/office/drawing/2014/main" id="{C75E32FF-FF2B-4E7C-8C5C-AC0D9E0120B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4953" r="-2" b="11795"/>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2AD46AD9-5878-48AC-BEA6-CB9F8272E7B5}"/>
              </a:ext>
            </a:extLst>
          </p:cNvPr>
          <p:cNvSpPr>
            <a:spLocks noGrp="1"/>
          </p:cNvSpPr>
          <p:nvPr>
            <p:ph idx="1"/>
          </p:nvPr>
        </p:nvSpPr>
        <p:spPr>
          <a:xfrm>
            <a:off x="6372665" y="576775"/>
            <a:ext cx="4981133" cy="5600188"/>
          </a:xfrm>
        </p:spPr>
        <p:txBody>
          <a:bodyPr>
            <a:normAutofit lnSpcReduction="10000"/>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Desdemona's innocence and purity of heart is clearly reflected in her conversations with the worldly Emelia. Unlike the cynical Emelia, Desdemona could never be unfaithful in love (“Beshrew me if I should do such a wrong for the entire world”) and indeed finds it difficult to even grasp the idea of infidelity. </a:t>
            </a:r>
            <a:endParaRPr lang="en-IE" sz="3200" dirty="0"/>
          </a:p>
        </p:txBody>
      </p:sp>
      <p:sp>
        <p:nvSpPr>
          <p:cNvPr id="6" name="TextBox 5">
            <a:extLst>
              <a:ext uri="{FF2B5EF4-FFF2-40B4-BE49-F238E27FC236}">
                <a16:creationId xmlns:a16="http://schemas.microsoft.com/office/drawing/2014/main" id="{EC6DA124-779C-44B5-8BD0-243B9FA7DB09}"/>
              </a:ext>
            </a:extLst>
          </p:cNvPr>
          <p:cNvSpPr txBox="1"/>
          <p:nvPr/>
        </p:nvSpPr>
        <p:spPr>
          <a:xfrm>
            <a:off x="9732672" y="6657945"/>
            <a:ext cx="2459328"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www.wikigallery.org/wiki/painting_168897/Theodore-Chasseriau/Desdemona-Retiring-to-her-Bed,-1849">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IE" sz="700">
              <a:solidFill>
                <a:srgbClr val="FFFFFF"/>
              </a:solidFill>
            </a:endParaRPr>
          </a:p>
        </p:txBody>
      </p:sp>
    </p:spTree>
    <p:extLst>
      <p:ext uri="{BB962C8B-B14F-4D97-AF65-F5344CB8AC3E}">
        <p14:creationId xmlns:p14="http://schemas.microsoft.com/office/powerpoint/2010/main" val="2079954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0E06C6-B14D-4377-AEC6-A94AC8091EB9}"/>
              </a:ext>
            </a:extLst>
          </p:cNvPr>
          <p:cNvSpPr>
            <a:spLocks noGrp="1"/>
          </p:cNvSpPr>
          <p:nvPr>
            <p:ph type="title"/>
          </p:nvPr>
        </p:nvSpPr>
        <p:spPr>
          <a:xfrm>
            <a:off x="838201" y="365125"/>
            <a:ext cx="5251316" cy="1807305"/>
          </a:xfrm>
        </p:spPr>
        <p:txBody>
          <a:bodyPr>
            <a:normAutofit/>
          </a:bodyPr>
          <a:lstStyle/>
          <a:p>
            <a:r>
              <a:rPr lang="en-US">
                <a:effectLst/>
                <a:latin typeface="Calibri" panose="020F0502020204030204" pitchFamily="34" charset="0"/>
                <a:ea typeface="Calibri" panose="020F0502020204030204" pitchFamily="34" charset="0"/>
                <a:cs typeface="Times New Roman" panose="02020603050405020304" pitchFamily="18" charset="0"/>
              </a:rPr>
              <a:t>Her love for Othello</a:t>
            </a:r>
            <a:endParaRPr lang="en-IE"/>
          </a:p>
        </p:txBody>
      </p:sp>
      <p:sp>
        <p:nvSpPr>
          <p:cNvPr id="3" name="Content Placeholder 2">
            <a:extLst>
              <a:ext uri="{FF2B5EF4-FFF2-40B4-BE49-F238E27FC236}">
                <a16:creationId xmlns:a16="http://schemas.microsoft.com/office/drawing/2014/main" id="{FDD72A21-F83D-4CA9-804C-EA4CBAE83D81}"/>
              </a:ext>
            </a:extLst>
          </p:cNvPr>
          <p:cNvSpPr>
            <a:spLocks noGrp="1"/>
          </p:cNvSpPr>
          <p:nvPr>
            <p:ph idx="1"/>
          </p:nvPr>
        </p:nvSpPr>
        <p:spPr>
          <a:xfrm>
            <a:off x="154745" y="1603716"/>
            <a:ext cx="5808041" cy="5050301"/>
          </a:xfrm>
        </p:spPr>
        <p:txBody>
          <a:bodyPr>
            <a:norm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Desdemona’s love for Othello is deep, selfless and unchanging.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Her love for him is clear as she appeals to be allowed to accompany him to Cyprus, “I did love the Moor to live with him… I saw Othello’s visage in his mind and two his honors and his valiant parts did I my soul and fortunes consecrate.”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When Othello strikes her, she is shocked, but expresses no desire for revenge, saying simply “I have not deserved this.” Her response to this cruel inquisition and wild accusations is to insist that she is a “true and loyal wife”. </a:t>
            </a:r>
            <a:endParaRPr lang="en-IE" sz="2400" dirty="0"/>
          </a:p>
        </p:txBody>
      </p:sp>
      <p:pic>
        <p:nvPicPr>
          <p:cNvPr id="1026" name="Picture 2" descr="Othello: Women in the 1600's | So There's That…">
            <a:extLst>
              <a:ext uri="{FF2B5EF4-FFF2-40B4-BE49-F238E27FC236}">
                <a16:creationId xmlns:a16="http://schemas.microsoft.com/office/drawing/2014/main" id="{43CE5E2D-A3F2-418A-B8B6-1198667CA7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579" r="15948" b="-1"/>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2924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1EA7FA8-6652-4CC5-90F4-3D48CAC0C2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FC44941-86DD-48E6-9C0D-30575F46C7B3}"/>
              </a:ext>
            </a:extLst>
          </p:cNvPr>
          <p:cNvSpPr>
            <a:spLocks noGrp="1"/>
          </p:cNvSpPr>
          <p:nvPr>
            <p:ph idx="1"/>
          </p:nvPr>
        </p:nvSpPr>
        <p:spPr>
          <a:xfrm>
            <a:off x="407963" y="647114"/>
            <a:ext cx="5699539" cy="6049107"/>
          </a:xfrm>
        </p:spPr>
        <p:txBody>
          <a:bodyPr>
            <a:normAutofit fontScale="92500"/>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The dept of Desdemona’s love for and devotion to Othello is apparent when she tells Iago, “Unkindness may do much and his unkindness may defeat my life, never taint my love”. </a:t>
            </a:r>
          </a:p>
          <a:p>
            <a:r>
              <a:rPr lang="en-US" dirty="0">
                <a:effectLst/>
                <a:latin typeface="Calibri" panose="020F0502020204030204" pitchFamily="34" charset="0"/>
                <a:ea typeface="Calibri" panose="020F0502020204030204" pitchFamily="34" charset="0"/>
                <a:cs typeface="Times New Roman" panose="02020603050405020304" pitchFamily="18" charset="0"/>
              </a:rPr>
              <a:t>She forgives Othello is unkindness, telling Amelia, “My love doth so approve him that even his stubbornness, his checks and frowns (…) have grace and favorite in them.” </a:t>
            </a:r>
          </a:p>
          <a:p>
            <a:r>
              <a:rPr lang="en-US" dirty="0">
                <a:effectLst/>
                <a:latin typeface="Calibri" panose="020F0502020204030204" pitchFamily="34" charset="0"/>
                <a:ea typeface="Calibri" panose="020F0502020204030204" pitchFamily="34" charset="0"/>
                <a:cs typeface="Times New Roman" panose="02020603050405020304" pitchFamily="18" charset="0"/>
              </a:rPr>
              <a:t>With her dying breath, Desdemona reasserts her innocence, tries to protect Othello from blame, and asks to be commended to her “kind lord”.</a:t>
            </a:r>
          </a:p>
        </p:txBody>
      </p:sp>
      <p:pic>
        <p:nvPicPr>
          <p:cNvPr id="2050" name="Picture 2">
            <a:extLst>
              <a:ext uri="{FF2B5EF4-FFF2-40B4-BE49-F238E27FC236}">
                <a16:creationId xmlns:a16="http://schemas.microsoft.com/office/drawing/2014/main" id="{8CB04702-AB3A-4400-9A3F-8BB578FC761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103" r="1" b="36907"/>
          <a:stretch/>
        </p:blipFill>
        <p:spPr bwMode="auto">
          <a:xfrm>
            <a:off x="6573962" y="2013626"/>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305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892F47-EF5B-45CC-8C0D-3EDEB61B4BCF}"/>
              </a:ext>
            </a:extLst>
          </p:cNvPr>
          <p:cNvSpPr>
            <a:spLocks noGrp="1"/>
          </p:cNvSpPr>
          <p:nvPr>
            <p:ph type="title"/>
          </p:nvPr>
        </p:nvSpPr>
        <p:spPr>
          <a:xfrm>
            <a:off x="6502077" y="24816"/>
            <a:ext cx="4840010" cy="1807305"/>
          </a:xfrm>
        </p:spPr>
        <p:txBody>
          <a:bodyPr>
            <a:normAutofit/>
          </a:bodyPr>
          <a:lstStyle/>
          <a:p>
            <a:r>
              <a:rPr lang="en-IE" sz="4100" dirty="0"/>
              <a:t>A strong character with an independent mind</a:t>
            </a:r>
          </a:p>
        </p:txBody>
      </p:sp>
      <p:pic>
        <p:nvPicPr>
          <p:cNvPr id="3074" name="Picture 2" descr="eighttwotwopointthreethree | Lily james, Lily, Beautiful people">
            <a:extLst>
              <a:ext uri="{FF2B5EF4-FFF2-40B4-BE49-F238E27FC236}">
                <a16:creationId xmlns:a16="http://schemas.microsoft.com/office/drawing/2014/main" id="{81DE0FCD-4975-4E55-A9A3-B8EDACF0284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9835"/>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CC38F07-BEA5-49F9-81C9-DEE4FC0B1D17}"/>
              </a:ext>
            </a:extLst>
          </p:cNvPr>
          <p:cNvSpPr>
            <a:spLocks noGrp="1"/>
          </p:cNvSpPr>
          <p:nvPr>
            <p:ph idx="1"/>
          </p:nvPr>
        </p:nvSpPr>
        <p:spPr>
          <a:xfrm>
            <a:off x="5514535" y="1856936"/>
            <a:ext cx="6674417" cy="5025880"/>
          </a:xfrm>
        </p:spPr>
        <p:txBody>
          <a:bodyPr>
            <a:normAutofit fontScale="92500" lnSpcReduction="100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Brabantio describes his daughter as “a maiden never bold”, suggesting that she is a submissive, dependent character. While there are occasions (normally involving Othello) when she does seem indeed to be rather passive, Desdemona is not lacking in spirit. her elopement with Othello is clear evidence of her strong character.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Addressing her father and the full Senate, Desdemona courageously and confidently declares her love for her husband, calling him, "The Moor, my lord”. she respectfully, but firmly, points out to Brabantio that she now owes Othello the same loyalty and duty that her mother owed Brabantio when she married him. Desdemona's strength of character is also reflected in her dignified response to Othello’s public humiliation of her. </a:t>
            </a:r>
            <a:endParaRPr lang="en-IE"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184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87AFE0E-B37D-4531-AFE8-231C8348EA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A9BFCC-9882-494E-87E6-D66362C347ED}"/>
              </a:ext>
            </a:extLst>
          </p:cNvPr>
          <p:cNvSpPr>
            <a:spLocks noGrp="1"/>
          </p:cNvSpPr>
          <p:nvPr>
            <p:ph type="title"/>
          </p:nvPr>
        </p:nvSpPr>
        <p:spPr>
          <a:xfrm>
            <a:off x="838200" y="365125"/>
            <a:ext cx="10515600" cy="1325563"/>
          </a:xfrm>
        </p:spPr>
        <p:txBody>
          <a:bodyPr>
            <a:normAutofit/>
          </a:bodyPr>
          <a:lstStyle/>
          <a:p>
            <a:r>
              <a:rPr lang="en-US">
                <a:latin typeface="Calibri" panose="020F0502020204030204" pitchFamily="34" charset="0"/>
                <a:ea typeface="Calibri" panose="020F0502020204030204" pitchFamily="34" charset="0"/>
                <a:cs typeface="Times New Roman" panose="02020603050405020304" pitchFamily="18" charset="0"/>
              </a:rPr>
              <a:t>The irony of</a:t>
            </a:r>
            <a:r>
              <a:rPr lang="en-US">
                <a:effectLst/>
                <a:latin typeface="Calibri" panose="020F0502020204030204" pitchFamily="34" charset="0"/>
                <a:ea typeface="Calibri" panose="020F0502020204030204" pitchFamily="34" charset="0"/>
                <a:cs typeface="Times New Roman" panose="02020603050405020304" pitchFamily="18" charset="0"/>
              </a:rPr>
              <a:t> her goodness leading to her tragic death.</a:t>
            </a:r>
            <a:endParaRPr lang="en-IE"/>
          </a:p>
        </p:txBody>
      </p:sp>
      <p:sp>
        <p:nvSpPr>
          <p:cNvPr id="3" name="Content Placeholder 2">
            <a:extLst>
              <a:ext uri="{FF2B5EF4-FFF2-40B4-BE49-F238E27FC236}">
                <a16:creationId xmlns:a16="http://schemas.microsoft.com/office/drawing/2014/main" id="{B3E118ED-1FA6-48C8-A6B5-8C79CBA7BEE8}"/>
              </a:ext>
            </a:extLst>
          </p:cNvPr>
          <p:cNvSpPr>
            <a:spLocks noGrp="1"/>
          </p:cNvSpPr>
          <p:nvPr>
            <p:ph idx="1"/>
          </p:nvPr>
        </p:nvSpPr>
        <p:spPr>
          <a:xfrm>
            <a:off x="393895" y="2013625"/>
            <a:ext cx="5542671" cy="4682597"/>
          </a:xfrm>
        </p:spPr>
        <p:txBody>
          <a:bodyPr>
            <a:normAutofi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Iago succeeds in his stated goal of abusing Desdemona’s virtuous nature for his own evil ends, and “out of her goodness make the net that shall enmesh them all.” innocently, but persistently pleading for Cassio’s reinstatement, Desdemona unwittingly further incites Othello’s jealousy, convincing him of her “guilt”.</a:t>
            </a:r>
            <a:endParaRPr lang="en-IE"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E" dirty="0"/>
          </a:p>
        </p:txBody>
      </p:sp>
      <p:pic>
        <p:nvPicPr>
          <p:cNvPr id="4098" name="Picture 2" descr="Dead Desdemona | Meme Generator">
            <a:extLst>
              <a:ext uri="{FF2B5EF4-FFF2-40B4-BE49-F238E27FC236}">
                <a16:creationId xmlns:a16="http://schemas.microsoft.com/office/drawing/2014/main" id="{9B56AC4A-1202-4C18-8E00-589DD9A503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58" b="1"/>
          <a:stretch/>
        </p:blipFill>
        <p:spPr bwMode="auto">
          <a:xfrm>
            <a:off x="6101338" y="2015168"/>
            <a:ext cx="5283866" cy="4210442"/>
          </a:xfrm>
          <a:custGeom>
            <a:avLst/>
            <a:gdLst/>
            <a:ahLst/>
            <a:cxnLst/>
            <a:rect l="l" t="t" r="r" b="b"/>
            <a:pathLst>
              <a:path w="5283866" h="4210442">
                <a:moveTo>
                  <a:pt x="839883" y="18"/>
                </a:moveTo>
                <a:cubicBezTo>
                  <a:pt x="851945" y="328"/>
                  <a:pt x="864423" y="4671"/>
                  <a:pt x="875727" y="6050"/>
                </a:cubicBezTo>
                <a:cubicBezTo>
                  <a:pt x="1125267" y="36932"/>
                  <a:pt x="1374804" y="70296"/>
                  <a:pt x="1624617" y="99799"/>
                </a:cubicBezTo>
                <a:cubicBezTo>
                  <a:pt x="1858164" y="127373"/>
                  <a:pt x="2093363" y="133714"/>
                  <a:pt x="2328012" y="148051"/>
                </a:cubicBezTo>
                <a:cubicBezTo>
                  <a:pt x="2612016" y="165424"/>
                  <a:pt x="2895470" y="189965"/>
                  <a:pt x="3177820" y="228566"/>
                </a:cubicBezTo>
                <a:cubicBezTo>
                  <a:pt x="3373866" y="255590"/>
                  <a:pt x="3571843" y="274338"/>
                  <a:pt x="3770646" y="252831"/>
                </a:cubicBezTo>
                <a:cubicBezTo>
                  <a:pt x="3780572" y="251727"/>
                  <a:pt x="3791878" y="248144"/>
                  <a:pt x="3800149" y="251727"/>
                </a:cubicBezTo>
                <a:cubicBezTo>
                  <a:pt x="3896658" y="291986"/>
                  <a:pt x="4001986" y="263033"/>
                  <a:pt x="4102076" y="288400"/>
                </a:cubicBezTo>
                <a:cubicBezTo>
                  <a:pt x="4076434" y="386286"/>
                  <a:pt x="3966416" y="378289"/>
                  <a:pt x="3904377" y="446120"/>
                </a:cubicBezTo>
                <a:cubicBezTo>
                  <a:pt x="4005570" y="473141"/>
                  <a:pt x="4096562" y="500439"/>
                  <a:pt x="4188933" y="520843"/>
                </a:cubicBezTo>
                <a:cubicBezTo>
                  <a:pt x="4286818" y="542350"/>
                  <a:pt x="4369813" y="600531"/>
                  <a:pt x="4465492" y="626449"/>
                </a:cubicBezTo>
                <a:cubicBezTo>
                  <a:pt x="4485897" y="631964"/>
                  <a:pt x="4510437" y="651264"/>
                  <a:pt x="4517606" y="670015"/>
                </a:cubicBezTo>
                <a:cubicBezTo>
                  <a:pt x="4540768" y="730677"/>
                  <a:pt x="5003171" y="900804"/>
                  <a:pt x="4948576" y="954847"/>
                </a:cubicBezTo>
                <a:cubicBezTo>
                  <a:pt x="4925966" y="977182"/>
                  <a:pt x="4896738" y="993174"/>
                  <a:pt x="4866132" y="1015233"/>
                </a:cubicBezTo>
                <a:cubicBezTo>
                  <a:pt x="4912180" y="1056869"/>
                  <a:pt x="4964017" y="1075067"/>
                  <a:pt x="5019164" y="1087474"/>
                </a:cubicBezTo>
                <a:cubicBezTo>
                  <a:pt x="5035708" y="1091335"/>
                  <a:pt x="5051977" y="1099055"/>
                  <a:pt x="5053630" y="1117806"/>
                </a:cubicBezTo>
                <a:cubicBezTo>
                  <a:pt x="5055284" y="1137382"/>
                  <a:pt x="5038464" y="1145101"/>
                  <a:pt x="5024404" y="1154202"/>
                </a:cubicBezTo>
                <a:cubicBezTo>
                  <a:pt x="5004826" y="1166885"/>
                  <a:pt x="4985800" y="1177916"/>
                  <a:pt x="4960984" y="1179569"/>
                </a:cubicBezTo>
                <a:cubicBezTo>
                  <a:pt x="4920176" y="1182051"/>
                  <a:pt x="4900600" y="1217344"/>
                  <a:pt x="4876887" y="1243814"/>
                </a:cubicBezTo>
                <a:cubicBezTo>
                  <a:pt x="4863652" y="1258705"/>
                  <a:pt x="4857034" y="1288759"/>
                  <a:pt x="4880195" y="1293998"/>
                </a:cubicBezTo>
                <a:cubicBezTo>
                  <a:pt x="4935892" y="1306682"/>
                  <a:pt x="4931480" y="1343355"/>
                  <a:pt x="4930104" y="1384991"/>
                </a:cubicBezTo>
                <a:cubicBezTo>
                  <a:pt x="4928173" y="1436553"/>
                  <a:pt x="4895360" y="1460265"/>
                  <a:pt x="4855103" y="1480119"/>
                </a:cubicBezTo>
                <a:cubicBezTo>
                  <a:pt x="4841316" y="1487011"/>
                  <a:pt x="4821740" y="1486735"/>
                  <a:pt x="4816500" y="1508242"/>
                </a:cubicBezTo>
                <a:cubicBezTo>
                  <a:pt x="4839110" y="1528648"/>
                  <a:pt x="4866684" y="1512103"/>
                  <a:pt x="4890949" y="1517893"/>
                </a:cubicBezTo>
                <a:cubicBezTo>
                  <a:pt x="4911077" y="1522581"/>
                  <a:pt x="4944441" y="1520100"/>
                  <a:pt x="4916868" y="1557599"/>
                </a:cubicBezTo>
                <a:cubicBezTo>
                  <a:pt x="4908870" y="1568352"/>
                  <a:pt x="4918245" y="1576625"/>
                  <a:pt x="4928448" y="1577453"/>
                </a:cubicBezTo>
                <a:cubicBezTo>
                  <a:pt x="5010066" y="1586000"/>
                  <a:pt x="4972566" y="1661827"/>
                  <a:pt x="4998760" y="1701809"/>
                </a:cubicBezTo>
                <a:cubicBezTo>
                  <a:pt x="5005928" y="1712836"/>
                  <a:pt x="4998208" y="1731862"/>
                  <a:pt x="4986903" y="1736550"/>
                </a:cubicBezTo>
                <a:cubicBezTo>
                  <a:pt x="4914660" y="1767432"/>
                  <a:pt x="4904735" y="1841053"/>
                  <a:pt x="4869716" y="1904472"/>
                </a:cubicBezTo>
                <a:cubicBezTo>
                  <a:pt x="4907768" y="1929562"/>
                  <a:pt x="4953264" y="1935077"/>
                  <a:pt x="4994348" y="1951346"/>
                </a:cubicBezTo>
                <a:cubicBezTo>
                  <a:pt x="5037087" y="1968441"/>
                  <a:pt x="5037087" y="1981125"/>
                  <a:pt x="5001792" y="2030756"/>
                </a:cubicBezTo>
                <a:cubicBezTo>
                  <a:pt x="5093611" y="2041511"/>
                  <a:pt x="5093611" y="2041511"/>
                  <a:pt x="5065212" y="2119543"/>
                </a:cubicBezTo>
                <a:cubicBezTo>
                  <a:pt x="5142142" y="2126712"/>
                  <a:pt x="5192876" y="2163660"/>
                  <a:pt x="5204732" y="2244450"/>
                </a:cubicBezTo>
                <a:cubicBezTo>
                  <a:pt x="5210523" y="2283604"/>
                  <a:pt x="5245265" y="2302077"/>
                  <a:pt x="5283866" y="2328272"/>
                </a:cubicBezTo>
                <a:cubicBezTo>
                  <a:pt x="5235890" y="2353641"/>
                  <a:pt x="5203354" y="2406580"/>
                  <a:pt x="5147380" y="2350606"/>
                </a:cubicBezTo>
                <a:cubicBezTo>
                  <a:pt x="5126976" y="2330203"/>
                  <a:pt x="5128904" y="2356121"/>
                  <a:pt x="5126148" y="2363566"/>
                </a:cubicBezTo>
                <a:cubicBezTo>
                  <a:pt x="5119532" y="2381764"/>
                  <a:pt x="5133316" y="2393897"/>
                  <a:pt x="5142417" y="2407682"/>
                </a:cubicBezTo>
                <a:cubicBezTo>
                  <a:pt x="5151240" y="2421470"/>
                  <a:pt x="5161718" y="2436083"/>
                  <a:pt x="5164200" y="2451526"/>
                </a:cubicBezTo>
                <a:cubicBezTo>
                  <a:pt x="5165852" y="2462279"/>
                  <a:pt x="5157858" y="2477994"/>
                  <a:pt x="5149034" y="2485992"/>
                </a:cubicBezTo>
                <a:cubicBezTo>
                  <a:pt x="5102710" y="2528178"/>
                  <a:pt x="5130284" y="2623031"/>
                  <a:pt x="5042601" y="2635164"/>
                </a:cubicBezTo>
                <a:cubicBezTo>
                  <a:pt x="5003171" y="2640677"/>
                  <a:pt x="4984146" y="2675420"/>
                  <a:pt x="4955194" y="2694445"/>
                </a:cubicBezTo>
                <a:cubicBezTo>
                  <a:pt x="4854552" y="2760897"/>
                  <a:pt x="4787272" y="2846375"/>
                  <a:pt x="4756116" y="2963836"/>
                </a:cubicBezTo>
                <a:cubicBezTo>
                  <a:pt x="4747568" y="2996372"/>
                  <a:pt x="4714754" y="3022569"/>
                  <a:pt x="4693523" y="3051244"/>
                </a:cubicBezTo>
                <a:cubicBezTo>
                  <a:pt x="4703726" y="3072199"/>
                  <a:pt x="4759424" y="3026979"/>
                  <a:pt x="4739848" y="3082125"/>
                </a:cubicBezTo>
                <a:cubicBezTo>
                  <a:pt x="4724958" y="3123486"/>
                  <a:pt x="4686906" y="3149129"/>
                  <a:pt x="4651060" y="3173670"/>
                </a:cubicBezTo>
                <a:cubicBezTo>
                  <a:pt x="4610252" y="3201518"/>
                  <a:pt x="4565032" y="3223852"/>
                  <a:pt x="4546556" y="3275413"/>
                </a:cubicBezTo>
                <a:cubicBezTo>
                  <a:pt x="4542697" y="3286444"/>
                  <a:pt x="4530288" y="3298024"/>
                  <a:pt x="4519261" y="3302437"/>
                </a:cubicBezTo>
                <a:cubicBezTo>
                  <a:pt x="3944081" y="4209875"/>
                  <a:pt x="2528194" y="4215939"/>
                  <a:pt x="2364961" y="4209597"/>
                </a:cubicBezTo>
                <a:cubicBezTo>
                  <a:pt x="2167260" y="4201602"/>
                  <a:pt x="1980313" y="4145627"/>
                  <a:pt x="1796951" y="4075867"/>
                </a:cubicBezTo>
                <a:cubicBezTo>
                  <a:pt x="1719469" y="4046365"/>
                  <a:pt x="1647505" y="4004453"/>
                  <a:pt x="1572227" y="3971917"/>
                </a:cubicBezTo>
                <a:cubicBezTo>
                  <a:pt x="1468277" y="3926971"/>
                  <a:pt x="1388040" y="3841219"/>
                  <a:pt x="1284364" y="3805097"/>
                </a:cubicBezTo>
                <a:cubicBezTo>
                  <a:pt x="1177655" y="3767873"/>
                  <a:pt x="1086388" y="3699767"/>
                  <a:pt x="976645" y="3670815"/>
                </a:cubicBezTo>
                <a:cubicBezTo>
                  <a:pt x="918742" y="3655375"/>
                  <a:pt x="862768" y="3627527"/>
                  <a:pt x="871866" y="3547839"/>
                </a:cubicBezTo>
                <a:cubicBezTo>
                  <a:pt x="874349" y="3525228"/>
                  <a:pt x="859184" y="3506755"/>
                  <a:pt x="835195" y="3513373"/>
                </a:cubicBezTo>
                <a:cubicBezTo>
                  <a:pt x="789424" y="3525780"/>
                  <a:pt x="768744" y="3492967"/>
                  <a:pt x="743375" y="3468427"/>
                </a:cubicBezTo>
                <a:cubicBezTo>
                  <a:pt x="698156" y="3424863"/>
                  <a:pt x="655142" y="3378540"/>
                  <a:pt x="583175" y="3371370"/>
                </a:cubicBezTo>
                <a:cubicBezTo>
                  <a:pt x="596961" y="3337178"/>
                  <a:pt x="620399" y="3342142"/>
                  <a:pt x="641906" y="3349311"/>
                </a:cubicBezTo>
                <a:cubicBezTo>
                  <a:pt x="698432" y="3368062"/>
                  <a:pt x="754405" y="3389293"/>
                  <a:pt x="810930" y="3408042"/>
                </a:cubicBezTo>
                <a:cubicBezTo>
                  <a:pt x="847878" y="3420175"/>
                  <a:pt x="884551" y="3437271"/>
                  <a:pt x="933908" y="3423758"/>
                </a:cubicBezTo>
                <a:cubicBezTo>
                  <a:pt x="891445" y="3354826"/>
                  <a:pt x="819202" y="3342418"/>
                  <a:pt x="760747" y="3321187"/>
                </a:cubicBezTo>
                <a:cubicBezTo>
                  <a:pt x="687678" y="3294441"/>
                  <a:pt x="644664" y="3243980"/>
                  <a:pt x="593101" y="3187731"/>
                </a:cubicBezTo>
                <a:cubicBezTo>
                  <a:pt x="646869" y="3174220"/>
                  <a:pt x="680233" y="3215581"/>
                  <a:pt x="722419" y="3213374"/>
                </a:cubicBezTo>
                <a:cubicBezTo>
                  <a:pt x="724627" y="3206207"/>
                  <a:pt x="728486" y="3195729"/>
                  <a:pt x="727934" y="3195451"/>
                </a:cubicBezTo>
                <a:cubicBezTo>
                  <a:pt x="659002" y="3164570"/>
                  <a:pt x="626741" y="3106666"/>
                  <a:pt x="615987" y="3036630"/>
                </a:cubicBezTo>
                <a:cubicBezTo>
                  <a:pt x="610473" y="3000510"/>
                  <a:pt x="585381" y="2989205"/>
                  <a:pt x="560564" y="2972660"/>
                </a:cubicBezTo>
                <a:cubicBezTo>
                  <a:pt x="473984" y="2913930"/>
                  <a:pt x="382441" y="2860713"/>
                  <a:pt x="311302" y="2779924"/>
                </a:cubicBezTo>
                <a:cubicBezTo>
                  <a:pt x="393471" y="2790677"/>
                  <a:pt x="459371" y="2843341"/>
                  <a:pt x="547882" y="2865952"/>
                </a:cubicBezTo>
                <a:cubicBezTo>
                  <a:pt x="477570" y="2777166"/>
                  <a:pt x="386577" y="2732222"/>
                  <a:pt x="303582" y="2678453"/>
                </a:cubicBezTo>
                <a:cubicBezTo>
                  <a:pt x="265806" y="2653913"/>
                  <a:pt x="230790" y="2622479"/>
                  <a:pt x="185016" y="2609244"/>
                </a:cubicBezTo>
                <a:cubicBezTo>
                  <a:pt x="168748" y="2604556"/>
                  <a:pt x="142002" y="2594630"/>
                  <a:pt x="154963" y="2568435"/>
                </a:cubicBezTo>
                <a:cubicBezTo>
                  <a:pt x="165990" y="2546654"/>
                  <a:pt x="187773" y="2553269"/>
                  <a:pt x="207627" y="2559612"/>
                </a:cubicBezTo>
                <a:cubicBezTo>
                  <a:pt x="255328" y="2575330"/>
                  <a:pt x="304685" y="2575604"/>
                  <a:pt x="369207" y="2575330"/>
                </a:cubicBezTo>
                <a:cubicBezTo>
                  <a:pt x="315163" y="2503363"/>
                  <a:pt x="216174" y="2524871"/>
                  <a:pt x="169852" y="2449319"/>
                </a:cubicBezTo>
                <a:cubicBezTo>
                  <a:pt x="227755" y="2436083"/>
                  <a:pt x="272424" y="2463381"/>
                  <a:pt x="319299" y="2468619"/>
                </a:cubicBezTo>
                <a:cubicBezTo>
                  <a:pt x="361761" y="2473307"/>
                  <a:pt x="372239" y="2460624"/>
                  <a:pt x="362313" y="2418988"/>
                </a:cubicBezTo>
                <a:cubicBezTo>
                  <a:pt x="346873" y="2354190"/>
                  <a:pt x="370034" y="2321102"/>
                  <a:pt x="431798" y="2338750"/>
                </a:cubicBezTo>
                <a:cubicBezTo>
                  <a:pt x="489149" y="2355293"/>
                  <a:pt x="495215" y="2331030"/>
                  <a:pt x="479775" y="2294082"/>
                </a:cubicBezTo>
                <a:cubicBezTo>
                  <a:pt x="457716" y="2240315"/>
                  <a:pt x="482807" y="2198678"/>
                  <a:pt x="499903" y="2153458"/>
                </a:cubicBezTo>
                <a:cubicBezTo>
                  <a:pt x="526099" y="2084525"/>
                  <a:pt x="515069" y="2050885"/>
                  <a:pt x="458544" y="1999599"/>
                </a:cubicBezTo>
                <a:cubicBezTo>
                  <a:pt x="426835" y="1970921"/>
                  <a:pt x="392645" y="1946658"/>
                  <a:pt x="346596" y="1921843"/>
                </a:cubicBezTo>
                <a:cubicBezTo>
                  <a:pt x="452753" y="1908331"/>
                  <a:pt x="341358" y="1862836"/>
                  <a:pt x="378857" y="1834435"/>
                </a:cubicBezTo>
                <a:cubicBezTo>
                  <a:pt x="453856" y="1822854"/>
                  <a:pt x="515069" y="1913294"/>
                  <a:pt x="617091" y="1887376"/>
                </a:cubicBezTo>
                <a:cubicBezTo>
                  <a:pt x="491080" y="1809066"/>
                  <a:pt x="351835" y="1783423"/>
                  <a:pt x="260568" y="1679198"/>
                </a:cubicBezTo>
                <a:cubicBezTo>
                  <a:pt x="281523" y="1655484"/>
                  <a:pt x="302479" y="1677543"/>
                  <a:pt x="320402" y="1668720"/>
                </a:cubicBezTo>
                <a:cubicBezTo>
                  <a:pt x="319850" y="1663205"/>
                  <a:pt x="321230" y="1654932"/>
                  <a:pt x="317920" y="1652452"/>
                </a:cubicBezTo>
                <a:cubicBezTo>
                  <a:pt x="249815" y="1595650"/>
                  <a:pt x="248711" y="1594273"/>
                  <a:pt x="321779" y="1552359"/>
                </a:cubicBezTo>
                <a:cubicBezTo>
                  <a:pt x="347424" y="1537746"/>
                  <a:pt x="345218" y="1524786"/>
                  <a:pt x="331707" y="1506313"/>
                </a:cubicBezTo>
                <a:cubicBezTo>
                  <a:pt x="322055" y="1493353"/>
                  <a:pt x="310475" y="1481772"/>
                  <a:pt x="315990" y="1453371"/>
                </a:cubicBezTo>
                <a:cubicBezTo>
                  <a:pt x="355971" y="1489769"/>
                  <a:pt x="549259" y="1477912"/>
                  <a:pt x="583450" y="1474052"/>
                </a:cubicBezTo>
                <a:cubicBezTo>
                  <a:pt x="621777" y="1469917"/>
                  <a:pt x="659553" y="1452269"/>
                  <a:pt x="699809" y="1461919"/>
                </a:cubicBezTo>
                <a:cubicBezTo>
                  <a:pt x="732070" y="1469641"/>
                  <a:pt x="881516" y="1544364"/>
                  <a:pt x="902750" y="1458612"/>
                </a:cubicBezTo>
                <a:cubicBezTo>
                  <a:pt x="903853" y="1454475"/>
                  <a:pt x="964237" y="1464127"/>
                  <a:pt x="996774" y="1468814"/>
                </a:cubicBezTo>
                <a:cubicBezTo>
                  <a:pt x="1025451" y="1472674"/>
                  <a:pt x="1057712" y="1489769"/>
                  <a:pt x="1077012" y="1455578"/>
                </a:cubicBezTo>
                <a:cubicBezTo>
                  <a:pt x="1088317" y="1435450"/>
                  <a:pt x="1041719" y="1396571"/>
                  <a:pt x="1000083" y="1393262"/>
                </a:cubicBezTo>
                <a:cubicBezTo>
                  <a:pt x="963961" y="1390229"/>
                  <a:pt x="926186" y="1385817"/>
                  <a:pt x="891720" y="1394089"/>
                </a:cubicBezTo>
                <a:cubicBezTo>
                  <a:pt x="849258" y="1404017"/>
                  <a:pt x="826372" y="1388024"/>
                  <a:pt x="814515" y="1353557"/>
                </a:cubicBezTo>
                <a:cubicBezTo>
                  <a:pt x="801280" y="1315506"/>
                  <a:pt x="775911" y="1297858"/>
                  <a:pt x="740895" y="1280211"/>
                </a:cubicBezTo>
                <a:cubicBezTo>
                  <a:pt x="655967" y="1237474"/>
                  <a:pt x="574352" y="1188118"/>
                  <a:pt x="481154" y="1163301"/>
                </a:cubicBezTo>
                <a:cubicBezTo>
                  <a:pt x="462679" y="1158337"/>
                  <a:pt x="442276" y="1151719"/>
                  <a:pt x="433728" y="1118909"/>
                </a:cubicBezTo>
                <a:cubicBezTo>
                  <a:pt x="686023" y="1167987"/>
                  <a:pt x="915984" y="1295929"/>
                  <a:pt x="1176276" y="1288484"/>
                </a:cubicBezTo>
                <a:cubicBezTo>
                  <a:pt x="1105137" y="1247950"/>
                  <a:pt x="1022694" y="1245745"/>
                  <a:pt x="946867" y="1217344"/>
                </a:cubicBezTo>
                <a:cubicBezTo>
                  <a:pt x="1000635" y="1196113"/>
                  <a:pt x="1051094" y="1218172"/>
                  <a:pt x="1102104" y="1230304"/>
                </a:cubicBezTo>
                <a:cubicBezTo>
                  <a:pt x="1144843" y="1240230"/>
                  <a:pt x="1183446" y="1241885"/>
                  <a:pt x="1188133" y="1182603"/>
                </a:cubicBezTo>
                <a:cubicBezTo>
                  <a:pt x="1186478" y="1178742"/>
                  <a:pt x="1186754" y="1173780"/>
                  <a:pt x="1187030" y="1169092"/>
                </a:cubicBezTo>
                <a:cubicBezTo>
                  <a:pt x="1172690" y="1144552"/>
                  <a:pt x="1150358" y="1131868"/>
                  <a:pt x="1123887" y="1124698"/>
                </a:cubicBezTo>
                <a:cubicBezTo>
                  <a:pt x="1107894" y="1120286"/>
                  <a:pt x="1086663" y="1113668"/>
                  <a:pt x="1086938" y="1096023"/>
                </a:cubicBezTo>
                <a:cubicBezTo>
                  <a:pt x="1087765" y="1030674"/>
                  <a:pt x="1036756" y="1011647"/>
                  <a:pt x="985744" y="992622"/>
                </a:cubicBezTo>
                <a:cubicBezTo>
                  <a:pt x="1014145" y="960086"/>
                  <a:pt x="1036479" y="984074"/>
                  <a:pt x="1057987" y="981594"/>
                </a:cubicBezTo>
                <a:cubicBezTo>
                  <a:pt x="1072049" y="979939"/>
                  <a:pt x="1084733" y="976906"/>
                  <a:pt x="1084733" y="960086"/>
                </a:cubicBezTo>
                <a:cubicBezTo>
                  <a:pt x="1085008" y="946023"/>
                  <a:pt x="1078390" y="930030"/>
                  <a:pt x="1064605" y="929756"/>
                </a:cubicBezTo>
                <a:cubicBezTo>
                  <a:pt x="978300" y="927273"/>
                  <a:pt x="930599" y="836833"/>
                  <a:pt x="840985" y="836558"/>
                </a:cubicBezTo>
                <a:cubicBezTo>
                  <a:pt x="787493" y="836558"/>
                  <a:pt x="868834" y="785547"/>
                  <a:pt x="823615" y="764315"/>
                </a:cubicBezTo>
                <a:cubicBezTo>
                  <a:pt x="813687" y="759628"/>
                  <a:pt x="849533" y="752460"/>
                  <a:pt x="865526" y="753562"/>
                </a:cubicBezTo>
                <a:cubicBezTo>
                  <a:pt x="881242" y="754665"/>
                  <a:pt x="895304" y="768175"/>
                  <a:pt x="914331" y="758525"/>
                </a:cubicBezTo>
                <a:cubicBezTo>
                  <a:pt x="924808" y="724059"/>
                  <a:pt x="897787" y="711375"/>
                  <a:pt x="875452" y="701724"/>
                </a:cubicBezTo>
                <a:cubicBezTo>
                  <a:pt x="823889" y="679390"/>
                  <a:pt x="773706" y="652369"/>
                  <a:pt x="717181" y="644371"/>
                </a:cubicBezTo>
                <a:cubicBezTo>
                  <a:pt x="697053" y="641614"/>
                  <a:pt x="746133" y="604666"/>
                  <a:pt x="755783" y="591707"/>
                </a:cubicBezTo>
                <a:cubicBezTo>
                  <a:pt x="528304" y="455496"/>
                  <a:pt x="254778" y="462388"/>
                  <a:pt x="0" y="352370"/>
                </a:cubicBezTo>
                <a:cubicBezTo>
                  <a:pt x="56250" y="330864"/>
                  <a:pt x="97610" y="346580"/>
                  <a:pt x="135937" y="349889"/>
                </a:cubicBezTo>
                <a:cubicBezTo>
                  <a:pt x="231615" y="358160"/>
                  <a:pt x="326193" y="375256"/>
                  <a:pt x="421595" y="385458"/>
                </a:cubicBezTo>
                <a:cubicBezTo>
                  <a:pt x="468469" y="390421"/>
                  <a:pt x="512035" y="409172"/>
                  <a:pt x="564424" y="379393"/>
                </a:cubicBezTo>
                <a:cubicBezTo>
                  <a:pt x="599443" y="359540"/>
                  <a:pt x="655418" y="381046"/>
                  <a:pt x="698432" y="398694"/>
                </a:cubicBezTo>
                <a:cubicBezTo>
                  <a:pt x="734000" y="413307"/>
                  <a:pt x="767916" y="417167"/>
                  <a:pt x="815067" y="398694"/>
                </a:cubicBezTo>
                <a:cubicBezTo>
                  <a:pt x="772328" y="387389"/>
                  <a:pt x="739515" y="377463"/>
                  <a:pt x="705876" y="370568"/>
                </a:cubicBezTo>
                <a:cubicBezTo>
                  <a:pt x="679130" y="365055"/>
                  <a:pt x="742825" y="342719"/>
                  <a:pt x="775360" y="345477"/>
                </a:cubicBezTo>
                <a:cubicBezTo>
                  <a:pt x="820857" y="349337"/>
                  <a:pt x="795214" y="335000"/>
                  <a:pt x="787493" y="315146"/>
                </a:cubicBezTo>
                <a:cubicBezTo>
                  <a:pt x="779221" y="293915"/>
                  <a:pt x="803761" y="287298"/>
                  <a:pt x="819202" y="291709"/>
                </a:cubicBezTo>
                <a:cubicBezTo>
                  <a:pt x="878484" y="309081"/>
                  <a:pt x="937491" y="278474"/>
                  <a:pt x="998705" y="303291"/>
                </a:cubicBezTo>
                <a:cubicBezTo>
                  <a:pt x="983263" y="242077"/>
                  <a:pt x="949899" y="215331"/>
                  <a:pt x="880139" y="206783"/>
                </a:cubicBezTo>
                <a:cubicBezTo>
                  <a:pt x="853944" y="203475"/>
                  <a:pt x="826647" y="208438"/>
                  <a:pt x="804037" y="190790"/>
                </a:cubicBezTo>
                <a:cubicBezTo>
                  <a:pt x="791076" y="180590"/>
                  <a:pt x="776463" y="168457"/>
                  <a:pt x="786666" y="149707"/>
                </a:cubicBezTo>
                <a:cubicBezTo>
                  <a:pt x="793834" y="136471"/>
                  <a:pt x="809276" y="136471"/>
                  <a:pt x="821960" y="140884"/>
                </a:cubicBezTo>
                <a:cubicBezTo>
                  <a:pt x="878761" y="160461"/>
                  <a:pt x="938043" y="167630"/>
                  <a:pt x="997325" y="174800"/>
                </a:cubicBezTo>
                <a:cubicBezTo>
                  <a:pt x="1006426" y="175902"/>
                  <a:pt x="1016626" y="179487"/>
                  <a:pt x="1026829" y="161287"/>
                </a:cubicBezTo>
                <a:cubicBezTo>
                  <a:pt x="915984" y="131783"/>
                  <a:pt x="810655" y="89872"/>
                  <a:pt x="696777" y="73604"/>
                </a:cubicBezTo>
                <a:cubicBezTo>
                  <a:pt x="698432" y="65884"/>
                  <a:pt x="700086" y="58164"/>
                  <a:pt x="701741" y="50444"/>
                </a:cubicBezTo>
                <a:cubicBezTo>
                  <a:pt x="790801" y="61471"/>
                  <a:pt x="879864" y="72501"/>
                  <a:pt x="992362" y="86289"/>
                </a:cubicBezTo>
                <a:cubicBezTo>
                  <a:pt x="923153" y="42446"/>
                  <a:pt x="857805" y="57060"/>
                  <a:pt x="806519" y="18183"/>
                </a:cubicBezTo>
                <a:cubicBezTo>
                  <a:pt x="816170" y="3431"/>
                  <a:pt x="827820" y="-292"/>
                  <a:pt x="839883" y="18"/>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00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651</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Character of Desdemona in William Shakespeare’s ‘Othello’</vt:lpstr>
      <vt:lpstr>Key Adjectives</vt:lpstr>
      <vt:lpstr>Desdemona: the personification of goodness and innocence</vt:lpstr>
      <vt:lpstr>PowerPoint Presentation</vt:lpstr>
      <vt:lpstr>Her love for Othello</vt:lpstr>
      <vt:lpstr>PowerPoint Presentation</vt:lpstr>
      <vt:lpstr>A strong character with an independent mind</vt:lpstr>
      <vt:lpstr>The irony of her goodness leading to her tragic death.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Character of Desdemona in William Shakespeare’s ‘Othello’</dc:title>
  <dc:creator>Ciara Deasy</dc:creator>
  <cp:lastModifiedBy>Ciara Deasy</cp:lastModifiedBy>
  <cp:revision>5</cp:revision>
  <dcterms:created xsi:type="dcterms:W3CDTF">2021-03-18T13:03:25Z</dcterms:created>
  <dcterms:modified xsi:type="dcterms:W3CDTF">2021-03-23T11:26:30Z</dcterms:modified>
</cp:coreProperties>
</file>