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9CA27-68E7-4CB1-AB43-1BC9337FE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5F2636E-0921-43DB-B306-EC37ED19C6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819F885B-6725-427D-9033-1CAFB51587DB}"/>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5" name="Footer Placeholder 4">
            <a:extLst>
              <a:ext uri="{FF2B5EF4-FFF2-40B4-BE49-F238E27FC236}">
                <a16:creationId xmlns:a16="http://schemas.microsoft.com/office/drawing/2014/main" id="{961E790F-EAB3-419F-A828-914EA953AEE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EF89A59-7721-4A95-B2DE-5ACFC8EF683E}"/>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77069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429A-3C41-46BE-88FF-012982B91DD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D3C2395-5F68-484A-8AA8-738780F3B8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16E6B92-F829-41FF-BA5E-4A83CC1440BB}"/>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5" name="Footer Placeholder 4">
            <a:extLst>
              <a:ext uri="{FF2B5EF4-FFF2-40B4-BE49-F238E27FC236}">
                <a16:creationId xmlns:a16="http://schemas.microsoft.com/office/drawing/2014/main" id="{D633B751-409E-4541-8D33-C6938F2C29E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C7B20C7-BCB7-4E1A-86C5-42F0EF507586}"/>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74898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60677-9E35-4752-9490-5F2F11CE62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691AA01-CD74-4C95-8A17-D81EC2EA4E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B129092-6B57-48CD-8709-D7E7B3627670}"/>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5" name="Footer Placeholder 4">
            <a:extLst>
              <a:ext uri="{FF2B5EF4-FFF2-40B4-BE49-F238E27FC236}">
                <a16:creationId xmlns:a16="http://schemas.microsoft.com/office/drawing/2014/main" id="{C0196CFA-EFB4-40E0-BD0D-0529FB43688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580F69C-8512-4306-9D06-0D07DD7B9130}"/>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49766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090B-AB0E-4E3C-BFB3-812CFA4DD41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E3A0BF0-90E8-4001-ABB5-0B26A3E4BB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845281E-D68A-46DF-8740-67F7AF0DC503}"/>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5" name="Footer Placeholder 4">
            <a:extLst>
              <a:ext uri="{FF2B5EF4-FFF2-40B4-BE49-F238E27FC236}">
                <a16:creationId xmlns:a16="http://schemas.microsoft.com/office/drawing/2014/main" id="{C0F45C5A-37D9-44ED-8D02-0287C4D0164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575907F-E447-4B9A-B00B-6E6E8CCAF309}"/>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122431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24ACD-9E78-4321-82F2-28B00C426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B6D036F5-35E1-47ED-8285-6741581050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75C9F7-82F7-4A1F-82EA-BC58FB5743E5}"/>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5" name="Footer Placeholder 4">
            <a:extLst>
              <a:ext uri="{FF2B5EF4-FFF2-40B4-BE49-F238E27FC236}">
                <a16:creationId xmlns:a16="http://schemas.microsoft.com/office/drawing/2014/main" id="{A5775823-9501-4050-9335-68F5D00604D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F9F1AC8-703D-444C-9119-99F9F96B2323}"/>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337568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21C5-7C22-4736-868E-B323F18DD70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A3DFF76-E76D-461E-BF48-ABE2052EF8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F0124CE8-B615-46DD-A08D-373BD23355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EC84E1B-2470-400C-AC0D-F6749BA7C7E9}"/>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6" name="Footer Placeholder 5">
            <a:extLst>
              <a:ext uri="{FF2B5EF4-FFF2-40B4-BE49-F238E27FC236}">
                <a16:creationId xmlns:a16="http://schemas.microsoft.com/office/drawing/2014/main" id="{CA1908C0-264C-4E7E-9412-DCEEFC3AD72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7740D78-DA33-4690-8506-94B0AE2F06E3}"/>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87783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B82E2-46FD-4E3C-A0D1-37816C53E6A7}"/>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FD5773C-5BA6-46A4-B74B-A3399F1CA0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38E0DD-40D4-41C9-9976-316932172A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64317A11-BB0E-409F-B3DA-D107B74A06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61DEC4-92C6-47B3-B22C-02D368F0D0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0EF268CC-64A1-4FFD-9763-431EE6480A4A}"/>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8" name="Footer Placeholder 7">
            <a:extLst>
              <a:ext uri="{FF2B5EF4-FFF2-40B4-BE49-F238E27FC236}">
                <a16:creationId xmlns:a16="http://schemas.microsoft.com/office/drawing/2014/main" id="{2808EC52-33A3-4236-8CE4-D4D94FA8E2D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2C7536B-4C27-4F22-9B6C-838378D88321}"/>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110939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5B9D0-AB22-432E-99BF-8C1385B247C0}"/>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BDD08351-CBD7-4DBA-BFB9-968C68E7FF19}"/>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4" name="Footer Placeholder 3">
            <a:extLst>
              <a:ext uri="{FF2B5EF4-FFF2-40B4-BE49-F238E27FC236}">
                <a16:creationId xmlns:a16="http://schemas.microsoft.com/office/drawing/2014/main" id="{F8B4A5E5-17F3-4165-8E02-213CD09BCD90}"/>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E7A7D5FD-7D97-40FD-B153-35FA680C481C}"/>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55213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3D157-F2B5-4419-B10A-0CE1AD5345F1}"/>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3" name="Footer Placeholder 2">
            <a:extLst>
              <a:ext uri="{FF2B5EF4-FFF2-40B4-BE49-F238E27FC236}">
                <a16:creationId xmlns:a16="http://schemas.microsoft.com/office/drawing/2014/main" id="{4465745C-BB4A-47EE-8367-AEFC10679A2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EB1640B-6B92-4BDE-9E2D-5B8C48CD92FE}"/>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106827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BE36-27F9-422F-BA9C-2178C94DCE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7CBC167-2428-43DE-A7C6-79485DD6EF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075E562-6352-466B-9882-F3764F6FD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F3165F-35DA-41B2-B68B-8E963814425E}"/>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6" name="Footer Placeholder 5">
            <a:extLst>
              <a:ext uri="{FF2B5EF4-FFF2-40B4-BE49-F238E27FC236}">
                <a16:creationId xmlns:a16="http://schemas.microsoft.com/office/drawing/2014/main" id="{24027598-22BD-4B2C-B9DE-EF1AAC0FCB3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8CBE1D2-C60B-46F9-A1D4-1AEFC51E40C9}"/>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19270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8209-1B5B-41B3-8B90-EA80F3B6B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97F3531-04BA-4DC4-A8EC-CC4197B092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7F61FA8-D23D-49D4-819C-EE84A62073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3CC01C-53A2-43C6-8F46-3ACE34BECE80}"/>
              </a:ext>
            </a:extLst>
          </p:cNvPr>
          <p:cNvSpPr>
            <a:spLocks noGrp="1"/>
          </p:cNvSpPr>
          <p:nvPr>
            <p:ph type="dt" sz="half" idx="10"/>
          </p:nvPr>
        </p:nvSpPr>
        <p:spPr/>
        <p:txBody>
          <a:bodyPr/>
          <a:lstStyle/>
          <a:p>
            <a:fld id="{8C01820E-CA2A-43D9-93A4-EBDEC8D3EA4C}" type="datetimeFigureOut">
              <a:rPr lang="en-IE" smtClean="0"/>
              <a:t>24/03/2021</a:t>
            </a:fld>
            <a:endParaRPr lang="en-IE"/>
          </a:p>
        </p:txBody>
      </p:sp>
      <p:sp>
        <p:nvSpPr>
          <p:cNvPr id="6" name="Footer Placeholder 5">
            <a:extLst>
              <a:ext uri="{FF2B5EF4-FFF2-40B4-BE49-F238E27FC236}">
                <a16:creationId xmlns:a16="http://schemas.microsoft.com/office/drawing/2014/main" id="{5C5054FC-7A4C-424E-ABB7-573299243F8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B21FFCA-FA4F-45B5-8404-4684346DCF79}"/>
              </a:ext>
            </a:extLst>
          </p:cNvPr>
          <p:cNvSpPr>
            <a:spLocks noGrp="1"/>
          </p:cNvSpPr>
          <p:nvPr>
            <p:ph type="sldNum" sz="quarter" idx="12"/>
          </p:nvPr>
        </p:nvSpPr>
        <p:spPr/>
        <p:txBody>
          <a:bodyPr/>
          <a:lstStyle/>
          <a:p>
            <a:fld id="{F1F63870-95E8-4AD5-B56C-133A208245DE}" type="slidenum">
              <a:rPr lang="en-IE" smtClean="0"/>
              <a:t>‹#›</a:t>
            </a:fld>
            <a:endParaRPr lang="en-IE"/>
          </a:p>
        </p:txBody>
      </p:sp>
    </p:spTree>
    <p:extLst>
      <p:ext uri="{BB962C8B-B14F-4D97-AF65-F5344CB8AC3E}">
        <p14:creationId xmlns:p14="http://schemas.microsoft.com/office/powerpoint/2010/main" val="253702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FD3A28-8EA9-468D-A744-C9837DAD76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0CADF7F-2386-4128-805C-44B6E1775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17AFA42-2D07-4B51-88E6-A80516215C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1820E-CA2A-43D9-93A4-EBDEC8D3EA4C}" type="datetimeFigureOut">
              <a:rPr lang="en-IE" smtClean="0"/>
              <a:t>24/03/2021</a:t>
            </a:fld>
            <a:endParaRPr lang="en-IE"/>
          </a:p>
        </p:txBody>
      </p:sp>
      <p:sp>
        <p:nvSpPr>
          <p:cNvPr id="5" name="Footer Placeholder 4">
            <a:extLst>
              <a:ext uri="{FF2B5EF4-FFF2-40B4-BE49-F238E27FC236}">
                <a16:creationId xmlns:a16="http://schemas.microsoft.com/office/drawing/2014/main" id="{A80B7D3B-51AE-4F1F-8C33-961F1EA374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0BEC674-95FD-4B60-A35C-4231208C04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63870-95E8-4AD5-B56C-133A208245DE}" type="slidenum">
              <a:rPr lang="en-IE" smtClean="0"/>
              <a:t>‹#›</a:t>
            </a:fld>
            <a:endParaRPr lang="en-IE"/>
          </a:p>
        </p:txBody>
      </p:sp>
    </p:spTree>
    <p:extLst>
      <p:ext uri="{BB962C8B-B14F-4D97-AF65-F5344CB8AC3E}">
        <p14:creationId xmlns:p14="http://schemas.microsoft.com/office/powerpoint/2010/main" val="2255957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A19B25F6-D845-46F3-BA69-3D48CEF7E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5FAC0226-4651-4BF7-AA72-6DB611F80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8CCAA36-1E98-45B0-AAF9-D8807BA8E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79" name="Freeform: Shape 78">
            <a:extLst>
              <a:ext uri="{FF2B5EF4-FFF2-40B4-BE49-F238E27FC236}">
                <a16:creationId xmlns:a16="http://schemas.microsoft.com/office/drawing/2014/main" id="{783F456C-8972-439A-90A4-D7C52FA3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81" name="Freeform: Shape 80">
            <a:extLst>
              <a:ext uri="{FF2B5EF4-FFF2-40B4-BE49-F238E27FC236}">
                <a16:creationId xmlns:a16="http://schemas.microsoft.com/office/drawing/2014/main" id="{0390AF2C-728C-4687-B7A2-3F9C788EC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9689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83" name="Freeform: Shape 82">
            <a:extLst>
              <a:ext uri="{FF2B5EF4-FFF2-40B4-BE49-F238E27FC236}">
                <a16:creationId xmlns:a16="http://schemas.microsoft.com/office/drawing/2014/main" id="{D1C510C0-DED1-4708-AA14-355E5AFF1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66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85" name="Rectangle 84">
            <a:extLst>
              <a:ext uri="{FF2B5EF4-FFF2-40B4-BE49-F238E27FC236}">
                <a16:creationId xmlns:a16="http://schemas.microsoft.com/office/drawing/2014/main" id="{558C4F41-C97D-4755-8F7C-8C0A8E182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9229" y="798986"/>
            <a:ext cx="4970256" cy="3855397"/>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EA34FB-144D-4A7F-91BA-187C8790E1CC}"/>
              </a:ext>
            </a:extLst>
          </p:cNvPr>
          <p:cNvSpPr>
            <a:spLocks noGrp="1"/>
          </p:cNvSpPr>
          <p:nvPr>
            <p:ph type="ctrTitle"/>
          </p:nvPr>
        </p:nvSpPr>
        <p:spPr>
          <a:xfrm>
            <a:off x="2006003" y="1018596"/>
            <a:ext cx="4184101" cy="2577893"/>
          </a:xfrm>
        </p:spPr>
        <p:txBody>
          <a:bodyPr>
            <a:normAutofit/>
          </a:bodyPr>
          <a:lstStyle/>
          <a:p>
            <a:r>
              <a:rPr lang="en-IE" sz="4200">
                <a:solidFill>
                  <a:schemeClr val="bg1"/>
                </a:solidFill>
              </a:rPr>
              <a:t>The Character of Cassio in ‘Othello’ by William Shakespeare</a:t>
            </a:r>
          </a:p>
        </p:txBody>
      </p:sp>
      <p:sp>
        <p:nvSpPr>
          <p:cNvPr id="3" name="Subtitle 2">
            <a:extLst>
              <a:ext uri="{FF2B5EF4-FFF2-40B4-BE49-F238E27FC236}">
                <a16:creationId xmlns:a16="http://schemas.microsoft.com/office/drawing/2014/main" id="{016A2DCC-16F3-411D-B3BD-0137F2DD349B}"/>
              </a:ext>
            </a:extLst>
          </p:cNvPr>
          <p:cNvSpPr>
            <a:spLocks noGrp="1"/>
          </p:cNvSpPr>
          <p:nvPr>
            <p:ph type="subTitle" idx="1"/>
          </p:nvPr>
        </p:nvSpPr>
        <p:spPr>
          <a:xfrm>
            <a:off x="2006003" y="3645159"/>
            <a:ext cx="4184101" cy="853099"/>
          </a:xfrm>
        </p:spPr>
        <p:txBody>
          <a:bodyPr>
            <a:normAutofit/>
          </a:bodyPr>
          <a:lstStyle/>
          <a:p>
            <a:endParaRPr lang="en-IE" sz="2000">
              <a:solidFill>
                <a:schemeClr val="bg1"/>
              </a:solidFill>
            </a:endParaRPr>
          </a:p>
        </p:txBody>
      </p:sp>
      <p:sp>
        <p:nvSpPr>
          <p:cNvPr id="87" name="Oval 86">
            <a:extLst>
              <a:ext uri="{FF2B5EF4-FFF2-40B4-BE49-F238E27FC236}">
                <a16:creationId xmlns:a16="http://schemas.microsoft.com/office/drawing/2014/main" id="{A232F408-BBCD-48EE-ABF6-95201EF72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Oval 88">
            <a:extLst>
              <a:ext uri="{FF2B5EF4-FFF2-40B4-BE49-F238E27FC236}">
                <a16:creationId xmlns:a16="http://schemas.microsoft.com/office/drawing/2014/main" id="{302D5D2F-11CF-47F1-B542-8ED3199DC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1" name="Freeform: Shape 90">
            <a:extLst>
              <a:ext uri="{FF2B5EF4-FFF2-40B4-BE49-F238E27FC236}">
                <a16:creationId xmlns:a16="http://schemas.microsoft.com/office/drawing/2014/main" id="{79109165-7872-4D8A-A545-F48B3AF1D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3" name="Freeform: Shape 92">
            <a:extLst>
              <a:ext uri="{FF2B5EF4-FFF2-40B4-BE49-F238E27FC236}">
                <a16:creationId xmlns:a16="http://schemas.microsoft.com/office/drawing/2014/main" id="{5438E66D-E34C-48D4-9F9D-021EBD568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95" name="Graphic 185">
            <a:extLst>
              <a:ext uri="{FF2B5EF4-FFF2-40B4-BE49-F238E27FC236}">
                <a16:creationId xmlns:a16="http://schemas.microsoft.com/office/drawing/2014/main" id="{1BC9510C-172B-4086-A60F-7AF0FBF22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43487" y="5662437"/>
            <a:ext cx="1054466" cy="469689"/>
            <a:chOff x="9841624" y="4115729"/>
            <a:chExt cx="602169" cy="268223"/>
          </a:xfrm>
          <a:solidFill>
            <a:schemeClr val="bg1"/>
          </a:solidFill>
        </p:grpSpPr>
        <p:sp>
          <p:nvSpPr>
            <p:cNvPr id="96" name="Freeform: Shape 95">
              <a:extLst>
                <a:ext uri="{FF2B5EF4-FFF2-40B4-BE49-F238E27FC236}">
                  <a16:creationId xmlns:a16="http://schemas.microsoft.com/office/drawing/2014/main" id="{C688A7FC-74D4-4003-9F5C-8C0A3F661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9443884A-0473-4494-95AC-A74292738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EA5C72FE-7FB1-4DA7-8CF8-45CA6AFB5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48A05A27-4E41-41AB-BB9E-977863EF7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E412BF9D-EAB2-42D7-B657-42D5D101B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1026" name="Picture 2" descr="Act III - othello">
            <a:extLst>
              <a:ext uri="{FF2B5EF4-FFF2-40B4-BE49-F238E27FC236}">
                <a16:creationId xmlns:a16="http://schemas.microsoft.com/office/drawing/2014/main" id="{1824F520-1A09-4FF2-8ED7-BAA66A5F809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27628" y="2660896"/>
            <a:ext cx="4122258" cy="4122258"/>
          </a:xfrm>
          <a:prstGeom prst="rect">
            <a:avLst/>
          </a:prstGeom>
          <a:noFill/>
          <a:extLst>
            <a:ext uri="{909E8E84-426E-40DD-AFC4-6F175D3DCCD1}">
              <a14:hiddenFill xmlns:a14="http://schemas.microsoft.com/office/drawing/2010/main">
                <a:solidFill>
                  <a:srgbClr val="FFFFFF"/>
                </a:solidFill>
              </a14:hiddenFill>
            </a:ext>
          </a:extLst>
        </p:spPr>
      </p:pic>
      <p:sp>
        <p:nvSpPr>
          <p:cNvPr id="102" name="Graphic 212">
            <a:extLst>
              <a:ext uri="{FF2B5EF4-FFF2-40B4-BE49-F238E27FC236}">
                <a16:creationId xmlns:a16="http://schemas.microsoft.com/office/drawing/2014/main" id="{FEFCF180-A212-449F-8D07-5EC94B281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04" name="Graphic 212">
            <a:extLst>
              <a:ext uri="{FF2B5EF4-FFF2-40B4-BE49-F238E27FC236}">
                <a16:creationId xmlns:a16="http://schemas.microsoft.com/office/drawing/2014/main" id="{1400E1BC-11DC-49A0-856F-992F20EB4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1510685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oup 72">
            <a:extLst>
              <a:ext uri="{FF2B5EF4-FFF2-40B4-BE49-F238E27FC236}">
                <a16:creationId xmlns:a16="http://schemas.microsoft.com/office/drawing/2014/main" id="{268C940D-4516-4630-B49F-65C1A82FEA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91258" y="619275"/>
            <a:ext cx="932200" cy="932200"/>
            <a:chOff x="10791258" y="619275"/>
            <a:chExt cx="932200" cy="932200"/>
          </a:xfrm>
        </p:grpSpPr>
        <p:sp>
          <p:nvSpPr>
            <p:cNvPr id="74" name="Graphic 212">
              <a:extLst>
                <a:ext uri="{FF2B5EF4-FFF2-40B4-BE49-F238E27FC236}">
                  <a16:creationId xmlns:a16="http://schemas.microsoft.com/office/drawing/2014/main" id="{160C130F-E752-44CF-98A8-75490C2A2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1258" y="619275"/>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5" name="Graphic 212">
              <a:extLst>
                <a:ext uri="{FF2B5EF4-FFF2-40B4-BE49-F238E27FC236}">
                  <a16:creationId xmlns:a16="http://schemas.microsoft.com/office/drawing/2014/main" id="{9690DAC5-9FBA-4943-959B-751AF2B46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1258" y="619275"/>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sp>
        <p:nvSpPr>
          <p:cNvPr id="3" name="Content Placeholder 2">
            <a:extLst>
              <a:ext uri="{FF2B5EF4-FFF2-40B4-BE49-F238E27FC236}">
                <a16:creationId xmlns:a16="http://schemas.microsoft.com/office/drawing/2014/main" id="{DFE028FC-FDF1-4089-AC21-769FAA3D6DDD}"/>
              </a:ext>
            </a:extLst>
          </p:cNvPr>
          <p:cNvSpPr>
            <a:spLocks noGrp="1"/>
          </p:cNvSpPr>
          <p:nvPr>
            <p:ph idx="1"/>
          </p:nvPr>
        </p:nvSpPr>
        <p:spPr>
          <a:xfrm>
            <a:off x="496626" y="594703"/>
            <a:ext cx="6044310" cy="5848345"/>
          </a:xfrm>
        </p:spPr>
        <p:txBody>
          <a:bodyPr>
            <a:normAutofit fontScale="92500" lnSpcReduction="10000"/>
          </a:bodyPr>
          <a:lstStyle/>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 is Cassio’s weaknesses that allow Iago to draw him, and Desdemona, into a web of suspicion and deceit.</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 further facilitates Iago’s evil plotting by allowing Iago to bring out his baser instincts when they are conversing about Bianca, “I marry her! What, a customer?”</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eavesdropping Othello wrongly assumes that Cassio’s disrespectful remarks about Bianca refer to Desdemona and flies into a jealous rage. In allowing himself to be manipulated by Iago, Cassio unknowingly seals Desdemona’s fate.</a:t>
            </a:r>
          </a:p>
          <a:p>
            <a:pPr marL="0" indent="0">
              <a:buNone/>
            </a:pPr>
            <a:endParaRPr lang="en-IE" dirty="0">
              <a:solidFill>
                <a:schemeClr val="bg1"/>
              </a:solidFill>
            </a:endParaRPr>
          </a:p>
        </p:txBody>
      </p:sp>
      <p:grpSp>
        <p:nvGrpSpPr>
          <p:cNvPr id="77" name="Group 76">
            <a:extLst>
              <a:ext uri="{FF2B5EF4-FFF2-40B4-BE49-F238E27FC236}">
                <a16:creationId xmlns:a16="http://schemas.microsoft.com/office/drawing/2014/main" id="{C93F2521-5FCA-4EE4-ADB9-C71AB81B88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91531" y="1216299"/>
            <a:ext cx="1598829" cy="531293"/>
            <a:chOff x="6491531" y="1420258"/>
            <a:chExt cx="1598829" cy="531293"/>
          </a:xfrm>
          <a:solidFill>
            <a:schemeClr val="bg1"/>
          </a:solidFill>
        </p:grpSpPr>
        <p:grpSp>
          <p:nvGrpSpPr>
            <p:cNvPr id="78" name="Graphic 190">
              <a:extLst>
                <a:ext uri="{FF2B5EF4-FFF2-40B4-BE49-F238E27FC236}">
                  <a16:creationId xmlns:a16="http://schemas.microsoft.com/office/drawing/2014/main" id="{701F4A7E-EE52-4FFF-847D-941A57F6EDA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491531" y="1420258"/>
              <a:ext cx="1598829" cy="531293"/>
              <a:chOff x="2504802" y="1755501"/>
              <a:chExt cx="1598829" cy="531293"/>
            </a:xfrm>
            <a:grpFill/>
          </p:grpSpPr>
          <p:sp>
            <p:nvSpPr>
              <p:cNvPr id="82" name="Freeform: Shape 81">
                <a:extLst>
                  <a:ext uri="{FF2B5EF4-FFF2-40B4-BE49-F238E27FC236}">
                    <a16:creationId xmlns:a16="http://schemas.microsoft.com/office/drawing/2014/main" id="{44C45BFB-2AD2-45F8-9F4B-9151A686E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82FD8094-5F5E-411D-96E3-0D8E76B94F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grpSp>
          <p:nvGrpSpPr>
            <p:cNvPr id="79" name="Graphic 190">
              <a:extLst>
                <a:ext uri="{FF2B5EF4-FFF2-40B4-BE49-F238E27FC236}">
                  <a16:creationId xmlns:a16="http://schemas.microsoft.com/office/drawing/2014/main" id="{F3FB933A-7D1C-4A1F-9589-2006261FD96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491531" y="1420258"/>
              <a:ext cx="1598829" cy="531293"/>
              <a:chOff x="2504802" y="1755501"/>
              <a:chExt cx="1598829" cy="531293"/>
            </a:xfrm>
            <a:grpFill/>
          </p:grpSpPr>
          <p:sp>
            <p:nvSpPr>
              <p:cNvPr id="80" name="Freeform: Shape 79">
                <a:extLst>
                  <a:ext uri="{FF2B5EF4-FFF2-40B4-BE49-F238E27FC236}">
                    <a16:creationId xmlns:a16="http://schemas.microsoft.com/office/drawing/2014/main" id="{965C4036-D195-4D1E-B436-A0379596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54F38E9F-35FC-437D-BE4E-33FDF6056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grpSp>
      <p:pic>
        <p:nvPicPr>
          <p:cNvPr id="5122" name="Picture 2" descr="Iago Manipulating Othello, Cassio, and Roderigo - Psychological Manipulation">
            <a:extLst>
              <a:ext uri="{FF2B5EF4-FFF2-40B4-BE49-F238E27FC236}">
                <a16:creationId xmlns:a16="http://schemas.microsoft.com/office/drawing/2014/main" id="{5C935D26-C123-4A21-A194-9D2901B89B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600" b="-3"/>
          <a:stretch/>
        </p:blipFill>
        <p:spPr bwMode="auto">
          <a:xfrm>
            <a:off x="7253021" y="1820334"/>
            <a:ext cx="3555043" cy="3217333"/>
          </a:xfrm>
          <a:prstGeom prst="rect">
            <a:avLst/>
          </a:prstGeom>
          <a:noFill/>
          <a:extLst>
            <a:ext uri="{909E8E84-426E-40DD-AFC4-6F175D3DCCD1}">
              <a14:hiddenFill xmlns:a14="http://schemas.microsoft.com/office/drawing/2010/main">
                <a:solidFill>
                  <a:srgbClr val="FFFFFF"/>
                </a:solidFill>
              </a14:hiddenFill>
            </a:ext>
          </a:extLst>
        </p:spPr>
      </p:pic>
      <p:grpSp>
        <p:nvGrpSpPr>
          <p:cNvPr id="85" name="Group 84">
            <a:extLst>
              <a:ext uri="{FF2B5EF4-FFF2-40B4-BE49-F238E27FC236}">
                <a16:creationId xmlns:a16="http://schemas.microsoft.com/office/drawing/2014/main" id="{2B7E220D-70BE-46E1-87EA-9239C10828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154385" y="4466592"/>
            <a:ext cx="1443404" cy="1443428"/>
            <a:chOff x="10154385" y="4452524"/>
            <a:chExt cx="1443404" cy="1443428"/>
          </a:xfrm>
          <a:solidFill>
            <a:schemeClr val="bg1"/>
          </a:solidFill>
        </p:grpSpPr>
        <p:grpSp>
          <p:nvGrpSpPr>
            <p:cNvPr id="86" name="Graphic 4">
              <a:extLst>
                <a:ext uri="{FF2B5EF4-FFF2-40B4-BE49-F238E27FC236}">
                  <a16:creationId xmlns:a16="http://schemas.microsoft.com/office/drawing/2014/main" id="{FC1A5110-77D2-40E7-81AD-268BA675FE7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0154385" y="4452524"/>
              <a:ext cx="1443404" cy="1443428"/>
              <a:chOff x="5734037" y="3067039"/>
              <a:chExt cx="724483" cy="724489"/>
            </a:xfrm>
            <a:grpFill/>
          </p:grpSpPr>
          <p:sp>
            <p:nvSpPr>
              <p:cNvPr id="257" name="Freeform: Shape 256">
                <a:extLst>
                  <a:ext uri="{FF2B5EF4-FFF2-40B4-BE49-F238E27FC236}">
                    <a16:creationId xmlns:a16="http://schemas.microsoft.com/office/drawing/2014/main" id="{4FA2A3FD-1B3F-42AF-BC02-85F36E0565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7AD487CA-8FBC-4540-AC49-97AE50C65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0D84CF57-47D1-43F3-A27F-4554C887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CBEE7FBD-98AD-4AD4-8928-24BF44632D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84FD382E-B389-4D8F-A55E-6DFA291F0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8382AB7-ABEA-406A-BC9C-E929CB72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87410AC-739F-4AF0-B3F3-BA1EE2D846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297F7ECB-7025-4A18-B6C1-9A8F179D8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E8BF277F-8AC7-4B9F-A748-658BC32F4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3861EEE4-BFC2-47F9-B33D-2CF7EF91D1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6EDB4948-A661-493E-A726-89FD1604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690295D3-F01C-40D4-AC18-38CDB597D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DE279E4F-F139-423E-AF42-7C309EE9E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BE503EF8-F0B7-4F0E-B82E-742BB8DB8E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8BF1F2E6-2E0A-4F5C-AF29-167B9214D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D465F6F4-1BA9-4F7B-9980-3571C7C5CC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FFF3428D-3135-4073-AB27-8292AA421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2EE4FAE5-DC40-43E2-BACB-84C2CCDA3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97E1E565-91F8-469C-998D-413D4E3D0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7AADD30B-6564-45CD-A760-00AD0ED73C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3B9ABBD5-5E76-4812-A4CF-2A8B16ADA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2F97912E-EDA5-4A75-A106-B25426BB66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A8D15062-DCA7-43EE-AB75-CD9C80F379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80EB5712-3433-46B4-A8DF-04A8D03E3E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6F3BFE28-EB41-4640-802B-FAA4F7378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203F4E0E-E3AE-4B10-B1BC-529CC3CD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1B83F41D-7419-46EC-8C00-37127DC3A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9991303F-ED54-4483-97A9-3143D1CA7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0B99A87F-D826-40DC-B688-B209D5253B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3CB798D6-E3C9-41B2-8F20-F0CF87068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9CF03CDA-070F-49AE-B37C-4D08A1BAD2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D4CBFC42-413D-4BC6-9BEA-078040C01E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24A02437-3BDD-4242-9C52-0DB006A35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7209D1D0-DC11-43F3-8050-D8C01D3B62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8A37369D-62F1-4A67-B1A1-658CBED41D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68CD3744-B811-40BE-B10F-4D5B1AA93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3048B8EA-2CD0-40CF-B570-BD99E0F77C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2D8EA840-350B-405A-A1BB-40D93A00E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6BFAC7FE-90ED-4400-9E88-D3EB802CF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F8A49AFF-4D6A-4290-A811-6ADBC2A2A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A5267CD0-3312-488A-ADC9-2A215FC9B5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734AF3AE-4171-471C-AFDE-0A4B563D9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9761283D-6867-470C-85BB-833A5997B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232907EC-87D6-4A76-97C7-ED83798B87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9AE06A14-FDDB-4888-9F8A-C027B6FC7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408FBBF8-91F0-43DF-84FE-8585BD4C01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40F8B312-3204-4812-9CED-599503CC06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B3163C36-49A9-42CD-84AB-945A54810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C737819E-C741-419C-8B07-6CBF226F4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86094C82-164A-490B-A711-CBC5914A7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B97614F7-51E5-4AEF-B768-8C452874D2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B6227872-28BD-445D-96AD-EF00622F8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C1DC2CF0-2FA0-43FC-9509-0C6DB072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9795B481-57FF-4E8E-83AA-E5D2E3E2F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148378AF-5FAD-46E5-9709-EA405E674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A673CCD4-0D19-45A5-A1E8-0C6F8E2C41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EE686E15-638D-450E-BD41-9EEC16695B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19970629-2923-493A-A315-FA7EDF131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D8839461-CBD3-4A9A-BBCF-09A883587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06ACA65A-A638-4499-9A58-4BBB2D850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1E2A7DEF-7652-4468-8E3F-6FF0C0A9F9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B20F00C4-6808-4F91-8495-A7C27E49A1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4254291C-CB21-424F-AF32-0C70F1642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C6D37468-BE92-4741-86A9-1417F2AA4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2A361414-EF46-4101-B08C-BA761D10D3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62B99449-370E-4EEE-9DB6-159197F278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FAA977E9-699A-4D73-B0CF-CE0C4EB20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9EDD115C-F555-4352-B8FB-C7F9829FA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9454379A-04D7-4413-8E59-262DB6BCD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8E65F25A-79A5-4F0D-A340-475979F2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838E1E5B-3968-49BD-843C-C8C0F44C6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94CA466D-7602-4464-BAB2-071A59F8A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4A1357E7-09DA-4B68-A637-F277764E9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1EFCA436-DAC9-4B9E-82BE-E0DE3F5C8A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FA482722-F397-4F01-97DD-D018FE637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5CF6C289-6A1B-4031-84CC-4DA52D08ED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42F190D1-D9E1-46D5-A212-6560B860B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08ADD086-4DD1-4EBA-BC75-CD93AE4D4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75A280D7-478F-468E-9644-B09B8FDEB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C9BE9354-BB23-458F-9AE3-DD8AC4F1E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861A354D-F521-44EF-9140-7393D26D2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C76B3340-3BF4-4FB9-B7FA-751617C73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C802BF6D-7C7F-41BF-B0CA-C5E6AFABB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712FB0EF-009B-4384-BD25-D3C6EBCC97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922F2BA9-9373-465D-8F24-F58DB9B1B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4FAD72B3-1B8B-4B05-B201-419A776F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AC81E68B-1417-445D-9B51-60A0F91E5B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7D5A9E27-E07F-4466-9021-D25D85CDC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CF5DC41D-2B9C-4659-9F3E-C3A2BDE8B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5AA3263F-DADF-4BDD-82AC-F44BC4FE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8999662B-626A-4D98-920C-CDA407F83B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D6C410A6-2F1A-4222-8D50-2781C5D7E5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9221CD39-A736-45F1-92AA-8533C1D277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B3025FBC-7A41-410A-AC63-DD483277D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09A5D562-F236-406C-A6FF-163F8FE290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98086E1B-8B11-4A2D-BB70-33C51E476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7B908F0B-B32A-46B3-8587-82EC271B8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B2687ECF-D561-41B0-AD3C-7F627A412B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F7F6218A-89E1-41D8-8C8C-6CF0F70F5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CAFE4E14-C851-4334-9F44-DFD70DD46D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7011BCD2-D4B9-4726-8FF7-FF4B12983A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D21E20DA-52FD-41FC-AB37-5468D9F208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69EB0F03-97F9-4207-9552-FD5F92185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F1675131-367D-4E22-8170-BE1BCA565B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8CA3664D-20A4-4FCC-9CD3-E7A452C5B4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A9515CFE-D1C5-4594-A572-DB2235C69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DCFB6755-EA85-4DA9-A570-59F500E95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824F6828-D6CE-44D4-BF48-6FA7F58862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97E302B6-BC6F-4DF5-B1FA-3BEE99267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42327E29-F07F-4C06-A1E3-19EBCABEE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1FF70127-1DB3-4507-ABD4-BE6242907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9655D743-D6D1-4AAF-8644-B7B6053308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AEB3D1EA-07D1-4406-BF5A-AEA41D7D2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0DFB99DC-1A5F-455D-9AD5-B84298D1CB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30CD14F4-787A-4CB1-87CB-FD4A28816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id="{A23CE74A-BDFD-4B56-84CA-734581FCF2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id="{9E4FE61F-77E6-40E1-97B9-2B88B7CE9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4" name="Freeform: Shape 373">
                <a:extLst>
                  <a:ext uri="{FF2B5EF4-FFF2-40B4-BE49-F238E27FC236}">
                    <a16:creationId xmlns:a16="http://schemas.microsoft.com/office/drawing/2014/main" id="{3C5471DE-7760-4942-9752-D8676B2BED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5" name="Freeform: Shape 374">
                <a:extLst>
                  <a:ext uri="{FF2B5EF4-FFF2-40B4-BE49-F238E27FC236}">
                    <a16:creationId xmlns:a16="http://schemas.microsoft.com/office/drawing/2014/main" id="{AFC6266D-DA02-4614-88F2-7077DCC291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6" name="Freeform: Shape 375">
                <a:extLst>
                  <a:ext uri="{FF2B5EF4-FFF2-40B4-BE49-F238E27FC236}">
                    <a16:creationId xmlns:a16="http://schemas.microsoft.com/office/drawing/2014/main" id="{AE1A43A2-78D9-4279-B715-FED7BD94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77" name="Freeform: Shape 376">
                <a:extLst>
                  <a:ext uri="{FF2B5EF4-FFF2-40B4-BE49-F238E27FC236}">
                    <a16:creationId xmlns:a16="http://schemas.microsoft.com/office/drawing/2014/main" id="{A2B18DEA-1741-42E2-9097-7B5DE00183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8" name="Freeform: Shape 377">
                <a:extLst>
                  <a:ext uri="{FF2B5EF4-FFF2-40B4-BE49-F238E27FC236}">
                    <a16:creationId xmlns:a16="http://schemas.microsoft.com/office/drawing/2014/main" id="{A78E9B74-5DCA-4B60-89A6-2B3A85E24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id="{057B4547-96DD-4BA0-994D-C76DE93AD3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0" name="Freeform: Shape 379">
                <a:extLst>
                  <a:ext uri="{FF2B5EF4-FFF2-40B4-BE49-F238E27FC236}">
                    <a16:creationId xmlns:a16="http://schemas.microsoft.com/office/drawing/2014/main" id="{30454D66-4E7A-44FE-9822-3D34133AB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id="{29051627-5724-440D-8B81-D4F83BE986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id="{38507626-34D1-4BBF-B9EF-BDE8BBBFD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id="{209CB8E9-BC41-4D95-B65F-8285256AD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id="{FB597DBE-D5A0-45B1-A659-8452BF04A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id="{053D2250-26AE-4ED4-8644-0A23D1CBC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86" name="Freeform: Shape 385">
                <a:extLst>
                  <a:ext uri="{FF2B5EF4-FFF2-40B4-BE49-F238E27FC236}">
                    <a16:creationId xmlns:a16="http://schemas.microsoft.com/office/drawing/2014/main" id="{932173CC-8796-4913-BFB5-DEABBA855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87" name="Freeform: Shape 386">
                <a:extLst>
                  <a:ext uri="{FF2B5EF4-FFF2-40B4-BE49-F238E27FC236}">
                    <a16:creationId xmlns:a16="http://schemas.microsoft.com/office/drawing/2014/main" id="{79FC0C90-AECD-45F4-8BAD-CA3DAC393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88" name="Freeform: Shape 387">
                <a:extLst>
                  <a:ext uri="{FF2B5EF4-FFF2-40B4-BE49-F238E27FC236}">
                    <a16:creationId xmlns:a16="http://schemas.microsoft.com/office/drawing/2014/main" id="{9475113E-1AC5-4621-A394-9D0657FC01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89" name="Freeform: Shape 388">
                <a:extLst>
                  <a:ext uri="{FF2B5EF4-FFF2-40B4-BE49-F238E27FC236}">
                    <a16:creationId xmlns:a16="http://schemas.microsoft.com/office/drawing/2014/main" id="{EF8491AB-6DD8-4293-B4D7-550388F1BB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0" name="Freeform: Shape 389">
                <a:extLst>
                  <a:ext uri="{FF2B5EF4-FFF2-40B4-BE49-F238E27FC236}">
                    <a16:creationId xmlns:a16="http://schemas.microsoft.com/office/drawing/2014/main" id="{1851A60B-8BBD-4C38-9143-0AF1DC783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91" name="Freeform: Shape 390">
                <a:extLst>
                  <a:ext uri="{FF2B5EF4-FFF2-40B4-BE49-F238E27FC236}">
                    <a16:creationId xmlns:a16="http://schemas.microsoft.com/office/drawing/2014/main" id="{B9810BA7-727E-4871-A866-A0CD5EE6CD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id="{E2252C24-7565-4F9E-81B7-F0385F30CB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id="{91095F58-4C7C-4261-AF74-4C8BEA99F8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94" name="Freeform: Shape 393">
                <a:extLst>
                  <a:ext uri="{FF2B5EF4-FFF2-40B4-BE49-F238E27FC236}">
                    <a16:creationId xmlns:a16="http://schemas.microsoft.com/office/drawing/2014/main" id="{A79FED60-FFC3-4420-BB54-25D7E3D20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95" name="Freeform: Shape 394">
                <a:extLst>
                  <a:ext uri="{FF2B5EF4-FFF2-40B4-BE49-F238E27FC236}">
                    <a16:creationId xmlns:a16="http://schemas.microsoft.com/office/drawing/2014/main" id="{1B619CEC-F915-4E63-AF98-E4212F9F66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a16="http://schemas.microsoft.com/office/drawing/2014/main" id="{03FBB620-A91A-4FF4-B380-DC4FEC600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7" name="Freeform: Shape 396">
                <a:extLst>
                  <a:ext uri="{FF2B5EF4-FFF2-40B4-BE49-F238E27FC236}">
                    <a16:creationId xmlns:a16="http://schemas.microsoft.com/office/drawing/2014/main" id="{912F7E0D-8362-4060-BB77-EC596B279A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8" name="Freeform: Shape 397">
                <a:extLst>
                  <a:ext uri="{FF2B5EF4-FFF2-40B4-BE49-F238E27FC236}">
                    <a16:creationId xmlns:a16="http://schemas.microsoft.com/office/drawing/2014/main" id="{4F11F9EE-F36A-4206-AE5B-60825B153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99" name="Freeform: Shape 398">
                <a:extLst>
                  <a:ext uri="{FF2B5EF4-FFF2-40B4-BE49-F238E27FC236}">
                    <a16:creationId xmlns:a16="http://schemas.microsoft.com/office/drawing/2014/main" id="{F342A80B-ACB4-4C6F-8250-212611A28B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0" name="Freeform: Shape 399">
                <a:extLst>
                  <a:ext uri="{FF2B5EF4-FFF2-40B4-BE49-F238E27FC236}">
                    <a16:creationId xmlns:a16="http://schemas.microsoft.com/office/drawing/2014/main" id="{D4EC40C9-93C0-498E-A05D-17EF46BB9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id="{E42CF2F2-4895-495A-B10B-EE6C93BDB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402" name="Freeform: Shape 401">
                <a:extLst>
                  <a:ext uri="{FF2B5EF4-FFF2-40B4-BE49-F238E27FC236}">
                    <a16:creationId xmlns:a16="http://schemas.microsoft.com/office/drawing/2014/main" id="{2AFEDFDC-CB51-46B4-8294-26B55F973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id="{AD19ED5F-B560-4366-AD14-9EC71C7ED6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4" name="Freeform: Shape 403">
                <a:extLst>
                  <a:ext uri="{FF2B5EF4-FFF2-40B4-BE49-F238E27FC236}">
                    <a16:creationId xmlns:a16="http://schemas.microsoft.com/office/drawing/2014/main" id="{42E95D3F-2E55-4021-9D6F-B6E7224C9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405" name="Freeform: Shape 404">
                <a:extLst>
                  <a:ext uri="{FF2B5EF4-FFF2-40B4-BE49-F238E27FC236}">
                    <a16:creationId xmlns:a16="http://schemas.microsoft.com/office/drawing/2014/main" id="{F45660DB-2DA2-4937-B362-69FA55D2B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6" name="Freeform: Shape 405">
                <a:extLst>
                  <a:ext uri="{FF2B5EF4-FFF2-40B4-BE49-F238E27FC236}">
                    <a16:creationId xmlns:a16="http://schemas.microsoft.com/office/drawing/2014/main" id="{FA488514-5D26-42FF-BD81-E9F2E1DE3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407" name="Freeform: Shape 406">
                <a:extLst>
                  <a:ext uri="{FF2B5EF4-FFF2-40B4-BE49-F238E27FC236}">
                    <a16:creationId xmlns:a16="http://schemas.microsoft.com/office/drawing/2014/main" id="{421E4366-604D-4893-BE4C-08D448A06C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8" name="Freeform: Shape 407">
                <a:extLst>
                  <a:ext uri="{FF2B5EF4-FFF2-40B4-BE49-F238E27FC236}">
                    <a16:creationId xmlns:a16="http://schemas.microsoft.com/office/drawing/2014/main" id="{9128E702-7B78-4B59-BAB4-530DF53A8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9" name="Freeform: Shape 408">
                <a:extLst>
                  <a:ext uri="{FF2B5EF4-FFF2-40B4-BE49-F238E27FC236}">
                    <a16:creationId xmlns:a16="http://schemas.microsoft.com/office/drawing/2014/main" id="{97456D98-32F2-4486-81EE-5CBDC5137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0" name="Freeform: Shape 409">
                <a:extLst>
                  <a:ext uri="{FF2B5EF4-FFF2-40B4-BE49-F238E27FC236}">
                    <a16:creationId xmlns:a16="http://schemas.microsoft.com/office/drawing/2014/main" id="{F3173B06-C53D-4E52-B3D3-7D10BB963E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411" name="Freeform: Shape 410">
                <a:extLst>
                  <a:ext uri="{FF2B5EF4-FFF2-40B4-BE49-F238E27FC236}">
                    <a16:creationId xmlns:a16="http://schemas.microsoft.com/office/drawing/2014/main" id="{A5E08649-A0F1-4F92-9B1A-23DD0768E2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2" name="Freeform: Shape 411">
                <a:extLst>
                  <a:ext uri="{FF2B5EF4-FFF2-40B4-BE49-F238E27FC236}">
                    <a16:creationId xmlns:a16="http://schemas.microsoft.com/office/drawing/2014/main" id="{0386755E-BD00-42F5-8AFD-3FE177FD6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413" name="Freeform: Shape 412">
                <a:extLst>
                  <a:ext uri="{FF2B5EF4-FFF2-40B4-BE49-F238E27FC236}">
                    <a16:creationId xmlns:a16="http://schemas.microsoft.com/office/drawing/2014/main" id="{38479D89-3237-4F5A-9785-2F84E973F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4" name="Freeform: Shape 413">
                <a:extLst>
                  <a:ext uri="{FF2B5EF4-FFF2-40B4-BE49-F238E27FC236}">
                    <a16:creationId xmlns:a16="http://schemas.microsoft.com/office/drawing/2014/main" id="{F86502C8-2734-48E5-9834-A8435644CD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5" name="Freeform: Shape 414">
                <a:extLst>
                  <a:ext uri="{FF2B5EF4-FFF2-40B4-BE49-F238E27FC236}">
                    <a16:creationId xmlns:a16="http://schemas.microsoft.com/office/drawing/2014/main" id="{CEA77AA6-BB37-4CE8-9E75-DB4F595B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6" name="Freeform: Shape 415">
                <a:extLst>
                  <a:ext uri="{FF2B5EF4-FFF2-40B4-BE49-F238E27FC236}">
                    <a16:creationId xmlns:a16="http://schemas.microsoft.com/office/drawing/2014/main" id="{CF79F8C8-5618-4880-A26B-8310380F0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417" name="Freeform: Shape 416">
                <a:extLst>
                  <a:ext uri="{FF2B5EF4-FFF2-40B4-BE49-F238E27FC236}">
                    <a16:creationId xmlns:a16="http://schemas.microsoft.com/office/drawing/2014/main" id="{880EE80C-A78F-4B21-985E-50CACEF2E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8" name="Freeform: Shape 417">
                <a:extLst>
                  <a:ext uri="{FF2B5EF4-FFF2-40B4-BE49-F238E27FC236}">
                    <a16:creationId xmlns:a16="http://schemas.microsoft.com/office/drawing/2014/main" id="{0EDC8879-9797-42E5-AB8E-E36229BF3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419" name="Freeform: Shape 418">
                <a:extLst>
                  <a:ext uri="{FF2B5EF4-FFF2-40B4-BE49-F238E27FC236}">
                    <a16:creationId xmlns:a16="http://schemas.microsoft.com/office/drawing/2014/main" id="{1B37764D-AF04-4F2C-81D9-5EFA3E5C0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0" name="Freeform: Shape 419">
                <a:extLst>
                  <a:ext uri="{FF2B5EF4-FFF2-40B4-BE49-F238E27FC236}">
                    <a16:creationId xmlns:a16="http://schemas.microsoft.com/office/drawing/2014/main" id="{31C6105B-1E1B-4444-A6E5-5B157F3C1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21" name="Freeform: Shape 420">
                <a:extLst>
                  <a:ext uri="{FF2B5EF4-FFF2-40B4-BE49-F238E27FC236}">
                    <a16:creationId xmlns:a16="http://schemas.microsoft.com/office/drawing/2014/main" id="{559B4EC8-EFFF-4DCA-AAB8-26AF6679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22" name="Freeform: Shape 421">
                <a:extLst>
                  <a:ext uri="{FF2B5EF4-FFF2-40B4-BE49-F238E27FC236}">
                    <a16:creationId xmlns:a16="http://schemas.microsoft.com/office/drawing/2014/main" id="{ED93E274-9D58-4EC9-80D4-33D9D3A09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423" name="Freeform: Shape 422">
                <a:extLst>
                  <a:ext uri="{FF2B5EF4-FFF2-40B4-BE49-F238E27FC236}">
                    <a16:creationId xmlns:a16="http://schemas.microsoft.com/office/drawing/2014/main" id="{6E5616A1-0B5F-4D6D-910E-792B393B3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24" name="Freeform: Shape 423">
                <a:extLst>
                  <a:ext uri="{FF2B5EF4-FFF2-40B4-BE49-F238E27FC236}">
                    <a16:creationId xmlns:a16="http://schemas.microsoft.com/office/drawing/2014/main" id="{BDD0D9C8-A2E7-4C95-BBC5-5E2D62D67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425" name="Freeform: Shape 424">
                <a:extLst>
                  <a:ext uri="{FF2B5EF4-FFF2-40B4-BE49-F238E27FC236}">
                    <a16:creationId xmlns:a16="http://schemas.microsoft.com/office/drawing/2014/main" id="{509401FA-7222-4A17-828C-1729888E93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87" name="Graphic 4">
              <a:extLst>
                <a:ext uri="{FF2B5EF4-FFF2-40B4-BE49-F238E27FC236}">
                  <a16:creationId xmlns:a16="http://schemas.microsoft.com/office/drawing/2014/main" id="{7B025375-9B31-46A6-87EC-BA8E94E678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0154385" y="4452524"/>
              <a:ext cx="1443404" cy="1443428"/>
              <a:chOff x="5734037" y="3067039"/>
              <a:chExt cx="724483" cy="724489"/>
            </a:xfrm>
            <a:grpFill/>
          </p:grpSpPr>
          <p:sp>
            <p:nvSpPr>
              <p:cNvPr id="88" name="Freeform: Shape 87">
                <a:extLst>
                  <a:ext uri="{FF2B5EF4-FFF2-40B4-BE49-F238E27FC236}">
                    <a16:creationId xmlns:a16="http://schemas.microsoft.com/office/drawing/2014/main" id="{454AFC84-3FCF-4783-9CE6-BE7BCF5CB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EEC3B2D5-1605-4334-8CC6-33D5D53E7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93286B7-109A-47DD-BD18-3A8E2FCDF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A6E4611D-D180-45CC-95F3-4D780BF21A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75D9DF6-64E6-48A9-89BE-1AEDF3DBA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77E91B6-62FE-4219-8648-2FA062EE04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05794AA-8ED8-4FEB-B9E2-3D6829552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0CEF7D50-E12D-4F46-9B10-16E903FB7F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4D885088-5CE2-4ABB-AC5F-8E295C63A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B7F9B5BB-81CC-442B-B607-5F084799EE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1CC6AB35-BB47-42CE-9492-77B57C3613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E13E089E-A0F7-4B85-BFEF-EABBF38248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9306C271-11BD-4ACA-99FC-BC847B6AB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A51C39C2-B68B-4FB3-AF93-3B6EFC5EB8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19A9E62-BA64-414F-9053-428828BD4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90F1A2A5-D670-4734-B018-570175184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D896E20F-D59A-4E5C-AAC2-ED79FCAC3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B3B49622-0DD4-4378-A974-3EC752B2D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8BF83D4D-5E95-4F61-8A1C-624625209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FB270157-AA6D-4EE4-9506-368F8C97C6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94DA0BEE-AE9D-4CE8-B249-C229E628E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AD089CCA-7A85-405E-9AF7-96F814E3B8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5E30352E-9DBA-4777-A093-B6F3D6060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264C5F14-2A45-42AA-948A-6C7D19578F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B3CF5D72-A8B6-4A2B-8F09-46F06C3B96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8D32D7ED-2507-43E0-BCA0-69F1D921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6029896F-72B5-4FBB-98D7-A4A6B7A8E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C735037E-DA25-4564-960C-F744D00E1C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975717CD-2FAA-46E2-825A-5A409DC36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9ABAD2C5-9937-47FF-9A17-132CEA54C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5319C0FD-333B-49B2-B54F-959084B1C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A3F88462-C743-4DF3-9A31-09108B3DD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5A47CC3C-9310-422C-8AF8-CF56E286B3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64CBAB0F-DFA6-4370-AF0D-EAEA0DA18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CB75D567-78A7-4986-B241-E03EB5B6A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A6065FE5-5B5D-426F-A331-FFB91E483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48748863-F066-4C39-BA9E-951EA19F14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2988B46B-EC58-4704-8960-75C617B2C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3C8F94F3-22A8-4403-BAF4-DA1344D120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6144F6B6-FBD2-44C5-93F2-36FB060AB8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DFF1114-943E-4377-9482-AC35E9B91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E29A169E-8860-41C6-B2BA-656C9E87F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D1DA92F1-025A-41CC-892D-006269B6C0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5B423574-AD0E-466C-A690-E3BF7ABCC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C37E67DD-12D5-49FA-AE92-B1F418632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3E085075-A03E-4D1C-A2BE-219D51E77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A552ECBE-4DF7-4004-80CB-33A3864DC1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BB1DFB18-112F-43BE-938F-949ACF4CE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7107EA75-B66F-478F-A9A4-8BE4090A1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B032A1FF-0163-4F65-9627-3D0E330E7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68F81DD7-3941-40F3-A5C5-1D25AD61E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767D955C-E4A5-47E9-B07D-7C7FD8E395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331DEA5B-7DF4-4F3E-B837-7388E6701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F640D8A9-2845-4810-99AA-3464C47FB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C1AA428D-A610-40EA-926D-72664C6A3A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088B6BF5-3A26-476D-AF79-46892B0AE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A0D38E94-BDA0-466A-866C-7D754B54B6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2E4807B4-64BB-4BB1-A6C7-B9F8B78FE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AB74427A-2B27-4328-8ECD-0166E61D8A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058C6F50-4093-4240-B613-EA20F73E29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341C2F64-B446-495C-B3ED-DA19115FD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DEDDACDA-D780-49ED-88B3-AC1E6CECD3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3B6F340F-6BFF-4869-B569-850333B1C4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C4FC277F-1805-46F5-8D99-EE30A5FCD1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DE3D8861-A4CB-46F2-812C-4857D1E76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5C3AD847-D9CA-4EC5-890E-21244786F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CA89CE44-4244-411C-A74F-1446D8BC1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60E6026F-2714-4620-8EE9-3C55C2D6C2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C0A828ED-45A9-4D69-975D-19CD36650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970CBCD0-B8B7-483D-A17D-9351A1A47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8BDEF120-B9AE-44F5-B98D-937D9C9293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A8C22314-7ABA-46AF-98F6-EA626787D8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E57EC52-CDFD-4DC8-8C7F-DA76CBC94D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2E44CDAD-CC81-4519-A934-3E75CB58F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D7234B76-B5E7-497F-8C9A-BEADE7D2A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D308AC98-72DE-4623-8351-5CDBA5F85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6BCA60F-A345-4A89-8E76-8F628DE249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B712711F-FF52-40E0-8B6D-7AB132EFBB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EBB99ABA-6734-4713-A9AA-6A0613DB3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A8DBC39A-A841-4DAD-A5EE-BAD254A4FA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E88E8002-19BD-4C58-ACEF-D092676D5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637DEA0B-D0C3-4386-B016-9012088810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1E085198-3B84-4E70-8004-5B739F0D0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1F8854E4-646B-4843-9429-2E68B3AE9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D75E4420-1C5B-4C29-9622-F3DA7E0BFB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69099746-E839-480D-A294-385184855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35C60C66-6A6A-42B6-82CE-9F5BCAD5F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A85425DE-B5F8-4166-8F76-168A6E6F5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AF5E9558-8664-40E2-818A-C90536250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620CC716-8E51-492E-95F3-7DF5778E8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87956267-D439-4A6C-8779-9864DDF69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E566625F-0177-4163-AAC6-DD5AA35254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01580694-1781-46F9-B2C4-76F4689BA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1635D9A5-51BC-49A2-9AE2-4C8147FC5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B6D58AC8-F8B3-4C3D-AE9F-26677AE638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53CA316E-6515-47CF-9F53-7A0EE31AF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F8E79866-F842-47A5-8D8C-0185FD69D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A1939D2F-E660-4CFF-BF9C-2146DD9CC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3F048F16-4CC3-406C-93A3-3CEDF31C42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BA5658A8-AB7B-409C-A206-50CDD581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1A4F8AC2-9FA1-4E5B-ACB2-661CAABFEE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6438DDE6-AE18-4B2A-92CE-57D6032A1C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19B002FA-1035-4DE8-8097-3675A4FB2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699ADFD1-CBA1-4C59-A545-CA6EEAF2C4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85DDA6CB-B8BF-4E57-BF2E-5C880FAF87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6A8B2946-9D70-4DD4-B9B2-606E8F83A0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C319A466-F3AE-4F1F-BD2F-77D9F148B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C6CF0A07-A757-404E-9880-5AF3D52DE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DD3C2686-5B08-4159-865F-1B0A72E7E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5AAB7354-0524-4F71-83F0-35FAFA9EE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C93C7EEE-727B-4A0D-AA01-3B0893F866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7F98C909-0D3D-402C-86A1-9647DA57B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29CF4616-0FC7-4D90-97D4-47F26C31BF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A5151952-7057-44BC-B171-EC280CDD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0CC14CA9-836E-4131-9614-CC7AF80C7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B9227461-A59A-437A-A371-0B3DD0510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4564435B-AE59-45CC-A733-1D61AB9A5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24964014-4F54-4767-B2A1-1E68A49A2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AB12DA42-BE2F-486C-A207-50F0B2A0D6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F35083CD-4EE4-48A6-BDE4-DCEB0CD087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ACA69B4-304D-4E76-91E8-B824CC474C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05FBB8B7-7087-4F0C-8A80-BA19FA3C5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708B546A-B18E-4E08-B52F-1F1FB4515C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4D083028-5844-4BA9-91D6-6066256F8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46BDB7B8-D976-4509-BB67-E960BEB6E3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1F8D90CC-4AD0-49F4-B215-61FD0A2FE8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FA255F4C-2D85-48C3-A425-B1B090100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64D88F2F-ACB0-4172-BB9F-71ABC334D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6102F024-AF29-4883-BE6C-52EFD02071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809DB4B0-EDB8-4635-9A3D-B48E596585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BA4BB9B4-19AF-4964-8FDE-1C02C01F37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3466ACF5-678D-47AC-A8E1-250FBEA6E5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CF4BE354-56F1-4CC0-ABC3-CFA225559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1FF6AB4A-7E14-48F4-B58E-D3BCD7F55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826A8026-2DFD-4691-81ED-CF8C6C810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DCBE85A3-D478-4EBF-A094-768EDE80E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B03629E-D0C6-47D9-9E55-FB00BFBAD0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7ECA1C99-3F19-4C93-9683-CDDBE2840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6E53F2EA-BC30-4BEC-BBA5-FF485FD8B6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4FE941FB-7EBE-489D-B1D8-06BC9E2F78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4FCECFFB-D979-4814-99CC-B8C0CCE047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5218BC88-1436-4861-9108-ED5C49172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7C43492A-8ADB-4CDA-976F-F9159DE140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448A8C4E-CD2B-4E83-895D-6B1071C5E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2315E315-11E8-4514-BE71-EEA42E2372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26C36A72-5D83-400B-9DC6-D6A4F7D365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DF388598-6DD8-4B12-8DBD-1F8933348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42ADD8C0-C6F0-46A9-8D78-B6026B55BD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B5CC1749-FD2F-40FD-AA5A-CAFE9C6E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38F5A197-D6C9-4BDB-A9DE-7FFE84B35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0B6C64F3-7126-4337-9067-15A64EF535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5A902BCF-C9BF-4566-AC1E-1E91502F2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09B1FBFF-C965-462A-9B34-D01689CAFE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13CFECF-7502-40A2-92A6-3DBC74DF93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01280C84-683C-4088-8E3C-8A98A6749E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3747508C-3AE5-4D8D-A086-A46FDBEDE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EEC02501-119D-4C07-AB8C-A131B125B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8F899201-EDD3-4F1A-89A6-345290E70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225488C2-1481-42C0-AE4D-4052F7EFF7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84F224FC-B0FB-4A2E-A9BD-0F7CFB241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D04F68AF-F37B-4407-8471-E549ADCFA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6030291B-8F7B-4D02-A35F-561C0DAA8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3E961417-D5BB-4D51-8FD8-340228425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133EAFF3-FE9C-4606-89F9-19982C0FE9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01882DC7-070C-47B0-B378-FA112A6CA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BDF1B4B0-0A75-4538-A610-7272090817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6E4AD28E-F206-45E2-9B00-A2E68FFB4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735023C8-4EFD-461A-8FFD-C78035856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7FFEB6B5-C11C-4B5F-BCC4-C86C5659E6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spTree>
    <p:extLst>
      <p:ext uri="{BB962C8B-B14F-4D97-AF65-F5344CB8AC3E}">
        <p14:creationId xmlns:p14="http://schemas.microsoft.com/office/powerpoint/2010/main" val="734172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A1E82D-458B-47CC-BCA5-984A7B1B2483}"/>
              </a:ext>
            </a:extLst>
          </p:cNvPr>
          <p:cNvSpPr>
            <a:spLocks noGrp="1"/>
          </p:cNvSpPr>
          <p:nvPr>
            <p:ph type="title"/>
          </p:nvPr>
        </p:nvSpPr>
        <p:spPr>
          <a:xfrm>
            <a:off x="1102368" y="923293"/>
            <a:ext cx="4030132" cy="4641720"/>
          </a:xfrm>
        </p:spPr>
        <p:txBody>
          <a:bodyPr>
            <a:normAutofit/>
          </a:bodyPr>
          <a:lstStyle/>
          <a:p>
            <a:pPr algn="ctr"/>
            <a:r>
              <a:rPr lang="en-IE">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Our Final Impression of Cassio Is Positive</a:t>
            </a:r>
            <a:endParaRPr lang="en-IE">
              <a:solidFill>
                <a:schemeClr val="bg1"/>
              </a:solidFill>
            </a:endParaRPr>
          </a:p>
        </p:txBody>
      </p:sp>
      <p:sp>
        <p:nvSpPr>
          <p:cNvPr id="10" name="Freeform: Shape 9">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2" name="Freeform: Shape 11">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D98BBB-F5F8-4C3C-8819-E2FE9A4BC692}"/>
              </a:ext>
            </a:extLst>
          </p:cNvPr>
          <p:cNvSpPr>
            <a:spLocks noGrp="1"/>
          </p:cNvSpPr>
          <p:nvPr>
            <p:ph idx="1"/>
          </p:nvPr>
        </p:nvSpPr>
        <p:spPr>
          <a:xfrm>
            <a:off x="6234868" y="1130846"/>
            <a:ext cx="5217173" cy="4351338"/>
          </a:xfrm>
        </p:spPr>
        <p:txBody>
          <a:bodyPr>
            <a:normAutofit/>
          </a:bodyPr>
          <a:lstStyle/>
          <a:p>
            <a:r>
              <a:rPr lang="en-IE"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the close of the play the Venetian senate recognises Cassio’s ability and nobility when they appoint him as the Governor of Cyprus (ironically replacing Othello).</a:t>
            </a:r>
          </a:p>
          <a:p>
            <a:pPr marL="0" indent="0">
              <a:buNone/>
            </a:pPr>
            <a:endParaRPr lang="en-IE" dirty="0">
              <a:solidFill>
                <a:schemeClr val="bg1"/>
              </a:solidFill>
            </a:endParaRPr>
          </a:p>
        </p:txBody>
      </p:sp>
      <p:grpSp>
        <p:nvGrpSpPr>
          <p:cNvPr id="14" name="Group 13">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Freeform: Shape 23">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Freeform: Shape 24">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6" name="Freeform: Shape 25">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Tree>
    <p:extLst>
      <p:ext uri="{BB962C8B-B14F-4D97-AF65-F5344CB8AC3E}">
        <p14:creationId xmlns:p14="http://schemas.microsoft.com/office/powerpoint/2010/main" val="122218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0809" y="1187311"/>
            <a:ext cx="5089552"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301" y="1178924"/>
            <a:ext cx="5089552"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3787" y="1130846"/>
            <a:ext cx="5039475"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40" y="1424181"/>
            <a:ext cx="1355538" cy="503582"/>
            <a:chOff x="2267504" y="2540250"/>
            <a:chExt cx="1990951" cy="739640"/>
          </a:xfrm>
          <a:solidFill>
            <a:schemeClr val="bg1"/>
          </a:solidFill>
        </p:grpSpPr>
        <p:sp>
          <p:nvSpPr>
            <p:cNvPr id="17" name="Freeform: Shape 16">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20"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32680" y="5188771"/>
            <a:ext cx="1076787" cy="1076789"/>
            <a:chOff x="5829300" y="3162300"/>
            <a:chExt cx="532256" cy="532257"/>
          </a:xfrm>
          <a:solidFill>
            <a:schemeClr val="bg1"/>
          </a:solidFill>
        </p:grpSpPr>
        <p:sp>
          <p:nvSpPr>
            <p:cNvPr id="25" name="Freeform: Shape 24">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903E13FA-A4D8-4279-AD77-E13B7E71A1A7}"/>
              </a:ext>
            </a:extLst>
          </p:cNvPr>
          <p:cNvSpPr>
            <a:spLocks noGrp="1"/>
          </p:cNvSpPr>
          <p:nvPr>
            <p:ph type="title"/>
          </p:nvPr>
        </p:nvSpPr>
        <p:spPr>
          <a:xfrm>
            <a:off x="838200" y="1391619"/>
            <a:ext cx="4905401" cy="4042196"/>
          </a:xfrm>
        </p:spPr>
        <p:txBody>
          <a:bodyPr>
            <a:normAutofit/>
          </a:bodyPr>
          <a:lstStyle/>
          <a:p>
            <a:pPr algn="ctr"/>
            <a:r>
              <a:rPr lang="en-IE">
                <a:solidFill>
                  <a:schemeClr val="bg1"/>
                </a:solidFill>
              </a:rPr>
              <a:t>Key Adjectives:</a:t>
            </a:r>
          </a:p>
        </p:txBody>
      </p:sp>
      <p:sp>
        <p:nvSpPr>
          <p:cNvPr id="3" name="Content Placeholder 2">
            <a:extLst>
              <a:ext uri="{FF2B5EF4-FFF2-40B4-BE49-F238E27FC236}">
                <a16:creationId xmlns:a16="http://schemas.microsoft.com/office/drawing/2014/main" id="{8593A7C9-AF39-46D9-AD3B-EF24010D9F23}"/>
              </a:ext>
            </a:extLst>
          </p:cNvPr>
          <p:cNvSpPr>
            <a:spLocks noGrp="1"/>
          </p:cNvSpPr>
          <p:nvPr>
            <p:ph idx="1"/>
          </p:nvPr>
        </p:nvSpPr>
        <p:spPr>
          <a:xfrm>
            <a:off x="6477270" y="1130846"/>
            <a:ext cx="4974771" cy="4351338"/>
          </a:xfrm>
        </p:spPr>
        <p:txBody>
          <a:bodyPr>
            <a:normAutofit/>
          </a:bodyPr>
          <a:lstStyle/>
          <a:p>
            <a:r>
              <a:rPr lang="en-IE"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Chivalrous</a:t>
            </a:r>
          </a:p>
          <a:p>
            <a:r>
              <a:rPr lang="en-IE"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Noble </a:t>
            </a:r>
          </a:p>
          <a:p>
            <a:r>
              <a:rPr lang="en-IE" sz="4400" dirty="0">
                <a:solidFill>
                  <a:schemeClr val="bg1"/>
                </a:solidFill>
                <a:latin typeface="Calibri" panose="020F0502020204030204" pitchFamily="34" charset="0"/>
                <a:cs typeface="Times New Roman" panose="02020603050405020304" pitchFamily="18" charset="0"/>
              </a:rPr>
              <a:t>Loyal</a:t>
            </a:r>
          </a:p>
          <a:p>
            <a:r>
              <a:rPr lang="en-IE" sz="4400" dirty="0">
                <a:solidFill>
                  <a:schemeClr val="bg1"/>
                </a:solidFill>
                <a:latin typeface="Calibri" panose="020F0502020204030204" pitchFamily="34" charset="0"/>
                <a:cs typeface="Times New Roman" panose="02020603050405020304" pitchFamily="18" charset="0"/>
              </a:rPr>
              <a:t>Sincere</a:t>
            </a:r>
          </a:p>
          <a:p>
            <a:r>
              <a:rPr lang="en-IE" sz="4400" dirty="0">
                <a:solidFill>
                  <a:schemeClr val="bg1"/>
                </a:solidFill>
                <a:latin typeface="Calibri" panose="020F0502020204030204" pitchFamily="34" charset="0"/>
                <a:cs typeface="Times New Roman" panose="02020603050405020304" pitchFamily="18" charset="0"/>
              </a:rPr>
              <a:t>Malleable</a:t>
            </a:r>
          </a:p>
          <a:p>
            <a:r>
              <a:rPr lang="en-IE" sz="4400" dirty="0">
                <a:solidFill>
                  <a:schemeClr val="bg1"/>
                </a:solidFill>
                <a:latin typeface="Calibri" panose="020F0502020204030204" pitchFamily="34" charset="0"/>
                <a:cs typeface="Times New Roman" panose="02020603050405020304" pitchFamily="18" charset="0"/>
              </a:rPr>
              <a:t>Pliable </a:t>
            </a:r>
            <a:endParaRPr lang="en-IE" sz="4400" dirty="0">
              <a:solidFill>
                <a:schemeClr val="bg1"/>
              </a:solidFill>
            </a:endParaRPr>
          </a:p>
        </p:txBody>
      </p:sp>
    </p:spTree>
    <p:extLst>
      <p:ext uri="{BB962C8B-B14F-4D97-AF65-F5344CB8AC3E}">
        <p14:creationId xmlns:p14="http://schemas.microsoft.com/office/powerpoint/2010/main" val="325168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7F16B7-3D8E-44A6-997F-A9D6EDF2A065}"/>
              </a:ext>
            </a:extLst>
          </p:cNvPr>
          <p:cNvSpPr>
            <a:spLocks noGrp="1"/>
          </p:cNvSpPr>
          <p:nvPr>
            <p:ph type="title"/>
          </p:nvPr>
        </p:nvSpPr>
        <p:spPr>
          <a:xfrm>
            <a:off x="1102368" y="694268"/>
            <a:ext cx="3553510" cy="5477932"/>
          </a:xfrm>
        </p:spPr>
        <p:txBody>
          <a:bodyPr>
            <a:normAutofit/>
          </a:bodyPr>
          <a:lstStyle/>
          <a:p>
            <a:pPr algn="ctr"/>
            <a:r>
              <a:rPr lang="en-IE">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Chivalrous</a:t>
            </a:r>
            <a:endParaRPr lang="en-IE">
              <a:solidFill>
                <a:schemeClr val="bg1"/>
              </a:solidFill>
            </a:endParaRPr>
          </a:p>
        </p:txBody>
      </p:sp>
      <p:grpSp>
        <p:nvGrpSpPr>
          <p:cNvPr id="3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3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A8066BC-22F6-470F-8E42-DFF3D91A3CB8}"/>
              </a:ext>
            </a:extLst>
          </p:cNvPr>
          <p:cNvSpPr>
            <a:spLocks noGrp="1"/>
          </p:cNvSpPr>
          <p:nvPr>
            <p:ph idx="1"/>
          </p:nvPr>
        </p:nvSpPr>
        <p:spPr>
          <a:xfrm>
            <a:off x="6093080" y="637944"/>
            <a:ext cx="5808188" cy="5847262"/>
          </a:xfrm>
        </p:spPr>
        <p:txBody>
          <a:bodyPr>
            <a:normAutofit fontScale="92500"/>
          </a:bodyPr>
          <a:lstStyle/>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 is renowned for his refined, gentlemanly behaviour, being particularly courteous towards women. </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greets Emelia with a kiss when she arrives in Cyprus and kisses Desdemona’s hand as a sign of his respect for her. He also generally treats his mistress politely and with respect: “How is it with you, m most fair Bianca? In faith, sweet love, I was coming to your house.” </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While Cassio’s gallantry may sometimes seem to be exaggerated, he is essentially an open, sincere character.</a:t>
            </a:r>
          </a:p>
        </p:txBody>
      </p:sp>
    </p:spTree>
    <p:extLst>
      <p:ext uri="{BB962C8B-B14F-4D97-AF65-F5344CB8AC3E}">
        <p14:creationId xmlns:p14="http://schemas.microsoft.com/office/powerpoint/2010/main" val="13727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238BA7-F215-4B29-856D-93215C504F14}"/>
              </a:ext>
            </a:extLst>
          </p:cNvPr>
          <p:cNvSpPr>
            <a:spLocks noGrp="1"/>
          </p:cNvSpPr>
          <p:nvPr>
            <p:ph type="title"/>
          </p:nvPr>
        </p:nvSpPr>
        <p:spPr>
          <a:xfrm>
            <a:off x="1102368" y="694268"/>
            <a:ext cx="3553510" cy="5477932"/>
          </a:xfrm>
        </p:spPr>
        <p:txBody>
          <a:bodyPr>
            <a:normAutofit/>
          </a:bodyPr>
          <a:lstStyle/>
          <a:p>
            <a:pPr algn="ct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 Noble Character</a:t>
            </a:r>
            <a:b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IE" dirty="0">
              <a:solidFill>
                <a:schemeClr val="bg1"/>
              </a:solidFill>
            </a:endParaRP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82BD9341-679D-44AD-AE67-6DB1B8C7B0FA}"/>
              </a:ext>
            </a:extLst>
          </p:cNvPr>
          <p:cNvSpPr>
            <a:spLocks noGrp="1"/>
          </p:cNvSpPr>
          <p:nvPr>
            <p:ph idx="1"/>
          </p:nvPr>
        </p:nvSpPr>
        <p:spPr>
          <a:xfrm>
            <a:off x="5628306" y="202912"/>
            <a:ext cx="6563694" cy="6655088"/>
          </a:xfrm>
        </p:spPr>
        <p:txBody>
          <a:bodyPr>
            <a:normAutofit/>
          </a:bodyPr>
          <a:lstStyle/>
          <a:p>
            <a:pPr>
              <a:spcAft>
                <a:spcPts val="800"/>
              </a:spcAft>
            </a:pPr>
            <a:r>
              <a:rPr lang="en-IE"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Cassio’s nobility is very evident in his attitude towards and treatment of Desdemona. </a:t>
            </a:r>
          </a:p>
          <a:p>
            <a:pPr>
              <a:spcAft>
                <a:spcPts val="800"/>
              </a:spcAft>
            </a:pPr>
            <a:r>
              <a:rPr lang="en-IE"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 has a reverential attitude towards Othello’s wife, describing her as “the divine Desdemona.”. His high regard for her is clear from the moment she arrives in Cyprus, “Ye men of Cyprus, let her have your knees. Hail to thee lady!” </a:t>
            </a:r>
          </a:p>
        </p:txBody>
      </p:sp>
    </p:spTree>
    <p:extLst>
      <p:ext uri="{BB962C8B-B14F-4D97-AF65-F5344CB8AC3E}">
        <p14:creationId xmlns:p14="http://schemas.microsoft.com/office/powerpoint/2010/main" val="374891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raphic 212">
            <a:extLst>
              <a:ext uri="{FF2B5EF4-FFF2-40B4-BE49-F238E27FC236}">
                <a16:creationId xmlns:a16="http://schemas.microsoft.com/office/drawing/2014/main" id="{55C61911-45B2-48BF-AC7A-1EB579B42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2" name="Graphic 212">
            <a:extLst>
              <a:ext uri="{FF2B5EF4-FFF2-40B4-BE49-F238E27FC236}">
                <a16:creationId xmlns:a16="http://schemas.microsoft.com/office/drawing/2014/main" id="{2DE4D4CE-6DAE-4A05-BE5B-6BCE3F4EC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 name="Title 1">
            <a:extLst>
              <a:ext uri="{FF2B5EF4-FFF2-40B4-BE49-F238E27FC236}">
                <a16:creationId xmlns:a16="http://schemas.microsoft.com/office/drawing/2014/main" id="{E25F6EFA-8EF2-4CFA-892E-EE62EAA2FA39}"/>
              </a:ext>
            </a:extLst>
          </p:cNvPr>
          <p:cNvSpPr>
            <a:spLocks noGrp="1"/>
          </p:cNvSpPr>
          <p:nvPr>
            <p:ph type="title"/>
          </p:nvPr>
        </p:nvSpPr>
        <p:spPr>
          <a:xfrm>
            <a:off x="1102367" y="1264801"/>
            <a:ext cx="4114571" cy="4296387"/>
          </a:xfrm>
        </p:spPr>
        <p:txBody>
          <a:bodyPr>
            <a:normAutofit/>
          </a:bodyPr>
          <a:lstStyle/>
          <a:p>
            <a:pPr algn="ctr"/>
            <a:endParaRPr lang="en-IE" dirty="0">
              <a:solidFill>
                <a:schemeClr val="bg1"/>
              </a:solidFill>
            </a:endParaRPr>
          </a:p>
        </p:txBody>
      </p:sp>
      <p:grpSp>
        <p:nvGrpSpPr>
          <p:cNvPr id="14" name="Group 13">
            <a:extLst>
              <a:ext uri="{FF2B5EF4-FFF2-40B4-BE49-F238E27FC236}">
                <a16:creationId xmlns:a16="http://schemas.microsoft.com/office/drawing/2014/main" id="{B8CB1D39-68D4-4372-BF3B-2A33A7495E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5" name="Freeform: Shape 14">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18" name="Oval 17">
            <a:extLst>
              <a:ext uri="{FF2B5EF4-FFF2-40B4-BE49-F238E27FC236}">
                <a16:creationId xmlns:a16="http://schemas.microsoft.com/office/drawing/2014/main" id="{10C23D31-5B0A-4956-A59F-A24F57D2A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F4C6FC6E-4AAF-4628-B7E5-85DF9D32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B098AA16-D5EB-40BB-8F30-4E61FB9EB555}"/>
              </a:ext>
            </a:extLst>
          </p:cNvPr>
          <p:cNvSpPr>
            <a:spLocks noGrp="1"/>
          </p:cNvSpPr>
          <p:nvPr>
            <p:ph idx="1"/>
          </p:nvPr>
        </p:nvSpPr>
        <p:spPr>
          <a:xfrm>
            <a:off x="5419376" y="655672"/>
            <a:ext cx="6636636" cy="5224623"/>
          </a:xfrm>
        </p:spPr>
        <p:txBody>
          <a:bodyPr>
            <a:normAutofit lnSpcReduction="10000"/>
          </a:bodyPr>
          <a:lstStyle/>
          <a:p>
            <a:pPr>
              <a:spcAft>
                <a:spcPts val="800"/>
              </a:spcAft>
            </a:pPr>
            <a:r>
              <a:rPr lang="en-IE"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 Iago makes lewd insinuations about Desdemona, Cassio’s responses show him to be a model of refinement. Cassio describes Desdemona as “A most exquisite lady” and responds to Iago’s bawdy remarks by saying she is “right modest” and “is indeed perfection”. </a:t>
            </a:r>
          </a:p>
          <a:p>
            <a:pPr>
              <a:spcAft>
                <a:spcPts val="800"/>
              </a:spcAft>
            </a:pPr>
            <a:r>
              <a:rPr lang="en-IE"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Iago’s vulgarity contrasts with and highlights Cassio’s nobility. The envious Iago speaks of “a daily beauty” in Cassio’s life.</a:t>
            </a:r>
          </a:p>
          <a:p>
            <a:endParaRPr lang="en-IE" sz="3200" dirty="0">
              <a:solidFill>
                <a:schemeClr val="bg1"/>
              </a:solidFill>
            </a:endParaRPr>
          </a:p>
        </p:txBody>
      </p:sp>
      <p:grpSp>
        <p:nvGrpSpPr>
          <p:cNvPr id="2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3" name="Freeform: Shape 2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2050" name="Picture 2" descr="Othello Act 2 Scene 1. Act 2, Scene 1 Setting: Cyprus The storm:  Significant and symbolic; a sign of unrest (the unrest that is about to  occur as a. - ppt download">
            <a:extLst>
              <a:ext uri="{FF2B5EF4-FFF2-40B4-BE49-F238E27FC236}">
                <a16:creationId xmlns:a16="http://schemas.microsoft.com/office/drawing/2014/main" id="{5308F7A1-3100-4B1D-87DC-9055B232B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559" y="1751079"/>
            <a:ext cx="5327341" cy="3995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15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7E56AF3D-51ED-4C65-B81D-C0F08B8FEFE0}"/>
              </a:ext>
            </a:extLst>
          </p:cNvPr>
          <p:cNvSpPr>
            <a:spLocks noGrp="1"/>
          </p:cNvSpPr>
          <p:nvPr>
            <p:ph type="title"/>
          </p:nvPr>
        </p:nvSpPr>
        <p:spPr>
          <a:xfrm>
            <a:off x="1014141" y="1450655"/>
            <a:ext cx="3932030" cy="3956690"/>
          </a:xfrm>
        </p:spPr>
        <p:txBody>
          <a:bodyPr anchor="ctr">
            <a:normAutofit/>
          </a:bodyPr>
          <a:lstStyle/>
          <a:p>
            <a:r>
              <a:rPr lang="en-IE" sz="68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Respectful and Loya</a:t>
            </a:r>
            <a:r>
              <a:rPr lang="en-IE" sz="6800">
                <a:solidFill>
                  <a:schemeClr val="bg1"/>
                </a:solidFill>
                <a:latin typeface="Calibri" panose="020F0502020204030204" pitchFamily="34" charset="0"/>
                <a:ea typeface="Calibri" panose="020F0502020204030204" pitchFamily="34" charset="0"/>
                <a:cs typeface="Times New Roman" panose="02020603050405020304" pitchFamily="18" charset="0"/>
              </a:rPr>
              <a:t>l</a:t>
            </a:r>
            <a:endParaRPr lang="en-IE" sz="6800">
              <a:solidFill>
                <a:schemeClr val="bg1"/>
              </a:solidFill>
            </a:endParaRP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509586-4B41-47A1-8CF5-2E10C5E663B7}"/>
              </a:ext>
            </a:extLst>
          </p:cNvPr>
          <p:cNvSpPr>
            <a:spLocks noGrp="1"/>
          </p:cNvSpPr>
          <p:nvPr>
            <p:ph idx="1"/>
          </p:nvPr>
        </p:nvSpPr>
        <p:spPr>
          <a:xfrm>
            <a:off x="5416062" y="239158"/>
            <a:ext cx="6217920" cy="6246036"/>
          </a:xfrm>
        </p:spPr>
        <p:txBody>
          <a:bodyPr anchor="ctr">
            <a:normAutofit/>
          </a:bodyPr>
          <a:lstStyle/>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 expresses genuine concern for Othello’s safety when he is still at sea in the violent storm, “let the heavens give him defence against the elements.” </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looks forward to Othello’s arrival rejuvenating their “</a:t>
            </a:r>
            <a:r>
              <a:rPr lang="en-IE"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extincted</a:t>
            </a: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spirits” and bringing “all Cyprus comfort.” </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After the drunken brawl Cassio is filled with guilt at having betrayed Othello’s trust in him. Cassio’s love for and loyalty to Othello is severely tested as Iago’s poison destroys the Moor’s faith in his lieutenant and drives him to order his death.</a:t>
            </a:r>
          </a:p>
          <a:p>
            <a:pPr marL="0" indent="0">
              <a:buNone/>
            </a:pPr>
            <a:endParaRPr lang="en-IE" dirty="0">
              <a:solidFill>
                <a:schemeClr val="bg1"/>
              </a:solidFill>
            </a:endParaRPr>
          </a:p>
        </p:txBody>
      </p:sp>
    </p:spTree>
    <p:extLst>
      <p:ext uri="{BB962C8B-B14F-4D97-AF65-F5344CB8AC3E}">
        <p14:creationId xmlns:p14="http://schemas.microsoft.com/office/powerpoint/2010/main" val="244777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132EB9-99C3-4CF9-921B-68D7981A53A3}"/>
              </a:ext>
            </a:extLst>
          </p:cNvPr>
          <p:cNvSpPr>
            <a:spLocks noGrp="1"/>
          </p:cNvSpPr>
          <p:nvPr>
            <p:ph type="title"/>
          </p:nvPr>
        </p:nvSpPr>
        <p:spPr>
          <a:xfrm>
            <a:off x="1102368" y="694268"/>
            <a:ext cx="3553510" cy="5477932"/>
          </a:xfrm>
        </p:spPr>
        <p:txBody>
          <a:bodyPr>
            <a:normAutofit/>
          </a:bodyPr>
          <a:lstStyle/>
          <a:p>
            <a:pPr algn="ctr"/>
            <a:endParaRPr lang="en-IE">
              <a:solidFill>
                <a:schemeClr val="bg1"/>
              </a:solidFill>
            </a:endParaRP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2B0D966B-761E-48BD-BF63-7D65620825A4}"/>
              </a:ext>
            </a:extLst>
          </p:cNvPr>
          <p:cNvSpPr>
            <a:spLocks noGrp="1"/>
          </p:cNvSpPr>
          <p:nvPr>
            <p:ph idx="1"/>
          </p:nvPr>
        </p:nvSpPr>
        <p:spPr>
          <a:xfrm>
            <a:off x="6013330" y="337625"/>
            <a:ext cx="5761328" cy="6035039"/>
          </a:xfrm>
        </p:spPr>
        <p:txBody>
          <a:bodyPr>
            <a:normAutofit/>
          </a:bodyPr>
          <a:lstStyle/>
          <a:p>
            <a:pPr>
              <a:spcAft>
                <a:spcPts val="800"/>
              </a:spcAft>
            </a:pPr>
            <a:r>
              <a:rPr lang="en-IE"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However, Cassio never expresses any resentment of Othello, simply saying at the close of the play “Dear General, I never gave you cause.”</a:t>
            </a:r>
          </a:p>
          <a:p>
            <a:pPr>
              <a:spcAft>
                <a:spcPts val="800"/>
              </a:spcAft>
            </a:pPr>
            <a:r>
              <a:rPr lang="en-IE"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Cassio’s affection and respect for Othello are reflected in his generous tribute to him, “For he was great of heart”. </a:t>
            </a:r>
          </a:p>
          <a:p>
            <a:pPr marL="0" indent="0">
              <a:buNone/>
            </a:pPr>
            <a:endParaRPr lang="en-IE" sz="3600" dirty="0">
              <a:solidFill>
                <a:schemeClr val="bg1"/>
              </a:solidFill>
            </a:endParaRPr>
          </a:p>
        </p:txBody>
      </p:sp>
      <p:pic>
        <p:nvPicPr>
          <p:cNvPr id="3074" name="Picture 2" descr="Othello - A Theatrical Review - Shakespeare">
            <a:extLst>
              <a:ext uri="{FF2B5EF4-FFF2-40B4-BE49-F238E27FC236}">
                <a16:creationId xmlns:a16="http://schemas.microsoft.com/office/drawing/2014/main" id="{7B71CA7F-687C-4B48-8673-3435C5875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270" y="1606840"/>
            <a:ext cx="5276132" cy="3810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99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Oval 9">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284" y="575361"/>
            <a:ext cx="570727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01FE73-44CE-4A8D-843A-B01DFDC154B8}"/>
              </a:ext>
            </a:extLst>
          </p:cNvPr>
          <p:cNvSpPr>
            <a:spLocks noGrp="1"/>
          </p:cNvSpPr>
          <p:nvPr>
            <p:ph type="title"/>
          </p:nvPr>
        </p:nvSpPr>
        <p:spPr>
          <a:xfrm>
            <a:off x="838200" y="1748452"/>
            <a:ext cx="4974771" cy="3587786"/>
          </a:xfrm>
        </p:spPr>
        <p:txBody>
          <a:bodyPr>
            <a:normAutofit/>
          </a:bodyPr>
          <a:lstStyle/>
          <a:p>
            <a:pPr algn="ctr"/>
            <a:r>
              <a:rPr lang="en-IE">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 Has Human Weakness Which Contributes to Iago’s Success.</a:t>
            </a:r>
            <a:br>
              <a:rPr lang="en-IE">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IE">
              <a:solidFill>
                <a:schemeClr val="bg1"/>
              </a:solidFill>
            </a:endParaRPr>
          </a:p>
        </p:txBody>
      </p:sp>
      <p:grpSp>
        <p:nvGrpSpPr>
          <p:cNvPr id="362"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3117" y="1193254"/>
            <a:ext cx="1291642" cy="429215"/>
            <a:chOff x="2504802" y="1755501"/>
            <a:chExt cx="1598829" cy="531293"/>
          </a:xfrm>
          <a:solidFill>
            <a:schemeClr val="bg1"/>
          </a:solidFill>
        </p:grpSpPr>
        <p:sp>
          <p:nvSpPr>
            <p:cNvPr id="13" name="Freeform: Shape 12">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363" name="Freeform: Shape 13">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364"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65"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66"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bg1"/>
          </a:solidFill>
        </p:grpSpPr>
        <p:sp>
          <p:nvSpPr>
            <p:cNvPr id="367" name="Freeform: Shape 20">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68" name="Freeform: Shape 21">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69" name="Freeform: Shape 22">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0" name="Freeform: Shape 23">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1" name="Freeform: Shape 24">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2" name="Freeform: Shape 25">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3" name="Freeform: Shape 26">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74" name="Freeform: Shape 28">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5" name="Freeform: Shape 30">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191"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bg1">
              <a:alpha val="60000"/>
            </a:schemeClr>
          </a:solidFill>
        </p:grpSpPr>
        <p:sp>
          <p:nvSpPr>
            <p:cNvPr id="192" name="Freeform: Shape 191">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EBEB04BA-E01F-4CA5-8AD8-FCDA8B6BC4D7}"/>
              </a:ext>
            </a:extLst>
          </p:cNvPr>
          <p:cNvSpPr>
            <a:spLocks noGrp="1"/>
          </p:cNvSpPr>
          <p:nvPr>
            <p:ph idx="1"/>
          </p:nvPr>
        </p:nvSpPr>
        <p:spPr>
          <a:xfrm>
            <a:off x="6311603" y="196948"/>
            <a:ext cx="5707277" cy="6661052"/>
          </a:xfrm>
        </p:spPr>
        <p:txBody>
          <a:bodyPr>
            <a:normAutofit lnSpcReduction="10000"/>
          </a:bodyPr>
          <a:lstStyle/>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Cassio’s chief importance in the play lies in his unwitting facilitation of Iago’s malicious scheming.</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His reputation as a ladies’ man makes him credible as Desdemona’s supposed lover. Also, while Cassio is a pleasant companion, his desire to please others is a weakness that Iago ruthlessly exploits.</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Cassio goes against his own better judgement when he allows Iago to persuade him to drink more than he should. He knows that he has “poor and unhappy brains for drinking”, but is still inveigled into having some more wine, “I’ll do it, but it dislikes me”. </a:t>
            </a:r>
          </a:p>
        </p:txBody>
      </p:sp>
    </p:spTree>
    <p:extLst>
      <p:ext uri="{BB962C8B-B14F-4D97-AF65-F5344CB8AC3E}">
        <p14:creationId xmlns:p14="http://schemas.microsoft.com/office/powerpoint/2010/main" val="409216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2" descr="SHAkESPEAREANCES.COM SHAkESPEAREANCES.COM">
            <a:extLst>
              <a:ext uri="{FF2B5EF4-FFF2-40B4-BE49-F238E27FC236}">
                <a16:creationId xmlns:a16="http://schemas.microsoft.com/office/drawing/2014/main" id="{4B1D05D9-6B48-41B7-ACB4-FDAFF7E8BE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119" r="14335" b="-1"/>
          <a:stretch/>
        </p:blipFill>
        <p:spPr bwMode="auto">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74" name="Freeform: Shape 73">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75" name="Freeform: Shape 74">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Content Placeholder 2">
            <a:extLst>
              <a:ext uri="{FF2B5EF4-FFF2-40B4-BE49-F238E27FC236}">
                <a16:creationId xmlns:a16="http://schemas.microsoft.com/office/drawing/2014/main" id="{DE9ABBBC-9C23-4409-985E-EC1E23BB6BA2}"/>
              </a:ext>
            </a:extLst>
          </p:cNvPr>
          <p:cNvSpPr>
            <a:spLocks noGrp="1"/>
          </p:cNvSpPr>
          <p:nvPr>
            <p:ph idx="1"/>
          </p:nvPr>
        </p:nvSpPr>
        <p:spPr>
          <a:xfrm>
            <a:off x="5664036" y="401247"/>
            <a:ext cx="5788005" cy="5770460"/>
          </a:xfrm>
        </p:spPr>
        <p:txBody>
          <a:bodyPr>
            <a:normAutofit lnSpcReduction="10000"/>
          </a:bodyPr>
          <a:lstStyle/>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Iago knows that Cassio will be quarrelsome, “as full of quarrel and offence as my young mistress’ dog”, once he has taken some wine.</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 Cassio allows himself to be drawn into a drunken brawl engineered by Iago, he loses Othello’s confidence and is dismissed from his post. </a:t>
            </a:r>
          </a:p>
          <a:p>
            <a:pPr>
              <a:spcAft>
                <a:spcPts val="800"/>
              </a:spcAft>
            </a:pPr>
            <a:r>
              <a:rPr lang="en-I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Such is Cassio’s impatience to regain Othello’s favour that he unquestioningly accepts Iago’s advice that he ask Desdemona to intercede on his behalf with the Moor. </a:t>
            </a:r>
          </a:p>
        </p:txBody>
      </p:sp>
      <p:grpSp>
        <p:nvGrpSpPr>
          <p:cNvPr id="77"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78" name="Freeform: Shape 77">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135573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727</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Character of Cassio in ‘Othello’ by William Shakespeare</vt:lpstr>
      <vt:lpstr>Key Adjectives:</vt:lpstr>
      <vt:lpstr>Chivalrous</vt:lpstr>
      <vt:lpstr>A Noble Character </vt:lpstr>
      <vt:lpstr>PowerPoint Presentation</vt:lpstr>
      <vt:lpstr>Respectful and Loyal</vt:lpstr>
      <vt:lpstr>PowerPoint Presentation</vt:lpstr>
      <vt:lpstr>Cassio Has Human Weakness Which Contributes to Iago’s Success. </vt:lpstr>
      <vt:lpstr>PowerPoint Presentation</vt:lpstr>
      <vt:lpstr>PowerPoint Presentation</vt:lpstr>
      <vt:lpstr>Our Final Impression of Cassio Is Positive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Character of Cassio in ‘Othello’ by William Shakespeare</dc:title>
  <dc:creator>Ciara Deasy</dc:creator>
  <cp:lastModifiedBy>Ciara Deasy</cp:lastModifiedBy>
  <cp:revision>4</cp:revision>
  <dcterms:created xsi:type="dcterms:W3CDTF">2021-03-24T11:42:39Z</dcterms:created>
  <dcterms:modified xsi:type="dcterms:W3CDTF">2021-03-24T13:32:08Z</dcterms:modified>
</cp:coreProperties>
</file>