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0" r:id="rId5"/>
    <p:sldId id="261" r:id="rId6"/>
    <p:sldId id="257" r:id="rId7"/>
    <p:sldId id="270"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78" autoAdjust="0"/>
    <p:restoredTop sz="94660"/>
  </p:normalViewPr>
  <p:slideViewPr>
    <p:cSldViewPr>
      <p:cViewPr varScale="1">
        <p:scale>
          <a:sx n="69" d="100"/>
          <a:sy n="69" d="100"/>
        </p:scale>
        <p:origin x="-115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F64D1663-A444-4137-BF2C-34D1BBB43734}" type="datetimeFigureOut">
              <a:rPr lang="en-IE" smtClean="0"/>
              <a:t>24/04/2013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F6BF64E-3EAB-4447-928D-A0E66918A6D6}" type="slidenum">
              <a:rPr lang="en-IE" smtClean="0"/>
              <a:t>‹#›</a:t>
            </a:fld>
            <a:endParaRPr lang="en-IE"/>
          </a:p>
        </p:txBody>
      </p:sp>
    </p:spTree>
    <p:extLst>
      <p:ext uri="{BB962C8B-B14F-4D97-AF65-F5344CB8AC3E}">
        <p14:creationId xmlns:p14="http://schemas.microsoft.com/office/powerpoint/2010/main" val="4098221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F64D1663-A444-4137-BF2C-34D1BBB43734}" type="datetimeFigureOut">
              <a:rPr lang="en-IE" smtClean="0"/>
              <a:t>24/04/2013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F6BF64E-3EAB-4447-928D-A0E66918A6D6}" type="slidenum">
              <a:rPr lang="en-IE" smtClean="0"/>
              <a:t>‹#›</a:t>
            </a:fld>
            <a:endParaRPr lang="en-IE"/>
          </a:p>
        </p:txBody>
      </p:sp>
    </p:spTree>
    <p:extLst>
      <p:ext uri="{BB962C8B-B14F-4D97-AF65-F5344CB8AC3E}">
        <p14:creationId xmlns:p14="http://schemas.microsoft.com/office/powerpoint/2010/main" val="2784315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F64D1663-A444-4137-BF2C-34D1BBB43734}" type="datetimeFigureOut">
              <a:rPr lang="en-IE" smtClean="0"/>
              <a:t>24/04/2013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F6BF64E-3EAB-4447-928D-A0E66918A6D6}" type="slidenum">
              <a:rPr lang="en-IE" smtClean="0"/>
              <a:t>‹#›</a:t>
            </a:fld>
            <a:endParaRPr lang="en-IE"/>
          </a:p>
        </p:txBody>
      </p:sp>
    </p:spTree>
    <p:extLst>
      <p:ext uri="{BB962C8B-B14F-4D97-AF65-F5344CB8AC3E}">
        <p14:creationId xmlns:p14="http://schemas.microsoft.com/office/powerpoint/2010/main" val="2908584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F64D1663-A444-4137-BF2C-34D1BBB43734}" type="datetimeFigureOut">
              <a:rPr lang="en-IE" smtClean="0"/>
              <a:t>24/04/2013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F6BF64E-3EAB-4447-928D-A0E66918A6D6}" type="slidenum">
              <a:rPr lang="en-IE" smtClean="0"/>
              <a:t>‹#›</a:t>
            </a:fld>
            <a:endParaRPr lang="en-IE"/>
          </a:p>
        </p:txBody>
      </p:sp>
    </p:spTree>
    <p:extLst>
      <p:ext uri="{BB962C8B-B14F-4D97-AF65-F5344CB8AC3E}">
        <p14:creationId xmlns:p14="http://schemas.microsoft.com/office/powerpoint/2010/main" val="3086152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4D1663-A444-4137-BF2C-34D1BBB43734}" type="datetimeFigureOut">
              <a:rPr lang="en-IE" smtClean="0"/>
              <a:t>24/04/2013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F6BF64E-3EAB-4447-928D-A0E66918A6D6}" type="slidenum">
              <a:rPr lang="en-IE" smtClean="0"/>
              <a:t>‹#›</a:t>
            </a:fld>
            <a:endParaRPr lang="en-IE"/>
          </a:p>
        </p:txBody>
      </p:sp>
    </p:spTree>
    <p:extLst>
      <p:ext uri="{BB962C8B-B14F-4D97-AF65-F5344CB8AC3E}">
        <p14:creationId xmlns:p14="http://schemas.microsoft.com/office/powerpoint/2010/main" val="108297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F64D1663-A444-4137-BF2C-34D1BBB43734}" type="datetimeFigureOut">
              <a:rPr lang="en-IE" smtClean="0"/>
              <a:t>24/04/2013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F6BF64E-3EAB-4447-928D-A0E66918A6D6}" type="slidenum">
              <a:rPr lang="en-IE" smtClean="0"/>
              <a:t>‹#›</a:t>
            </a:fld>
            <a:endParaRPr lang="en-IE"/>
          </a:p>
        </p:txBody>
      </p:sp>
    </p:spTree>
    <p:extLst>
      <p:ext uri="{BB962C8B-B14F-4D97-AF65-F5344CB8AC3E}">
        <p14:creationId xmlns:p14="http://schemas.microsoft.com/office/powerpoint/2010/main" val="2973718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F64D1663-A444-4137-BF2C-34D1BBB43734}" type="datetimeFigureOut">
              <a:rPr lang="en-IE" smtClean="0"/>
              <a:t>24/04/2013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DF6BF64E-3EAB-4447-928D-A0E66918A6D6}" type="slidenum">
              <a:rPr lang="en-IE" smtClean="0"/>
              <a:t>‹#›</a:t>
            </a:fld>
            <a:endParaRPr lang="en-IE"/>
          </a:p>
        </p:txBody>
      </p:sp>
    </p:spTree>
    <p:extLst>
      <p:ext uri="{BB962C8B-B14F-4D97-AF65-F5344CB8AC3E}">
        <p14:creationId xmlns:p14="http://schemas.microsoft.com/office/powerpoint/2010/main" val="3110203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F64D1663-A444-4137-BF2C-34D1BBB43734}" type="datetimeFigureOut">
              <a:rPr lang="en-IE" smtClean="0"/>
              <a:t>24/04/2013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DF6BF64E-3EAB-4447-928D-A0E66918A6D6}" type="slidenum">
              <a:rPr lang="en-IE" smtClean="0"/>
              <a:t>‹#›</a:t>
            </a:fld>
            <a:endParaRPr lang="en-IE"/>
          </a:p>
        </p:txBody>
      </p:sp>
    </p:spTree>
    <p:extLst>
      <p:ext uri="{BB962C8B-B14F-4D97-AF65-F5344CB8AC3E}">
        <p14:creationId xmlns:p14="http://schemas.microsoft.com/office/powerpoint/2010/main" val="3848010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D1663-A444-4137-BF2C-34D1BBB43734}" type="datetimeFigureOut">
              <a:rPr lang="en-IE" smtClean="0"/>
              <a:t>24/04/2013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DF6BF64E-3EAB-4447-928D-A0E66918A6D6}" type="slidenum">
              <a:rPr lang="en-IE" smtClean="0"/>
              <a:t>‹#›</a:t>
            </a:fld>
            <a:endParaRPr lang="en-IE"/>
          </a:p>
        </p:txBody>
      </p:sp>
    </p:spTree>
    <p:extLst>
      <p:ext uri="{BB962C8B-B14F-4D97-AF65-F5344CB8AC3E}">
        <p14:creationId xmlns:p14="http://schemas.microsoft.com/office/powerpoint/2010/main" val="1694573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4D1663-A444-4137-BF2C-34D1BBB43734}" type="datetimeFigureOut">
              <a:rPr lang="en-IE" smtClean="0"/>
              <a:t>24/04/2013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F6BF64E-3EAB-4447-928D-A0E66918A6D6}" type="slidenum">
              <a:rPr lang="en-IE" smtClean="0"/>
              <a:t>‹#›</a:t>
            </a:fld>
            <a:endParaRPr lang="en-IE"/>
          </a:p>
        </p:txBody>
      </p:sp>
    </p:spTree>
    <p:extLst>
      <p:ext uri="{BB962C8B-B14F-4D97-AF65-F5344CB8AC3E}">
        <p14:creationId xmlns:p14="http://schemas.microsoft.com/office/powerpoint/2010/main" val="1512457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4D1663-A444-4137-BF2C-34D1BBB43734}" type="datetimeFigureOut">
              <a:rPr lang="en-IE" smtClean="0"/>
              <a:t>24/04/2013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F6BF64E-3EAB-4447-928D-A0E66918A6D6}" type="slidenum">
              <a:rPr lang="en-IE" smtClean="0"/>
              <a:t>‹#›</a:t>
            </a:fld>
            <a:endParaRPr lang="en-IE"/>
          </a:p>
        </p:txBody>
      </p:sp>
    </p:spTree>
    <p:extLst>
      <p:ext uri="{BB962C8B-B14F-4D97-AF65-F5344CB8AC3E}">
        <p14:creationId xmlns:p14="http://schemas.microsoft.com/office/powerpoint/2010/main" val="1364458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D1663-A444-4137-BF2C-34D1BBB43734}" type="datetimeFigureOut">
              <a:rPr lang="en-IE" smtClean="0"/>
              <a:t>24/04/2013</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BF64E-3EAB-4447-928D-A0E66918A6D6}" type="slidenum">
              <a:rPr lang="en-IE" smtClean="0"/>
              <a:t>‹#›</a:t>
            </a:fld>
            <a:endParaRPr lang="en-IE"/>
          </a:p>
        </p:txBody>
      </p:sp>
    </p:spTree>
    <p:extLst>
      <p:ext uri="{BB962C8B-B14F-4D97-AF65-F5344CB8AC3E}">
        <p14:creationId xmlns:p14="http://schemas.microsoft.com/office/powerpoint/2010/main" val="2601404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http://www.iconocast.com/B000000000000138/T9/News5_2.jp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err="1" smtClean="0"/>
              <a:t>Bogland</a:t>
            </a:r>
            <a:endParaRPr lang="en-IE" dirty="0"/>
          </a:p>
        </p:txBody>
      </p:sp>
      <p:sp>
        <p:nvSpPr>
          <p:cNvPr id="3" name="Subtitle 2"/>
          <p:cNvSpPr>
            <a:spLocks noGrp="1"/>
          </p:cNvSpPr>
          <p:nvPr>
            <p:ph type="subTitle" idx="1"/>
          </p:nvPr>
        </p:nvSpPr>
        <p:spPr/>
        <p:txBody>
          <a:bodyPr/>
          <a:lstStyle/>
          <a:p>
            <a:r>
              <a:rPr lang="en-IE" dirty="0" smtClean="0">
                <a:solidFill>
                  <a:schemeClr val="bg1"/>
                </a:solidFill>
              </a:rPr>
              <a:t>Seamus Heaney</a:t>
            </a:r>
            <a:endParaRPr lang="en-IE" dirty="0">
              <a:solidFill>
                <a:schemeClr val="bg1"/>
              </a:solidFill>
            </a:endParaRPr>
          </a:p>
        </p:txBody>
      </p:sp>
    </p:spTree>
    <p:extLst>
      <p:ext uri="{BB962C8B-B14F-4D97-AF65-F5344CB8AC3E}">
        <p14:creationId xmlns:p14="http://schemas.microsoft.com/office/powerpoint/2010/main" val="1147201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Stanza 3</a:t>
            </a:r>
            <a:endParaRPr lang="en-IE" dirty="0"/>
          </a:p>
        </p:txBody>
      </p:sp>
      <p:sp>
        <p:nvSpPr>
          <p:cNvPr id="3" name="Content Placeholder 2"/>
          <p:cNvSpPr>
            <a:spLocks noGrp="1"/>
          </p:cNvSpPr>
          <p:nvPr>
            <p:ph idx="1"/>
          </p:nvPr>
        </p:nvSpPr>
        <p:spPr/>
        <p:txBody>
          <a:bodyPr>
            <a:normAutofit lnSpcReduction="10000"/>
          </a:bodyPr>
          <a:lstStyle/>
          <a:p>
            <a:r>
              <a:rPr lang="en-IE" dirty="0" smtClean="0"/>
              <a:t>This stanza implies that the depths of the bog may be less dramatic than the prairies of America, but they are repositories and storehouses of history.</a:t>
            </a:r>
          </a:p>
          <a:p>
            <a:r>
              <a:rPr lang="en-IE" dirty="0" smtClean="0"/>
              <a:t>Poet remembers elk incident from his childhood.</a:t>
            </a:r>
          </a:p>
          <a:p>
            <a:r>
              <a:rPr lang="en-IE" dirty="0" smtClean="0"/>
              <a:t>The word ‘astounding’ captures the poet’s sense of wonder and awe at the amazing discovery.</a:t>
            </a:r>
            <a:endParaRPr lang="en-IE" dirty="0"/>
          </a:p>
        </p:txBody>
      </p:sp>
    </p:spTree>
    <p:extLst>
      <p:ext uri="{BB962C8B-B14F-4D97-AF65-F5344CB8AC3E}">
        <p14:creationId xmlns:p14="http://schemas.microsoft.com/office/powerpoint/2010/main" val="4195178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Stanza 4</a:t>
            </a:r>
            <a:endParaRPr lang="en-IE" dirty="0"/>
          </a:p>
        </p:txBody>
      </p:sp>
      <p:sp>
        <p:nvSpPr>
          <p:cNvPr id="3" name="Content Placeholder 2"/>
          <p:cNvSpPr>
            <a:spLocks noGrp="1"/>
          </p:cNvSpPr>
          <p:nvPr>
            <p:ph idx="1"/>
          </p:nvPr>
        </p:nvSpPr>
        <p:spPr/>
        <p:txBody>
          <a:bodyPr/>
          <a:lstStyle/>
          <a:p>
            <a:r>
              <a:rPr lang="en-IE" dirty="0" smtClean="0"/>
              <a:t>The </a:t>
            </a:r>
            <a:r>
              <a:rPr lang="en-IE" dirty="0" err="1" smtClean="0"/>
              <a:t>bogland</a:t>
            </a:r>
            <a:r>
              <a:rPr lang="en-IE" dirty="0" smtClean="0"/>
              <a:t> also acts as a preserver.</a:t>
            </a:r>
          </a:p>
          <a:p>
            <a:r>
              <a:rPr lang="en-IE" dirty="0" smtClean="0"/>
              <a:t>Preservation of the butter, which is returned as a gift to a later age, inclines the poet to think of the bog as being “kind”.</a:t>
            </a:r>
            <a:endParaRPr lang="en-IE" dirty="0"/>
          </a:p>
        </p:txBody>
      </p:sp>
    </p:spTree>
    <p:extLst>
      <p:ext uri="{BB962C8B-B14F-4D97-AF65-F5344CB8AC3E}">
        <p14:creationId xmlns:p14="http://schemas.microsoft.com/office/powerpoint/2010/main" val="1337776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Stanza 5</a:t>
            </a:r>
            <a:endParaRPr lang="en-IE" dirty="0"/>
          </a:p>
        </p:txBody>
      </p:sp>
      <p:sp>
        <p:nvSpPr>
          <p:cNvPr id="3" name="Content Placeholder 2"/>
          <p:cNvSpPr>
            <a:spLocks noGrp="1"/>
          </p:cNvSpPr>
          <p:nvPr>
            <p:ph idx="1"/>
          </p:nvPr>
        </p:nvSpPr>
        <p:spPr/>
        <p:txBody>
          <a:bodyPr/>
          <a:lstStyle/>
          <a:p>
            <a:r>
              <a:rPr lang="en-IE" dirty="0" smtClean="0"/>
              <a:t>“Inwards and downwards” suggests the depth and complexity of racial consciousness, multi-layered and incapable of total revelation.</a:t>
            </a:r>
          </a:p>
          <a:p>
            <a:r>
              <a:rPr lang="en-IE" dirty="0" smtClean="0"/>
              <a:t>(American prairies – outward looking, no barriers)</a:t>
            </a:r>
          </a:p>
          <a:p>
            <a:r>
              <a:rPr lang="en-IE" dirty="0" smtClean="0"/>
              <a:t>Irish mentality – more inward looking</a:t>
            </a:r>
            <a:endParaRPr lang="en-IE" dirty="0"/>
          </a:p>
        </p:txBody>
      </p:sp>
    </p:spTree>
    <p:extLst>
      <p:ext uri="{BB962C8B-B14F-4D97-AF65-F5344CB8AC3E}">
        <p14:creationId xmlns:p14="http://schemas.microsoft.com/office/powerpoint/2010/main" val="3317167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Stanza 6</a:t>
            </a:r>
            <a:endParaRPr lang="en-IE" dirty="0"/>
          </a:p>
        </p:txBody>
      </p:sp>
      <p:sp>
        <p:nvSpPr>
          <p:cNvPr id="3" name="Content Placeholder 2"/>
          <p:cNvSpPr>
            <a:spLocks noGrp="1"/>
          </p:cNvSpPr>
          <p:nvPr>
            <p:ph idx="1"/>
          </p:nvPr>
        </p:nvSpPr>
        <p:spPr/>
        <p:txBody>
          <a:bodyPr/>
          <a:lstStyle/>
          <a:p>
            <a:r>
              <a:rPr lang="en-IE" dirty="0" smtClean="0"/>
              <a:t>“Inwards and downwards” suggests the depth and complexity of racial consciousness, multi-layered and incapable of total revelation.</a:t>
            </a:r>
          </a:p>
          <a:p>
            <a:r>
              <a:rPr lang="en-IE" dirty="0" smtClean="0"/>
              <a:t>(American prairies – outward looking, no barriers)</a:t>
            </a:r>
          </a:p>
          <a:p>
            <a:r>
              <a:rPr lang="en-IE" dirty="0" smtClean="0"/>
              <a:t>Irish mentality – more inward looking and restricted.</a:t>
            </a:r>
          </a:p>
          <a:p>
            <a:endParaRPr lang="en-IE" dirty="0"/>
          </a:p>
        </p:txBody>
      </p:sp>
    </p:spTree>
    <p:extLst>
      <p:ext uri="{BB962C8B-B14F-4D97-AF65-F5344CB8AC3E}">
        <p14:creationId xmlns:p14="http://schemas.microsoft.com/office/powerpoint/2010/main" val="3890166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Stanza 7</a:t>
            </a:r>
            <a:endParaRPr lang="en-IE" dirty="0"/>
          </a:p>
        </p:txBody>
      </p:sp>
      <p:sp>
        <p:nvSpPr>
          <p:cNvPr id="3" name="Content Placeholder 2"/>
          <p:cNvSpPr>
            <a:spLocks noGrp="1"/>
          </p:cNvSpPr>
          <p:nvPr>
            <p:ph idx="1"/>
          </p:nvPr>
        </p:nvSpPr>
        <p:spPr/>
        <p:txBody>
          <a:bodyPr/>
          <a:lstStyle/>
          <a:p>
            <a:r>
              <a:rPr lang="en-IE" dirty="0" smtClean="0"/>
              <a:t>The final stanza seems inconclusive, “bottomless”. </a:t>
            </a:r>
          </a:p>
          <a:p>
            <a:r>
              <a:rPr lang="en-IE" dirty="0" smtClean="0"/>
              <a:t>The stripping away of the layers only reveals more.</a:t>
            </a:r>
          </a:p>
          <a:p>
            <a:r>
              <a:rPr lang="en-IE" dirty="0" smtClean="0"/>
              <a:t>The poet here is using the bog, not only as symbolic of the </a:t>
            </a:r>
            <a:r>
              <a:rPr lang="en-IE" dirty="0"/>
              <a:t>I</a:t>
            </a:r>
            <a:r>
              <a:rPr lang="en-IE" dirty="0" smtClean="0"/>
              <a:t>rish psyche, but also as symbolic of his own search as a poet to find identity and truth.</a:t>
            </a:r>
            <a:endParaRPr lang="en-IE" dirty="0"/>
          </a:p>
        </p:txBody>
      </p:sp>
    </p:spTree>
    <p:extLst>
      <p:ext uri="{BB962C8B-B14F-4D97-AF65-F5344CB8AC3E}">
        <p14:creationId xmlns:p14="http://schemas.microsoft.com/office/powerpoint/2010/main" val="3983208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r>
              <a:rPr lang="en-IE" dirty="0" smtClean="0"/>
              <a:t>Like a pioneer he digs into the layers of his subconscious, uncovering the memories and emotions that define him as a person and inspire him as a poet.</a:t>
            </a:r>
            <a:endParaRPr lang="en-IE" dirty="0"/>
          </a:p>
        </p:txBody>
      </p:sp>
    </p:spTree>
    <p:extLst>
      <p:ext uri="{BB962C8B-B14F-4D97-AF65-F5344CB8AC3E}">
        <p14:creationId xmlns:p14="http://schemas.microsoft.com/office/powerpoint/2010/main" val="944429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normAutofit lnSpcReduction="10000"/>
          </a:bodyPr>
          <a:lstStyle/>
          <a:p>
            <a:r>
              <a:rPr lang="en-GB" i="1" dirty="0"/>
              <a:t>About his poem - </a:t>
            </a:r>
            <a:r>
              <a:rPr lang="en-GB" i="1" dirty="0" err="1"/>
              <a:t>Bogland</a:t>
            </a:r>
            <a:r>
              <a:rPr lang="en-GB" i="1" dirty="0"/>
              <a:t> - Seamus Heaney told the following: "The title of the poem refers to the bogs I knew while I was growing up and the stories I had heard about the things that could be preserved in the bog such as supplies of butter that were kept there, and about the things that were even more astonishing to a child, such as the skeleton of an Irish elk which our neighbours had dug out".  </a:t>
            </a:r>
            <a:r>
              <a:rPr lang="en-GB" i="1" dirty="0" smtClean="0"/>
              <a:t>Heaney</a:t>
            </a:r>
            <a:endParaRPr lang="en-IE" dirty="0"/>
          </a:p>
        </p:txBody>
      </p:sp>
    </p:spTree>
    <p:extLst>
      <p:ext uri="{BB962C8B-B14F-4D97-AF65-F5344CB8AC3E}">
        <p14:creationId xmlns:p14="http://schemas.microsoft.com/office/powerpoint/2010/main" val="594558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Bog Butter</a:t>
            </a:r>
            <a:endParaRPr lang="en-IE" dirty="0"/>
          </a:p>
        </p:txBody>
      </p:sp>
      <p:pic>
        <p:nvPicPr>
          <p:cNvPr id="2050" name="Picture 2" descr="http://www.iconocast.com/B000000000000138/T9/News5_2.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63575" y="3535363"/>
            <a:ext cx="2628900" cy="34099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663575" y="353536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IE"/>
          </a:p>
        </p:txBody>
      </p:sp>
      <p:sp>
        <p:nvSpPr>
          <p:cNvPr id="8" name="Rectangle 5"/>
          <p:cNvSpPr>
            <a:spLocks noChangeArrowheads="1"/>
          </p:cNvSpPr>
          <p:nvPr/>
        </p:nvSpPr>
        <p:spPr bwMode="auto">
          <a:xfrm>
            <a:off x="663575" y="39925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9" name="Content Placeholder 8"/>
          <p:cNvSpPr>
            <a:spLocks noGrp="1"/>
          </p:cNvSpPr>
          <p:nvPr>
            <p:ph idx="1"/>
          </p:nvPr>
        </p:nvSpPr>
        <p:spPr>
          <a:xfrm>
            <a:off x="395536" y="1272381"/>
            <a:ext cx="8229600" cy="4525963"/>
          </a:xfrm>
        </p:spPr>
        <p:txBody>
          <a:bodyPr/>
          <a:lstStyle/>
          <a:p>
            <a:pPr lvl="0"/>
            <a:r>
              <a:rPr kumimoji="0" lang="en-GB"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For many years farmers and turf cutters have been finding huge lumps of what looks like butter in the peat bogs of Scotland and Ireland.</a:t>
            </a:r>
            <a:endParaRPr kumimoji="0" lang="en-GB" sz="4800" b="0" i="0" u="none" strike="noStrike" cap="none" normalizeH="0" baseline="0" dirty="0" smtClean="0">
              <a:ln>
                <a:noFill/>
              </a:ln>
              <a:solidFill>
                <a:schemeClr val="tx1"/>
              </a:solidFill>
              <a:effectLst/>
              <a:latin typeface="Arial" pitchFamily="34" charset="0"/>
              <a:cs typeface="Arial" pitchFamily="34" charset="0"/>
            </a:endParaRPr>
          </a:p>
          <a:p>
            <a:endParaRPr lang="en-IE" dirty="0"/>
          </a:p>
        </p:txBody>
      </p:sp>
      <p:sp>
        <p:nvSpPr>
          <p:cNvPr id="10" name="TextBox 9"/>
          <p:cNvSpPr txBox="1"/>
          <p:nvPr/>
        </p:nvSpPr>
        <p:spPr>
          <a:xfrm>
            <a:off x="3851920" y="3901510"/>
            <a:ext cx="4752528" cy="2677656"/>
          </a:xfrm>
          <a:prstGeom prst="rect">
            <a:avLst/>
          </a:prstGeom>
          <a:noFill/>
        </p:spPr>
        <p:txBody>
          <a:bodyPr wrap="square" rtlCol="0">
            <a:spAutoFit/>
          </a:bodyPr>
          <a:lstStyle/>
          <a:p>
            <a:r>
              <a:rPr lang="en-GB" sz="2400" dirty="0"/>
              <a:t>The 'butter' is a waxy substance, usually a creamy white or very pale yellow colour. Lumps dating back as far as the Bronze Age, 3000 years ago, have been found in barrels, baskets or animal skins. They're buried in holes deep in the bogs.</a:t>
            </a:r>
            <a:endParaRPr lang="en-IE" sz="2400" dirty="0"/>
          </a:p>
        </p:txBody>
      </p:sp>
    </p:spTree>
    <p:extLst>
      <p:ext uri="{BB962C8B-B14F-4D97-AF65-F5344CB8AC3E}">
        <p14:creationId xmlns:p14="http://schemas.microsoft.com/office/powerpoint/2010/main" val="2776913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Great Irish Elk</a:t>
            </a:r>
            <a:endParaRPr lang="en-IE"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1760" y="1412776"/>
            <a:ext cx="4374246"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9035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r>
              <a:rPr lang="en-IE" dirty="0" smtClean="0"/>
              <a:t>Dedicated to the painter TP Flanagan, who spent a holiday with Heaney in Donegal.</a:t>
            </a:r>
            <a:endParaRPr lang="en-IE" dirty="0"/>
          </a:p>
        </p:txBody>
      </p:sp>
    </p:spTree>
    <p:extLst>
      <p:ext uri="{BB962C8B-B14F-4D97-AF65-F5344CB8AC3E}">
        <p14:creationId xmlns:p14="http://schemas.microsoft.com/office/powerpoint/2010/main" val="2104939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r>
              <a:rPr lang="en-IE" dirty="0" smtClean="0"/>
              <a:t>For Heaney, bogs are storehouses of the past and keys to the culture of the people who worked in them and lived alongside them.</a:t>
            </a:r>
            <a:endParaRPr lang="en-IE" dirty="0"/>
          </a:p>
        </p:txBody>
      </p:sp>
    </p:spTree>
    <p:extLst>
      <p:ext uri="{BB962C8B-B14F-4D97-AF65-F5344CB8AC3E}">
        <p14:creationId xmlns:p14="http://schemas.microsoft.com/office/powerpoint/2010/main" val="281322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r>
              <a:rPr lang="en-IE" dirty="0" smtClean="0"/>
              <a:t>The poem works on both a literal and metaphorical level, which is superbly blended in the structure of the poem and </a:t>
            </a:r>
            <a:r>
              <a:rPr lang="en-IE" smtClean="0"/>
              <a:t>maintained throughout.</a:t>
            </a:r>
            <a:endParaRPr lang="en-IE"/>
          </a:p>
        </p:txBody>
      </p:sp>
    </p:spTree>
    <p:extLst>
      <p:ext uri="{BB962C8B-B14F-4D97-AF65-F5344CB8AC3E}">
        <p14:creationId xmlns:p14="http://schemas.microsoft.com/office/powerpoint/2010/main" val="366593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Stanza 1</a:t>
            </a:r>
            <a:endParaRPr lang="en-IE" dirty="0"/>
          </a:p>
        </p:txBody>
      </p:sp>
      <p:sp>
        <p:nvSpPr>
          <p:cNvPr id="3" name="Content Placeholder 2"/>
          <p:cNvSpPr>
            <a:spLocks noGrp="1"/>
          </p:cNvSpPr>
          <p:nvPr>
            <p:ph idx="1"/>
          </p:nvPr>
        </p:nvSpPr>
        <p:spPr/>
        <p:txBody>
          <a:bodyPr/>
          <a:lstStyle/>
          <a:p>
            <a:r>
              <a:rPr lang="en-IE" dirty="0" smtClean="0"/>
              <a:t>The prairies suggest an unlimited, vast space of land, capable of wide, unrestricted exploration and opportunity.</a:t>
            </a:r>
          </a:p>
          <a:p>
            <a:r>
              <a:rPr lang="en-IE" dirty="0" smtClean="0"/>
              <a:t>In Ireland our sight is drawn downwards.</a:t>
            </a:r>
          </a:p>
          <a:p>
            <a:r>
              <a:rPr lang="en-IE" dirty="0" smtClean="0"/>
              <a:t>The word ‘concedes’ suggests a more restricted or limited view of life.</a:t>
            </a:r>
            <a:endParaRPr lang="en-IE" dirty="0"/>
          </a:p>
        </p:txBody>
      </p:sp>
    </p:spTree>
    <p:extLst>
      <p:ext uri="{BB962C8B-B14F-4D97-AF65-F5344CB8AC3E}">
        <p14:creationId xmlns:p14="http://schemas.microsoft.com/office/powerpoint/2010/main" val="1424124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Stanza 2</a:t>
            </a:r>
            <a:endParaRPr lang="en-IE" dirty="0"/>
          </a:p>
        </p:txBody>
      </p:sp>
      <p:sp>
        <p:nvSpPr>
          <p:cNvPr id="3" name="Content Placeholder 2"/>
          <p:cNvSpPr>
            <a:spLocks noGrp="1"/>
          </p:cNvSpPr>
          <p:nvPr>
            <p:ph idx="1"/>
          </p:nvPr>
        </p:nvSpPr>
        <p:spPr/>
        <p:txBody>
          <a:bodyPr/>
          <a:lstStyle/>
          <a:p>
            <a:r>
              <a:rPr lang="en-IE" dirty="0" smtClean="0"/>
              <a:t>The Cyclops eye brings an imaginative image of singular, focused, yet narrow vision which distinguishes the Irish psyche.</a:t>
            </a:r>
          </a:p>
          <a:p>
            <a:r>
              <a:rPr lang="en-IE" dirty="0" smtClean="0"/>
              <a:t>Our “country/ is bog” that keeps changing or “crusting” under the eye of the sun. </a:t>
            </a:r>
            <a:endParaRPr lang="en-IE" dirty="0"/>
          </a:p>
        </p:txBody>
      </p:sp>
    </p:spTree>
    <p:extLst>
      <p:ext uri="{BB962C8B-B14F-4D97-AF65-F5344CB8AC3E}">
        <p14:creationId xmlns:p14="http://schemas.microsoft.com/office/powerpoint/2010/main" val="2335961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588</Words>
  <Application>Microsoft Office PowerPoint</Application>
  <PresentationFormat>On-screen Show (4:3)</PresentationFormat>
  <Paragraphs>37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Bogland</vt:lpstr>
      <vt:lpstr>PowerPoint Presentation</vt:lpstr>
      <vt:lpstr>Bog Butter</vt:lpstr>
      <vt:lpstr>The Great Irish Elk</vt:lpstr>
      <vt:lpstr>PowerPoint Presentation</vt:lpstr>
      <vt:lpstr>PowerPoint Presentation</vt:lpstr>
      <vt:lpstr>PowerPoint Presentation</vt:lpstr>
      <vt:lpstr>Stanza 1</vt:lpstr>
      <vt:lpstr>Stanza 2</vt:lpstr>
      <vt:lpstr>Stanza 3</vt:lpstr>
      <vt:lpstr>Stanza 4</vt:lpstr>
      <vt:lpstr>Stanza 5</vt:lpstr>
      <vt:lpstr>Stanza 6</vt:lpstr>
      <vt:lpstr>Stanza 7</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Bogland</dc:title>
  <dc:creator>Ciara</dc:creator>
  <cp:lastModifiedBy>Ciara</cp:lastModifiedBy>
  <cp:revision>13</cp:revision>
  <dcterms:created xsi:type="dcterms:W3CDTF">2013-04-24T08:59:34Z</dcterms:created>
  <dcterms:modified xsi:type="dcterms:W3CDTF">2013-04-24T10:46:54Z</dcterms:modified>
</cp:coreProperties>
</file>