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38E861E-DF33-48CC-B17B-118C3305F390}" type="datetimeFigureOut">
              <a:rPr lang="en-IE" smtClean="0"/>
              <a:t>10/10/2012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29890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8E861E-DF33-48CC-B17B-118C3305F390}" type="datetimeFigureOut">
              <a:rPr lang="en-IE" smtClean="0"/>
              <a:t>10/10/2012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238034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8E861E-DF33-48CC-B17B-118C3305F390}" type="datetimeFigureOut">
              <a:rPr lang="en-IE" smtClean="0"/>
              <a:t>10/10/2012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1779199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8E861E-DF33-48CC-B17B-118C3305F390}" type="datetimeFigureOut">
              <a:rPr lang="en-IE" smtClean="0"/>
              <a:t>10/10/2012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410758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E861E-DF33-48CC-B17B-118C3305F390}" type="datetimeFigureOut">
              <a:rPr lang="en-IE" smtClean="0"/>
              <a:t>10/10/2012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327077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38E861E-DF33-48CC-B17B-118C3305F390}" type="datetimeFigureOut">
              <a:rPr lang="en-IE" smtClean="0"/>
              <a:t>10/10/2012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404765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38E861E-DF33-48CC-B17B-118C3305F390}" type="datetimeFigureOut">
              <a:rPr lang="en-IE" smtClean="0"/>
              <a:t>10/10/2012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764669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38E861E-DF33-48CC-B17B-118C3305F390}" type="datetimeFigureOut">
              <a:rPr lang="en-IE" smtClean="0"/>
              <a:t>10/10/2012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35907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E861E-DF33-48CC-B17B-118C3305F390}" type="datetimeFigureOut">
              <a:rPr lang="en-IE" smtClean="0"/>
              <a:t>10/10/2012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324692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E861E-DF33-48CC-B17B-118C3305F390}" type="datetimeFigureOut">
              <a:rPr lang="en-IE" smtClean="0"/>
              <a:t>10/10/2012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235441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E861E-DF33-48CC-B17B-118C3305F390}" type="datetimeFigureOut">
              <a:rPr lang="en-IE" smtClean="0"/>
              <a:t>10/10/2012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97939A9-585D-497D-9322-1DFBAE93CA09}" type="slidenum">
              <a:rPr lang="en-IE" smtClean="0"/>
              <a:t>‹#›</a:t>
            </a:fld>
            <a:endParaRPr lang="en-IE"/>
          </a:p>
        </p:txBody>
      </p:sp>
    </p:spTree>
    <p:extLst>
      <p:ext uri="{BB962C8B-B14F-4D97-AF65-F5344CB8AC3E}">
        <p14:creationId xmlns:p14="http://schemas.microsoft.com/office/powerpoint/2010/main" val="194169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alpha val="6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E861E-DF33-48CC-B17B-118C3305F390}" type="datetimeFigureOut">
              <a:rPr lang="en-IE" smtClean="0"/>
              <a:t>10/10/2012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939A9-585D-497D-9322-1DFBAE93CA09}" type="slidenum">
              <a:rPr lang="en-IE" smtClean="0"/>
              <a:t>‹#›</a:t>
            </a:fld>
            <a:endParaRPr lang="en-IE"/>
          </a:p>
        </p:txBody>
      </p:sp>
    </p:spTree>
    <p:extLst>
      <p:ext uri="{BB962C8B-B14F-4D97-AF65-F5344CB8AC3E}">
        <p14:creationId xmlns:p14="http://schemas.microsoft.com/office/powerpoint/2010/main" val="617944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b="1" dirty="0"/>
              <a:t>Sylvia Plath </a:t>
            </a:r>
            <a:endParaRPr lang="en-IE" dirty="0"/>
          </a:p>
        </p:txBody>
      </p:sp>
      <p:sp>
        <p:nvSpPr>
          <p:cNvPr id="3" name="Subtitle 2"/>
          <p:cNvSpPr>
            <a:spLocks noGrp="1"/>
          </p:cNvSpPr>
          <p:nvPr>
            <p:ph type="subTitle" idx="1"/>
          </p:nvPr>
        </p:nvSpPr>
        <p:spPr/>
        <p:txBody>
          <a:bodyPr/>
          <a:lstStyle/>
          <a:p>
            <a:r>
              <a:rPr lang="en-IE" b="1" dirty="0"/>
              <a:t>Black Rook in Rainy Weather</a:t>
            </a:r>
            <a:endParaRPr lang="en-IE" dirty="0"/>
          </a:p>
          <a:p>
            <a:endParaRPr lang="en-IE" dirty="0"/>
          </a:p>
        </p:txBody>
      </p:sp>
    </p:spTree>
    <p:extLst>
      <p:ext uri="{BB962C8B-B14F-4D97-AF65-F5344CB8AC3E}">
        <p14:creationId xmlns:p14="http://schemas.microsoft.com/office/powerpoint/2010/main" val="1412550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smtClean="0"/>
              <a:t>Tone</a:t>
            </a:r>
            <a:endParaRPr lang="en-IE" dirty="0"/>
          </a:p>
        </p:txBody>
      </p:sp>
      <p:sp>
        <p:nvSpPr>
          <p:cNvPr id="3" name="Content Placeholder 2"/>
          <p:cNvSpPr>
            <a:spLocks noGrp="1"/>
          </p:cNvSpPr>
          <p:nvPr>
            <p:ph idx="1"/>
          </p:nvPr>
        </p:nvSpPr>
        <p:spPr>
          <a:xfrm>
            <a:off x="0" y="1412776"/>
            <a:ext cx="9144000" cy="5445224"/>
          </a:xfrm>
        </p:spPr>
        <p:txBody>
          <a:bodyPr>
            <a:normAutofit/>
          </a:bodyPr>
          <a:lstStyle/>
          <a:p>
            <a:r>
              <a:rPr lang="en-IE" b="1" i="1" dirty="0"/>
              <a:t>Droll and dreamy:</a:t>
            </a:r>
            <a:r>
              <a:rPr lang="en-IE" dirty="0"/>
              <a:t> ‘I desire…some backtalk from the mute sky’ [Black Rook</a:t>
            </a:r>
            <a:r>
              <a:rPr lang="en-IE" dirty="0" smtClean="0"/>
              <a:t>]</a:t>
            </a:r>
          </a:p>
          <a:p>
            <a:r>
              <a:rPr lang="en-IE" b="1" i="1" dirty="0"/>
              <a:t>Unassuming and modest:</a:t>
            </a:r>
            <a:r>
              <a:rPr lang="en-IE" dirty="0"/>
              <a:t> ‘I do not expect a miracle’ [Black </a:t>
            </a:r>
            <a:r>
              <a:rPr lang="en-IE" dirty="0" smtClean="0"/>
              <a:t>Rook]</a:t>
            </a:r>
          </a:p>
          <a:p>
            <a:r>
              <a:rPr lang="en-IE" b="1" i="1" dirty="0" smtClean="0"/>
              <a:t>Resigned </a:t>
            </a:r>
            <a:r>
              <a:rPr lang="en-IE" b="1" i="1" dirty="0"/>
              <a:t>and tolerant</a:t>
            </a:r>
            <a:r>
              <a:rPr lang="en-IE" dirty="0"/>
              <a:t>: But let spotted leaves fall as they fall’ [Black </a:t>
            </a:r>
            <a:r>
              <a:rPr lang="en-IE" dirty="0" smtClean="0"/>
              <a:t>Rook]</a:t>
            </a:r>
          </a:p>
          <a:p>
            <a:r>
              <a:rPr lang="en-IE" b="1" i="1" dirty="0" smtClean="0"/>
              <a:t>Flippant</a:t>
            </a:r>
            <a:r>
              <a:rPr lang="en-IE" b="1" i="1" dirty="0"/>
              <a:t>, ironic and cavalier:</a:t>
            </a:r>
            <a:r>
              <a:rPr lang="en-IE" dirty="0"/>
              <a:t> ‘those spasmodic tricks of radiance’ [Black Rook</a:t>
            </a:r>
            <a:r>
              <a:rPr lang="en-IE" dirty="0" smtClean="0"/>
              <a:t>]</a:t>
            </a:r>
          </a:p>
          <a:p>
            <a:r>
              <a:rPr lang="en-IE" dirty="0"/>
              <a:t/>
            </a:r>
            <a:br>
              <a:rPr lang="en-IE" dirty="0"/>
            </a:br>
            <a:endParaRPr lang="en-IE" dirty="0"/>
          </a:p>
        </p:txBody>
      </p:sp>
    </p:spTree>
    <p:extLst>
      <p:ext uri="{BB962C8B-B14F-4D97-AF65-F5344CB8AC3E}">
        <p14:creationId xmlns:p14="http://schemas.microsoft.com/office/powerpoint/2010/main" val="2179747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Imagery</a:t>
            </a:r>
            <a:endParaRPr lang="en-IE" dirty="0"/>
          </a:p>
        </p:txBody>
      </p:sp>
      <p:sp>
        <p:nvSpPr>
          <p:cNvPr id="3" name="Content Placeholder 2"/>
          <p:cNvSpPr>
            <a:spLocks noGrp="1"/>
          </p:cNvSpPr>
          <p:nvPr>
            <p:ph idx="1"/>
          </p:nvPr>
        </p:nvSpPr>
        <p:spPr>
          <a:xfrm>
            <a:off x="0" y="1340768"/>
            <a:ext cx="9144000" cy="5517232"/>
          </a:xfrm>
        </p:spPr>
        <p:txBody>
          <a:bodyPr/>
          <a:lstStyle/>
          <a:p>
            <a:r>
              <a:rPr lang="en-IE" dirty="0"/>
              <a:t>‘twigs’ and ‘spotted leaves’ [Black Rook</a:t>
            </a:r>
            <a:r>
              <a:rPr lang="en-IE" dirty="0" smtClean="0"/>
              <a:t>]</a:t>
            </a:r>
            <a:br>
              <a:rPr lang="en-IE" dirty="0" smtClean="0"/>
            </a:br>
            <a:r>
              <a:rPr lang="en-IE" dirty="0" smtClean="0"/>
              <a:t>She uses recurring images of trees in many of her poems.</a:t>
            </a:r>
          </a:p>
        </p:txBody>
      </p:sp>
    </p:spTree>
    <p:extLst>
      <p:ext uri="{BB962C8B-B14F-4D97-AF65-F5344CB8AC3E}">
        <p14:creationId xmlns:p14="http://schemas.microsoft.com/office/powerpoint/2010/main" val="3407453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Symbol:</a:t>
            </a:r>
            <a:endParaRPr lang="en-IE" dirty="0"/>
          </a:p>
        </p:txBody>
      </p:sp>
      <p:sp>
        <p:nvSpPr>
          <p:cNvPr id="3" name="Content Placeholder 2"/>
          <p:cNvSpPr>
            <a:spLocks noGrp="1"/>
          </p:cNvSpPr>
          <p:nvPr>
            <p:ph idx="1"/>
          </p:nvPr>
        </p:nvSpPr>
        <p:spPr>
          <a:xfrm>
            <a:off x="0" y="1268760"/>
            <a:ext cx="8686800" cy="5400600"/>
          </a:xfrm>
        </p:spPr>
        <p:txBody>
          <a:bodyPr>
            <a:normAutofit fontScale="92500" lnSpcReduction="10000"/>
          </a:bodyPr>
          <a:lstStyle/>
          <a:p>
            <a:r>
              <a:rPr lang="en-IE" dirty="0"/>
              <a:t>‘Rook’  [Black Rook]</a:t>
            </a:r>
            <a:br>
              <a:rPr lang="en-IE" dirty="0"/>
            </a:br>
            <a:r>
              <a:rPr lang="en-IE" dirty="0"/>
              <a:t>‘a wet black rook arranging and rearranging its feathers in the rain’ is a symbol of how the ‘minor light’ of life can shine suddenly from banal objects. For Plath the rook ‘can so shine as to seize my senses’. </a:t>
            </a:r>
          </a:p>
          <a:p>
            <a:r>
              <a:rPr lang="en-IE" dirty="0" smtClean="0"/>
              <a:t>The </a:t>
            </a:r>
            <a:r>
              <a:rPr lang="en-IE" dirty="0"/>
              <a:t>rook is an ordinary bird which serves to focus Plath’s vision. The rook is a ruse she chooses in order to instil patience in herself. She settles for its minor light while she awaits a more transcendent vision:  ‘</a:t>
            </a:r>
            <a:br>
              <a:rPr lang="en-IE" dirty="0"/>
            </a:br>
            <a:r>
              <a:rPr lang="en-IE" dirty="0"/>
              <a:t>The long wait for the angel for that rare, random descent’ [Black Rook</a:t>
            </a:r>
            <a:r>
              <a:rPr lang="en-IE" dirty="0" smtClean="0"/>
              <a:t>]</a:t>
            </a:r>
            <a:endParaRPr lang="en-IE" dirty="0"/>
          </a:p>
        </p:txBody>
      </p:sp>
    </p:spTree>
    <p:extLst>
      <p:ext uri="{BB962C8B-B14F-4D97-AF65-F5344CB8AC3E}">
        <p14:creationId xmlns:p14="http://schemas.microsoft.com/office/powerpoint/2010/main" val="1476535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Analogy:</a:t>
            </a:r>
            <a:endParaRPr lang="en-IE" dirty="0"/>
          </a:p>
        </p:txBody>
      </p:sp>
      <p:sp>
        <p:nvSpPr>
          <p:cNvPr id="3" name="Content Placeholder 2"/>
          <p:cNvSpPr>
            <a:spLocks noGrp="1"/>
          </p:cNvSpPr>
          <p:nvPr>
            <p:ph idx="1"/>
          </p:nvPr>
        </p:nvSpPr>
        <p:spPr>
          <a:xfrm>
            <a:off x="179512" y="1268760"/>
            <a:ext cx="8964488" cy="5400600"/>
          </a:xfrm>
        </p:spPr>
        <p:txBody>
          <a:bodyPr>
            <a:normAutofit fontScale="85000" lnSpcReduction="10000"/>
          </a:bodyPr>
          <a:lstStyle/>
          <a:p>
            <a:r>
              <a:rPr lang="en-IE" dirty="0"/>
              <a:t>[An analogy is a simile or metaphor that functions as a parallel image. An analogy may involve an extended comparison] </a:t>
            </a:r>
            <a:br>
              <a:rPr lang="en-IE" dirty="0"/>
            </a:br>
            <a:r>
              <a:rPr lang="en-IE" dirty="0"/>
              <a:t>Plath uses both religious and fire analogies in the poem ‘Black Rook’.</a:t>
            </a:r>
          </a:p>
          <a:p>
            <a:r>
              <a:rPr lang="en-IE" dirty="0"/>
              <a:t>Note the Christian register or diction Plath uses in this quote: </a:t>
            </a:r>
            <a:br>
              <a:rPr lang="en-IE" dirty="0"/>
            </a:br>
            <a:r>
              <a:rPr lang="en-IE" dirty="0"/>
              <a:t>‘As if a celestial burning took possession of the most obtuse objects now and then—Thus hallowing an interval otherwise inconsequent’ [Black Rook]</a:t>
            </a:r>
            <a:br>
              <a:rPr lang="en-IE" dirty="0"/>
            </a:br>
            <a:r>
              <a:rPr lang="en-IE" dirty="0"/>
              <a:t>Note how the expression ‘as if’ signals an analogy and renders the religious language that follows metaphorical. ‘Celestial’ and ‘hallowing’ are religious terms that Plath applies to her humanist desire for clarity and illumination</a:t>
            </a:r>
            <a:r>
              <a:rPr lang="en-IE" dirty="0" smtClean="0"/>
              <a:t>.</a:t>
            </a:r>
            <a:endParaRPr lang="en-IE" dirty="0"/>
          </a:p>
        </p:txBody>
      </p:sp>
    </p:spTree>
    <p:extLst>
      <p:ext uri="{BB962C8B-B14F-4D97-AF65-F5344CB8AC3E}">
        <p14:creationId xmlns:p14="http://schemas.microsoft.com/office/powerpoint/2010/main" val="1731175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IE" dirty="0"/>
              <a:t>The words ‘miracle’, and ‘angel’ maintain the religious imagery, which becomes an extended metaphor for inspiration or artistic epiphany. Plath’s imagery, in the final two lines, suggests she is awaiting an Annunciation from an angel of the imagination.</a:t>
            </a:r>
            <a:br>
              <a:rPr lang="en-IE" dirty="0"/>
            </a:br>
            <a:r>
              <a:rPr lang="en-IE" dirty="0"/>
              <a:t>The phrase, ‘those spasmodic tricks of radiance’, is also an image for how elusive and random inspiration is. </a:t>
            </a:r>
            <a:endParaRPr lang="en-IE" dirty="0" smtClean="0"/>
          </a:p>
          <a:p>
            <a:r>
              <a:rPr lang="en-IE" dirty="0" smtClean="0"/>
              <a:t>This </a:t>
            </a:r>
            <a:r>
              <a:rPr lang="en-IE" dirty="0"/>
              <a:t>phrase shows that the religious terms are not used in a reverent manner, but rather in a flippant manner. The word ‘tricks’ is, if anything, disrespectful and mocking. Plath is prepared to settle for a trick of light in order to achieve a moment of transcendent beauty. She doesn’t have any faith that she will find a permanent beauty in her life</a:t>
            </a:r>
            <a:r>
              <a:rPr lang="en-IE" dirty="0" smtClean="0"/>
              <a:t>.</a:t>
            </a:r>
            <a:r>
              <a:rPr lang="en-IE" dirty="0"/>
              <a:t> </a:t>
            </a:r>
            <a:endParaRPr lang="en-IE" dirty="0" smtClean="0"/>
          </a:p>
        </p:txBody>
      </p:sp>
    </p:spTree>
    <p:extLst>
      <p:ext uri="{BB962C8B-B14F-4D97-AF65-F5344CB8AC3E}">
        <p14:creationId xmlns:p14="http://schemas.microsoft.com/office/powerpoint/2010/main" val="4076294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741368"/>
          </a:xfrm>
        </p:spPr>
        <p:txBody>
          <a:bodyPr>
            <a:normAutofit/>
          </a:bodyPr>
          <a:lstStyle/>
          <a:p>
            <a:r>
              <a:rPr lang="en-IE" dirty="0"/>
              <a:t>The metaphor ‘burning’, often used in religious imagery, refers to the impact of such a moment of insight, as Plath desires. The expressions ‘To set the sight on fire’, ‘incandescent’, and ‘flare’, extend this metaphor throughout the poem. In this way, the image of ‘burning’ is used as an analogy for the aesthetic pleasure felt at the moment of poetic inspiration or vision of beauty.</a:t>
            </a:r>
            <a:br>
              <a:rPr lang="en-IE" dirty="0"/>
            </a:br>
            <a:r>
              <a:rPr lang="en-IE" dirty="0"/>
              <a:t>Plath’s imagery depicts those less than transcendent moments when something ordinary ‘can so shine as to seize my senses’.</a:t>
            </a:r>
          </a:p>
          <a:p>
            <a:endParaRPr lang="en-IE" dirty="0"/>
          </a:p>
        </p:txBody>
      </p:sp>
    </p:spTree>
    <p:extLst>
      <p:ext uri="{BB962C8B-B14F-4D97-AF65-F5344CB8AC3E}">
        <p14:creationId xmlns:p14="http://schemas.microsoft.com/office/powerpoint/2010/main" val="253000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Form:</a:t>
            </a:r>
            <a:endParaRPr lang="en-IE" dirty="0"/>
          </a:p>
        </p:txBody>
      </p:sp>
      <p:sp>
        <p:nvSpPr>
          <p:cNvPr id="3" name="Content Placeholder 2"/>
          <p:cNvSpPr>
            <a:spLocks noGrp="1"/>
          </p:cNvSpPr>
          <p:nvPr>
            <p:ph idx="1"/>
          </p:nvPr>
        </p:nvSpPr>
        <p:spPr/>
        <p:txBody>
          <a:bodyPr/>
          <a:lstStyle/>
          <a:p>
            <a:r>
              <a:rPr lang="en-IE" dirty="0"/>
              <a:t>For example, in ‘</a:t>
            </a:r>
            <a:r>
              <a:rPr lang="en-IE" b="1" dirty="0"/>
              <a:t>Black Rook’</a:t>
            </a:r>
            <a:r>
              <a:rPr lang="en-IE" dirty="0"/>
              <a:t> there are eight regular five-line stanzas.</a:t>
            </a:r>
          </a:p>
        </p:txBody>
      </p:sp>
    </p:spTree>
    <p:extLst>
      <p:ext uri="{BB962C8B-B14F-4D97-AF65-F5344CB8AC3E}">
        <p14:creationId xmlns:p14="http://schemas.microsoft.com/office/powerpoint/2010/main" val="1513543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Total Neutrality</a:t>
            </a:r>
            <a:r>
              <a:rPr lang="en-IE" b="1" dirty="0" smtClean="0"/>
              <a:t>:</a:t>
            </a:r>
            <a:endParaRPr lang="en-IE" dirty="0"/>
          </a:p>
        </p:txBody>
      </p:sp>
      <p:sp>
        <p:nvSpPr>
          <p:cNvPr id="3" name="Content Placeholder 2"/>
          <p:cNvSpPr>
            <a:spLocks noGrp="1"/>
          </p:cNvSpPr>
          <p:nvPr>
            <p:ph idx="1"/>
          </p:nvPr>
        </p:nvSpPr>
        <p:spPr/>
        <p:txBody>
          <a:bodyPr/>
          <a:lstStyle/>
          <a:p>
            <a:r>
              <a:rPr lang="en-IE" dirty="0"/>
              <a:t>For Plath writing and artistic creativity was everything. She was someone who simply couldn’t function unless she had the time and space to work on her poetry and many of her Diary entries and letters give the impression that literature mattered as much to her as friendship or family life.</a:t>
            </a:r>
          </a:p>
          <a:p>
            <a:pPr marL="0" indent="0">
              <a:buNone/>
            </a:pPr>
            <a:endParaRPr lang="en-IE" dirty="0"/>
          </a:p>
        </p:txBody>
      </p:sp>
    </p:spTree>
    <p:extLst>
      <p:ext uri="{BB962C8B-B14F-4D97-AF65-F5344CB8AC3E}">
        <p14:creationId xmlns:p14="http://schemas.microsoft.com/office/powerpoint/2010/main" val="255539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9036496" cy="6552728"/>
          </a:xfrm>
        </p:spPr>
        <p:txBody>
          <a:bodyPr/>
          <a:lstStyle/>
          <a:p>
            <a:r>
              <a:rPr lang="en-IE" dirty="0"/>
              <a:t>Plath’s worst nightmare, then, was to be denied inspiration. For without inspiration the writing that made her life worth living would be impossible.</a:t>
            </a:r>
          </a:p>
          <a:p>
            <a:r>
              <a:rPr lang="en-IE" dirty="0"/>
              <a:t>She describes a life without writing and inspiration as one of </a:t>
            </a:r>
            <a:r>
              <a:rPr lang="en-IE" b="1" dirty="0"/>
              <a:t>“total neutrality”,</a:t>
            </a:r>
            <a:r>
              <a:rPr lang="en-IE" dirty="0"/>
              <a:t> a grey , blank and passionless existence that seems to resemble a life under the cloud of cynical depression.</a:t>
            </a:r>
          </a:p>
          <a:p>
            <a:r>
              <a:rPr lang="en-IE" dirty="0"/>
              <a:t>Indeed it seems that for Plath inspiration was bound up with mental health and a failure to be inspired would plunge her into the depths of despair, emptiness and “total neutrality</a:t>
            </a:r>
            <a:r>
              <a:rPr lang="en-IE" dirty="0" smtClean="0"/>
              <a:t>”.</a:t>
            </a:r>
            <a:endParaRPr lang="en-IE" dirty="0"/>
          </a:p>
        </p:txBody>
      </p:sp>
    </p:spTree>
    <p:extLst>
      <p:ext uri="{BB962C8B-B14F-4D97-AF65-F5344CB8AC3E}">
        <p14:creationId xmlns:p14="http://schemas.microsoft.com/office/powerpoint/2010/main" val="191129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Inspiration </a:t>
            </a:r>
            <a:endParaRPr lang="en-IE" dirty="0"/>
          </a:p>
        </p:txBody>
      </p:sp>
      <p:sp>
        <p:nvSpPr>
          <p:cNvPr id="3" name="Content Placeholder 2"/>
          <p:cNvSpPr>
            <a:spLocks noGrp="1"/>
          </p:cNvSpPr>
          <p:nvPr>
            <p:ph idx="1"/>
          </p:nvPr>
        </p:nvSpPr>
        <p:spPr>
          <a:xfrm>
            <a:off x="0" y="1196752"/>
            <a:ext cx="9144000" cy="5661248"/>
          </a:xfrm>
        </p:spPr>
        <p:txBody>
          <a:bodyPr>
            <a:normAutofit/>
          </a:bodyPr>
          <a:lstStyle/>
          <a:p>
            <a:r>
              <a:rPr lang="en-IE" dirty="0"/>
              <a:t>‘Black Rook in Rainy Weather’ presents a romantic view of art and creativity.</a:t>
            </a:r>
          </a:p>
          <a:p>
            <a:r>
              <a:rPr lang="en-IE" dirty="0" smtClean="0"/>
              <a:t>The </a:t>
            </a:r>
            <a:r>
              <a:rPr lang="en-IE" dirty="0"/>
              <a:t>poem, therefore, ends with the speaker simply waiting around for inspiration to strike her like a bolt of lightning from the sky.</a:t>
            </a:r>
          </a:p>
          <a:p>
            <a:r>
              <a:rPr lang="en-IE" dirty="0"/>
              <a:t>The poem, then, suggests that artistic creativity is not freely available to all but only those few who are lucky enough to experience the ‘miracle’ of inspiration. Only these chosen few, it seems, will be capable of writing true poetry</a:t>
            </a:r>
            <a:r>
              <a:rPr lang="en-IE" dirty="0" smtClean="0"/>
              <a:t>.</a:t>
            </a:r>
            <a:endParaRPr lang="en-IE" dirty="0"/>
          </a:p>
        </p:txBody>
      </p:sp>
    </p:spTree>
    <p:extLst>
      <p:ext uri="{BB962C8B-B14F-4D97-AF65-F5344CB8AC3E}">
        <p14:creationId xmlns:p14="http://schemas.microsoft.com/office/powerpoint/2010/main" val="3190973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A Spiritual View of Inspiration</a:t>
            </a:r>
            <a:r>
              <a:rPr lang="en-IE" b="1" dirty="0" smtClean="0"/>
              <a:t>:</a:t>
            </a:r>
            <a:endParaRPr lang="en-IE" dirty="0"/>
          </a:p>
        </p:txBody>
      </p:sp>
      <p:sp>
        <p:nvSpPr>
          <p:cNvPr id="3" name="Content Placeholder 2"/>
          <p:cNvSpPr>
            <a:spLocks noGrp="1"/>
          </p:cNvSpPr>
          <p:nvPr>
            <p:ph idx="1"/>
          </p:nvPr>
        </p:nvSpPr>
        <p:spPr>
          <a:xfrm>
            <a:off x="0" y="1196752"/>
            <a:ext cx="9144000" cy="5661248"/>
          </a:xfrm>
        </p:spPr>
        <p:txBody>
          <a:bodyPr/>
          <a:lstStyle/>
          <a:p>
            <a:r>
              <a:rPr lang="en-IE" dirty="0"/>
              <a:t>Artistic and poetic inspiration, the poem suggests, is a holy or spiritual phenomenon.</a:t>
            </a:r>
          </a:p>
          <a:p>
            <a:r>
              <a:rPr lang="en-IE" dirty="0"/>
              <a:t>It is </a:t>
            </a:r>
            <a:r>
              <a:rPr lang="en-IE" dirty="0" smtClean="0"/>
              <a:t>associated </a:t>
            </a:r>
            <a:r>
              <a:rPr lang="en-IE" dirty="0"/>
              <a:t>with ‘miracles’ and ‘angels’, suggesting that it has little to do with our everyday life but is a ‘celestial’ phenomenon, something that is sent down to us from the heavenly realm.</a:t>
            </a:r>
          </a:p>
          <a:p>
            <a:r>
              <a:rPr lang="en-IE" dirty="0"/>
              <a:t>The words of the poem come to a poet as if they were spoken to him or her out of the sky. The poet’s role, then, is to stay in the alert for this backtalk</a:t>
            </a:r>
            <a:r>
              <a:rPr lang="en-IE" dirty="0" smtClean="0"/>
              <a:t>.</a:t>
            </a:r>
            <a:endParaRPr lang="en-IE" dirty="0"/>
          </a:p>
        </p:txBody>
      </p:sp>
    </p:spTree>
    <p:extLst>
      <p:ext uri="{BB962C8B-B14F-4D97-AF65-F5344CB8AC3E}">
        <p14:creationId xmlns:p14="http://schemas.microsoft.com/office/powerpoint/2010/main" val="4010481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Fire and </a:t>
            </a:r>
            <a:r>
              <a:rPr lang="en-IE" b="1" dirty="0" smtClean="0"/>
              <a:t>Light</a:t>
            </a:r>
            <a:r>
              <a:rPr lang="en-IE" b="1" dirty="0"/>
              <a:t>:</a:t>
            </a:r>
            <a:endParaRPr lang="en-IE" dirty="0"/>
          </a:p>
        </p:txBody>
      </p:sp>
      <p:sp>
        <p:nvSpPr>
          <p:cNvPr id="3" name="Content Placeholder 2"/>
          <p:cNvSpPr>
            <a:spLocks noGrp="1"/>
          </p:cNvSpPr>
          <p:nvPr>
            <p:ph idx="1"/>
          </p:nvPr>
        </p:nvSpPr>
        <p:spPr>
          <a:xfrm>
            <a:off x="0" y="1124744"/>
            <a:ext cx="9144000" cy="5733256"/>
          </a:xfrm>
        </p:spPr>
        <p:txBody>
          <a:bodyPr>
            <a:normAutofit fontScale="85000" lnSpcReduction="10000"/>
          </a:bodyPr>
          <a:lstStyle/>
          <a:p>
            <a:r>
              <a:rPr lang="en-IE" dirty="0"/>
              <a:t>Inspiration, throughout the poem, is associated with fire and light.</a:t>
            </a:r>
          </a:p>
          <a:p>
            <a:r>
              <a:rPr lang="en-IE" dirty="0"/>
              <a:t>Any object that causes a poet to be inspired will seem to glow (the sight will be </a:t>
            </a:r>
            <a:r>
              <a:rPr lang="en-IE" b="1" dirty="0"/>
              <a:t>‘set on fire’</a:t>
            </a:r>
            <a:r>
              <a:rPr lang="en-IE" dirty="0"/>
              <a:t> in the poet’s eyes).</a:t>
            </a:r>
          </a:p>
          <a:p>
            <a:r>
              <a:rPr lang="en-IE" dirty="0"/>
              <a:t>The rook’s feathers, we’re told, would </a:t>
            </a:r>
            <a:r>
              <a:rPr lang="en-IE" b="1" dirty="0"/>
              <a:t>‘shine’ </a:t>
            </a:r>
            <a:r>
              <a:rPr lang="en-IE" dirty="0"/>
              <a:t>if it were to inspire the speaker.</a:t>
            </a:r>
          </a:p>
          <a:p>
            <a:r>
              <a:rPr lang="en-IE" dirty="0"/>
              <a:t>It would heighten her senses, especially her sense of vision: it would </a:t>
            </a:r>
            <a:r>
              <a:rPr lang="en-IE" b="1" dirty="0"/>
              <a:t>“seize my senses, haul/ My eyelids up”.</a:t>
            </a:r>
            <a:endParaRPr lang="en-IE" dirty="0"/>
          </a:p>
          <a:p>
            <a:r>
              <a:rPr lang="en-IE" dirty="0"/>
              <a:t>If she were to get inspiration from a </a:t>
            </a:r>
            <a:r>
              <a:rPr lang="en-IE" b="1" dirty="0"/>
              <a:t>“kitchen table of chair”</a:t>
            </a:r>
            <a:r>
              <a:rPr lang="en-IE" dirty="0"/>
              <a:t> it too would seem to glow with an </a:t>
            </a:r>
            <a:r>
              <a:rPr lang="en-IE" b="1" dirty="0"/>
              <a:t>“incandescent burning”.</a:t>
            </a:r>
            <a:r>
              <a:rPr lang="en-IE" dirty="0"/>
              <a:t> </a:t>
            </a:r>
          </a:p>
          <a:p>
            <a:r>
              <a:rPr lang="en-IE" dirty="0"/>
              <a:t>Inspiration, then, is intimately bound up with strange bursts of light, with what the speaker describes as </a:t>
            </a:r>
            <a:r>
              <a:rPr lang="en-IE" b="1" dirty="0"/>
              <a:t>“spasmodic tricks of radiance”.</a:t>
            </a:r>
            <a:r>
              <a:rPr lang="en-IE" dirty="0"/>
              <a:t> The angel of inspiration, if and when it appears, will </a:t>
            </a:r>
            <a:r>
              <a:rPr lang="en-IE" b="1" dirty="0"/>
              <a:t>“flare”</a:t>
            </a:r>
            <a:r>
              <a:rPr lang="en-IE" dirty="0"/>
              <a:t> into her life like an explosion.</a:t>
            </a:r>
          </a:p>
          <a:p>
            <a:endParaRPr lang="en-IE" dirty="0"/>
          </a:p>
        </p:txBody>
      </p:sp>
    </p:spTree>
    <p:extLst>
      <p:ext uri="{BB962C8B-B14F-4D97-AF65-F5344CB8AC3E}">
        <p14:creationId xmlns:p14="http://schemas.microsoft.com/office/powerpoint/2010/main" val="1669165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Chaos</a:t>
            </a:r>
            <a:r>
              <a:rPr lang="en-IE" b="1" dirty="0" smtClean="0"/>
              <a:t>:</a:t>
            </a:r>
            <a:endParaRPr lang="en-IE" dirty="0"/>
          </a:p>
        </p:txBody>
      </p:sp>
      <p:sp>
        <p:nvSpPr>
          <p:cNvPr id="3" name="Content Placeholder 2"/>
          <p:cNvSpPr>
            <a:spLocks noGrp="1"/>
          </p:cNvSpPr>
          <p:nvPr>
            <p:ph idx="1"/>
          </p:nvPr>
        </p:nvSpPr>
        <p:spPr>
          <a:xfrm>
            <a:off x="0" y="1340768"/>
            <a:ext cx="9144000" cy="5517232"/>
          </a:xfrm>
        </p:spPr>
        <p:txBody>
          <a:bodyPr>
            <a:normAutofit fontScale="92500" lnSpcReduction="10000"/>
          </a:bodyPr>
          <a:lstStyle/>
          <a:p>
            <a:r>
              <a:rPr lang="en-IE" dirty="0"/>
              <a:t>In ‘Black Rook in Rainy Weather’ the speaker presents a view of the world as a random and chaotic place.</a:t>
            </a:r>
          </a:p>
          <a:p>
            <a:r>
              <a:rPr lang="en-IE" dirty="0"/>
              <a:t>The poem suggests that there is no pattern or meaning to the way that things happen, no design or hidden order that lies behind the world.</a:t>
            </a:r>
          </a:p>
          <a:p>
            <a:r>
              <a:rPr lang="en-IE" dirty="0"/>
              <a:t>Everything, the poem suggests, happens randomly. The speaker, therefore, does not seek any </a:t>
            </a:r>
            <a:r>
              <a:rPr lang="en-IE" b="1" dirty="0"/>
              <a:t>“design” </a:t>
            </a:r>
            <a:r>
              <a:rPr lang="en-IE" dirty="0"/>
              <a:t>in the weather or the natural world. For this life is disordered and chaotic</a:t>
            </a:r>
            <a:r>
              <a:rPr lang="en-IE" dirty="0" smtClean="0"/>
              <a:t>.</a:t>
            </a:r>
          </a:p>
          <a:p>
            <a:r>
              <a:rPr lang="en-IE" dirty="0"/>
              <a:t>Studying them reveals no </a:t>
            </a:r>
            <a:r>
              <a:rPr lang="en-IE" b="1" dirty="0"/>
              <a:t>“portent”</a:t>
            </a:r>
            <a:r>
              <a:rPr lang="en-IE" dirty="0"/>
              <a:t> or sign of deeper meaning: </a:t>
            </a:r>
            <a:r>
              <a:rPr lang="en-IE" b="1" dirty="0"/>
              <a:t>“let spotted leaves fall as they fall/ Without ceremony, or portent”. </a:t>
            </a:r>
            <a:endParaRPr lang="en-IE" dirty="0"/>
          </a:p>
          <a:p>
            <a:endParaRPr lang="en-IE" dirty="0"/>
          </a:p>
        </p:txBody>
      </p:sp>
    </p:spTree>
    <p:extLst>
      <p:ext uri="{BB962C8B-B14F-4D97-AF65-F5344CB8AC3E}">
        <p14:creationId xmlns:p14="http://schemas.microsoft.com/office/powerpoint/2010/main" val="3196769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A Hidden </a:t>
            </a:r>
            <a:r>
              <a:rPr lang="en-IE" b="1" dirty="0" smtClean="0"/>
              <a:t>Order</a:t>
            </a:r>
            <a:endParaRPr lang="en-IE" dirty="0"/>
          </a:p>
        </p:txBody>
      </p:sp>
      <p:sp>
        <p:nvSpPr>
          <p:cNvPr id="3" name="Content Placeholder 2"/>
          <p:cNvSpPr>
            <a:spLocks noGrp="1"/>
          </p:cNvSpPr>
          <p:nvPr>
            <p:ph idx="1"/>
          </p:nvPr>
        </p:nvSpPr>
        <p:spPr>
          <a:xfrm>
            <a:off x="107504" y="1124744"/>
            <a:ext cx="9036496" cy="5733256"/>
          </a:xfrm>
        </p:spPr>
        <p:txBody>
          <a:bodyPr>
            <a:normAutofit fontScale="92500" lnSpcReduction="10000"/>
          </a:bodyPr>
          <a:lstStyle/>
          <a:p>
            <a:r>
              <a:rPr lang="en-IE" dirty="0"/>
              <a:t>The poem, it is important to note, has a ‘hidden’ rhyme scheme in which the first likes of each stanza rhyme or almost rhyme </a:t>
            </a:r>
            <a:r>
              <a:rPr lang="en-IE" b="1" dirty="0"/>
              <a:t>(“there... fire... desire... chair”)</a:t>
            </a:r>
            <a:r>
              <a:rPr lang="en-IE" dirty="0"/>
              <a:t> as do the second lines </a:t>
            </a:r>
            <a:r>
              <a:rPr lang="en-IE" b="1" dirty="0"/>
              <a:t>(“rook... seek... backtalk... took... walk”) </a:t>
            </a:r>
            <a:r>
              <a:rPr lang="en-IE" dirty="0"/>
              <a:t> and so on.</a:t>
            </a:r>
          </a:p>
          <a:p>
            <a:r>
              <a:rPr lang="en-IE" dirty="0"/>
              <a:t>It has been claimed that the poem’s unusual structure contradicts its argument that the world is a random and chaotic place.</a:t>
            </a:r>
          </a:p>
          <a:p>
            <a:r>
              <a:rPr lang="en-IE" dirty="0"/>
              <a:t>It is possible, after all, that a hidden order lies behind the chaotic and random events we see around us just as there is a hidden pattern behind the seemingly random arrangements of the poem’s lines</a:t>
            </a:r>
            <a:r>
              <a:rPr lang="en-IE" dirty="0" smtClean="0"/>
              <a:t>.</a:t>
            </a:r>
            <a:endParaRPr lang="en-IE" dirty="0"/>
          </a:p>
        </p:txBody>
      </p:sp>
    </p:spTree>
    <p:extLst>
      <p:ext uri="{BB962C8B-B14F-4D97-AF65-F5344CB8AC3E}">
        <p14:creationId xmlns:p14="http://schemas.microsoft.com/office/powerpoint/2010/main" val="1780718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Rhyme</a:t>
            </a:r>
            <a:endParaRPr lang="en-IE" b="1" dirty="0"/>
          </a:p>
        </p:txBody>
      </p:sp>
      <p:sp>
        <p:nvSpPr>
          <p:cNvPr id="3" name="Content Placeholder 2"/>
          <p:cNvSpPr>
            <a:spLocks noGrp="1"/>
          </p:cNvSpPr>
          <p:nvPr>
            <p:ph idx="1"/>
          </p:nvPr>
        </p:nvSpPr>
        <p:spPr>
          <a:xfrm>
            <a:off x="0" y="1196752"/>
            <a:ext cx="9144000" cy="5661248"/>
          </a:xfrm>
        </p:spPr>
        <p:txBody>
          <a:bodyPr>
            <a:normAutofit lnSpcReduction="10000"/>
          </a:bodyPr>
          <a:lstStyle/>
          <a:p>
            <a:r>
              <a:rPr lang="en-IE" dirty="0"/>
              <a:t>In ‘</a:t>
            </a:r>
            <a:r>
              <a:rPr lang="en-IE" b="1" dirty="0"/>
              <a:t>Black Rook’</a:t>
            </a:r>
            <a:r>
              <a:rPr lang="en-IE" dirty="0"/>
              <a:t> there is a regular recurring line rhyme. </a:t>
            </a:r>
            <a:endParaRPr lang="en-IE" dirty="0" smtClean="0"/>
          </a:p>
          <a:p>
            <a:r>
              <a:rPr lang="en-IE" dirty="0" smtClean="0"/>
              <a:t>In </a:t>
            </a:r>
            <a:r>
              <a:rPr lang="en-IE" dirty="0"/>
              <a:t>each of the eight stanzas, the pattern is as follows: r, k, n, l, </a:t>
            </a:r>
            <a:r>
              <a:rPr lang="en-IE" dirty="0" err="1"/>
              <a:t>nt</a:t>
            </a:r>
            <a:r>
              <a:rPr lang="en-IE" dirty="0"/>
              <a:t> . </a:t>
            </a:r>
            <a:endParaRPr lang="en-IE" dirty="0" smtClean="0"/>
          </a:p>
          <a:p>
            <a:r>
              <a:rPr lang="en-IE" dirty="0" smtClean="0"/>
              <a:t>Thus</a:t>
            </a:r>
            <a:r>
              <a:rPr lang="en-IE" dirty="0"/>
              <a:t>, while there isn’t line rhyme within the stanzas, the apparently random pattern of the first stanza is replicated exactly in the other seven stanzas. </a:t>
            </a:r>
            <a:endParaRPr lang="en-IE" dirty="0" smtClean="0"/>
          </a:p>
          <a:p>
            <a:r>
              <a:rPr lang="en-IE" dirty="0" smtClean="0"/>
              <a:t>This </a:t>
            </a:r>
            <a:r>
              <a:rPr lang="en-IE" dirty="0"/>
              <a:t>may connect to one theme of the poem by suggesting that the present is chaotic, but that there may be ‘some design' overall that will eventually become obvious</a:t>
            </a:r>
            <a:r>
              <a:rPr lang="en-IE" dirty="0" smtClean="0"/>
              <a:t>.</a:t>
            </a:r>
            <a:endParaRPr lang="en-IE" dirty="0"/>
          </a:p>
        </p:txBody>
      </p:sp>
    </p:spTree>
    <p:extLst>
      <p:ext uri="{BB962C8B-B14F-4D97-AF65-F5344CB8AC3E}">
        <p14:creationId xmlns:p14="http://schemas.microsoft.com/office/powerpoint/2010/main" val="3695018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1828</TotalTime>
  <Words>946</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Sylvia Plath </vt:lpstr>
      <vt:lpstr>Total Neutrality:</vt:lpstr>
      <vt:lpstr>PowerPoint Presentation</vt:lpstr>
      <vt:lpstr>Inspiration </vt:lpstr>
      <vt:lpstr>A Spiritual View of Inspiration:</vt:lpstr>
      <vt:lpstr>Fire and Light:</vt:lpstr>
      <vt:lpstr>Chaos:</vt:lpstr>
      <vt:lpstr>A Hidden Order</vt:lpstr>
      <vt:lpstr>Rhyme</vt:lpstr>
      <vt:lpstr>Tone</vt:lpstr>
      <vt:lpstr>Imagery</vt:lpstr>
      <vt:lpstr>Symbol:</vt:lpstr>
      <vt:lpstr>Analogy:</vt:lpstr>
      <vt:lpstr>PowerPoint Presentation</vt:lpstr>
      <vt:lpstr>PowerPoint Presentation</vt:lpstr>
      <vt:lpstr>Form: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dc:creator>
  <cp:lastModifiedBy>Ciara</cp:lastModifiedBy>
  <cp:revision>11</cp:revision>
  <dcterms:created xsi:type="dcterms:W3CDTF">2012-10-03T18:09:55Z</dcterms:created>
  <dcterms:modified xsi:type="dcterms:W3CDTF">2012-10-11T13:43:27Z</dcterms:modified>
</cp:coreProperties>
</file>