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52073-CB0A-47D1-A7B6-AB3853C99815}"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07343E3-1886-4C04-85ED-F414F5C23938}">
      <dgm:prSet/>
      <dgm:spPr/>
      <dgm:t>
        <a:bodyPr/>
        <a:lstStyle/>
        <a:p>
          <a:r>
            <a:rPr lang="en-GB"/>
            <a:t>The theme is war. ‘And youth stone dead’ </a:t>
          </a:r>
          <a:endParaRPr lang="en-US"/>
        </a:p>
      </dgm:t>
    </dgm:pt>
    <dgm:pt modelId="{1A4B5651-7D47-4B01-94BB-92CD594E9328}" type="parTrans" cxnId="{D9A14216-4045-479D-8727-DA095ADD2458}">
      <dgm:prSet/>
      <dgm:spPr/>
      <dgm:t>
        <a:bodyPr/>
        <a:lstStyle/>
        <a:p>
          <a:endParaRPr lang="en-US"/>
        </a:p>
      </dgm:t>
    </dgm:pt>
    <dgm:pt modelId="{1E255E9B-2031-4EEA-B899-5F469BE2CFE2}" type="sibTrans" cxnId="{D9A14216-4045-479D-8727-DA095ADD2458}">
      <dgm:prSet/>
      <dgm:spPr/>
      <dgm:t>
        <a:bodyPr/>
        <a:lstStyle/>
        <a:p>
          <a:endParaRPr lang="en-US"/>
        </a:p>
      </dgm:t>
    </dgm:pt>
    <dgm:pt modelId="{5902755B-44F4-4FBE-AA10-067737861ED7}">
      <dgm:prSet/>
      <dgm:spPr/>
      <dgm:t>
        <a:bodyPr/>
        <a:lstStyle/>
        <a:p>
          <a:r>
            <a:rPr lang="en-GB"/>
            <a:t>The overall tone is negative. ‘poor young chap’.</a:t>
          </a:r>
          <a:endParaRPr lang="en-US"/>
        </a:p>
      </dgm:t>
    </dgm:pt>
    <dgm:pt modelId="{FDBDD0DB-94D5-4013-B316-548CF9FC298B}" type="parTrans" cxnId="{461D3E16-F7BA-44CA-9C78-EC8F5DBC82AD}">
      <dgm:prSet/>
      <dgm:spPr/>
      <dgm:t>
        <a:bodyPr/>
        <a:lstStyle/>
        <a:p>
          <a:endParaRPr lang="en-US"/>
        </a:p>
      </dgm:t>
    </dgm:pt>
    <dgm:pt modelId="{69214745-7EA9-41D5-9CBE-26C4C7E617BC}" type="sibTrans" cxnId="{461D3E16-F7BA-44CA-9C78-EC8F5DBC82AD}">
      <dgm:prSet/>
      <dgm:spPr/>
      <dgm:t>
        <a:bodyPr/>
        <a:lstStyle/>
        <a:p>
          <a:endParaRPr lang="en-US"/>
        </a:p>
      </dgm:t>
    </dgm:pt>
    <dgm:pt modelId="{4CCF0574-62F7-4D69-8298-E89C979B3E89}" type="pres">
      <dgm:prSet presAssocID="{07052073-CB0A-47D1-A7B6-AB3853C99815}" presName="hierChild1" presStyleCnt="0">
        <dgm:presLayoutVars>
          <dgm:chPref val="1"/>
          <dgm:dir/>
          <dgm:animOne val="branch"/>
          <dgm:animLvl val="lvl"/>
          <dgm:resizeHandles/>
        </dgm:presLayoutVars>
      </dgm:prSet>
      <dgm:spPr/>
    </dgm:pt>
    <dgm:pt modelId="{D8100268-2C4E-4867-9315-E9107493D930}" type="pres">
      <dgm:prSet presAssocID="{F07343E3-1886-4C04-85ED-F414F5C23938}" presName="hierRoot1" presStyleCnt="0"/>
      <dgm:spPr/>
    </dgm:pt>
    <dgm:pt modelId="{3ADD68EA-DD94-4197-BACF-3E1E0FF9E8D4}" type="pres">
      <dgm:prSet presAssocID="{F07343E3-1886-4C04-85ED-F414F5C23938}" presName="composite" presStyleCnt="0"/>
      <dgm:spPr/>
    </dgm:pt>
    <dgm:pt modelId="{D49131EC-1945-4336-BFC7-5F62B8774AEB}" type="pres">
      <dgm:prSet presAssocID="{F07343E3-1886-4C04-85ED-F414F5C23938}" presName="background" presStyleLbl="node0" presStyleIdx="0" presStyleCnt="2"/>
      <dgm:spPr/>
    </dgm:pt>
    <dgm:pt modelId="{F7230B77-0230-430E-AD93-9B33176E9F9D}" type="pres">
      <dgm:prSet presAssocID="{F07343E3-1886-4C04-85ED-F414F5C23938}" presName="text" presStyleLbl="fgAcc0" presStyleIdx="0" presStyleCnt="2">
        <dgm:presLayoutVars>
          <dgm:chPref val="3"/>
        </dgm:presLayoutVars>
      </dgm:prSet>
      <dgm:spPr/>
    </dgm:pt>
    <dgm:pt modelId="{8398DC03-B6E7-4F83-A46B-A4E8429E7997}" type="pres">
      <dgm:prSet presAssocID="{F07343E3-1886-4C04-85ED-F414F5C23938}" presName="hierChild2" presStyleCnt="0"/>
      <dgm:spPr/>
    </dgm:pt>
    <dgm:pt modelId="{A4D1C1BB-1729-4522-9928-6BB8B7EE63EB}" type="pres">
      <dgm:prSet presAssocID="{5902755B-44F4-4FBE-AA10-067737861ED7}" presName="hierRoot1" presStyleCnt="0"/>
      <dgm:spPr/>
    </dgm:pt>
    <dgm:pt modelId="{43B292DE-6265-4701-84CE-FD988AF934DC}" type="pres">
      <dgm:prSet presAssocID="{5902755B-44F4-4FBE-AA10-067737861ED7}" presName="composite" presStyleCnt="0"/>
      <dgm:spPr/>
    </dgm:pt>
    <dgm:pt modelId="{559A699F-39E5-4B5D-9304-519B8095E190}" type="pres">
      <dgm:prSet presAssocID="{5902755B-44F4-4FBE-AA10-067737861ED7}" presName="background" presStyleLbl="node0" presStyleIdx="1" presStyleCnt="2"/>
      <dgm:spPr/>
    </dgm:pt>
    <dgm:pt modelId="{A4FDEC2B-B004-4ADA-A3C6-6C624535CD3F}" type="pres">
      <dgm:prSet presAssocID="{5902755B-44F4-4FBE-AA10-067737861ED7}" presName="text" presStyleLbl="fgAcc0" presStyleIdx="1" presStyleCnt="2">
        <dgm:presLayoutVars>
          <dgm:chPref val="3"/>
        </dgm:presLayoutVars>
      </dgm:prSet>
      <dgm:spPr/>
    </dgm:pt>
    <dgm:pt modelId="{14322860-637F-4AC6-845F-13550ED34011}" type="pres">
      <dgm:prSet presAssocID="{5902755B-44F4-4FBE-AA10-067737861ED7}" presName="hierChild2" presStyleCnt="0"/>
      <dgm:spPr/>
    </dgm:pt>
  </dgm:ptLst>
  <dgm:cxnLst>
    <dgm:cxn modelId="{33FE5109-13EB-46CA-A840-D0AD3EA11187}" type="presOf" srcId="{5902755B-44F4-4FBE-AA10-067737861ED7}" destId="{A4FDEC2B-B004-4ADA-A3C6-6C624535CD3F}" srcOrd="0" destOrd="0" presId="urn:microsoft.com/office/officeart/2005/8/layout/hierarchy1"/>
    <dgm:cxn modelId="{461D3E16-F7BA-44CA-9C78-EC8F5DBC82AD}" srcId="{07052073-CB0A-47D1-A7B6-AB3853C99815}" destId="{5902755B-44F4-4FBE-AA10-067737861ED7}" srcOrd="1" destOrd="0" parTransId="{FDBDD0DB-94D5-4013-B316-548CF9FC298B}" sibTransId="{69214745-7EA9-41D5-9CBE-26C4C7E617BC}"/>
    <dgm:cxn modelId="{D9A14216-4045-479D-8727-DA095ADD2458}" srcId="{07052073-CB0A-47D1-A7B6-AB3853C99815}" destId="{F07343E3-1886-4C04-85ED-F414F5C23938}" srcOrd="0" destOrd="0" parTransId="{1A4B5651-7D47-4B01-94BB-92CD594E9328}" sibTransId="{1E255E9B-2031-4EEA-B899-5F469BE2CFE2}"/>
    <dgm:cxn modelId="{D573BE30-AEC1-4262-8368-57DC72A90732}" type="presOf" srcId="{F07343E3-1886-4C04-85ED-F414F5C23938}" destId="{F7230B77-0230-430E-AD93-9B33176E9F9D}" srcOrd="0" destOrd="0" presId="urn:microsoft.com/office/officeart/2005/8/layout/hierarchy1"/>
    <dgm:cxn modelId="{C996E062-9984-4530-9A7E-6ACCE0F7935C}" type="presOf" srcId="{07052073-CB0A-47D1-A7B6-AB3853C99815}" destId="{4CCF0574-62F7-4D69-8298-E89C979B3E89}" srcOrd="0" destOrd="0" presId="urn:microsoft.com/office/officeart/2005/8/layout/hierarchy1"/>
    <dgm:cxn modelId="{1ABCD310-DB35-4EA2-B611-9BAB31D59309}" type="presParOf" srcId="{4CCF0574-62F7-4D69-8298-E89C979B3E89}" destId="{D8100268-2C4E-4867-9315-E9107493D930}" srcOrd="0" destOrd="0" presId="urn:microsoft.com/office/officeart/2005/8/layout/hierarchy1"/>
    <dgm:cxn modelId="{F9B4637D-DA4C-4CDE-9ECB-2A225D029FA3}" type="presParOf" srcId="{D8100268-2C4E-4867-9315-E9107493D930}" destId="{3ADD68EA-DD94-4197-BACF-3E1E0FF9E8D4}" srcOrd="0" destOrd="0" presId="urn:microsoft.com/office/officeart/2005/8/layout/hierarchy1"/>
    <dgm:cxn modelId="{945E6456-976B-47D9-935B-D727BC399C21}" type="presParOf" srcId="{3ADD68EA-DD94-4197-BACF-3E1E0FF9E8D4}" destId="{D49131EC-1945-4336-BFC7-5F62B8774AEB}" srcOrd="0" destOrd="0" presId="urn:microsoft.com/office/officeart/2005/8/layout/hierarchy1"/>
    <dgm:cxn modelId="{AF7C0851-4C18-44DF-BD94-46B764593741}" type="presParOf" srcId="{3ADD68EA-DD94-4197-BACF-3E1E0FF9E8D4}" destId="{F7230B77-0230-430E-AD93-9B33176E9F9D}" srcOrd="1" destOrd="0" presId="urn:microsoft.com/office/officeart/2005/8/layout/hierarchy1"/>
    <dgm:cxn modelId="{48148EF7-7025-4744-989A-DA15EAAC4ED3}" type="presParOf" srcId="{D8100268-2C4E-4867-9315-E9107493D930}" destId="{8398DC03-B6E7-4F83-A46B-A4E8429E7997}" srcOrd="1" destOrd="0" presId="urn:microsoft.com/office/officeart/2005/8/layout/hierarchy1"/>
    <dgm:cxn modelId="{960E27B1-EA0F-4CBB-A80D-A836F43C3048}" type="presParOf" srcId="{4CCF0574-62F7-4D69-8298-E89C979B3E89}" destId="{A4D1C1BB-1729-4522-9928-6BB8B7EE63EB}" srcOrd="1" destOrd="0" presId="urn:microsoft.com/office/officeart/2005/8/layout/hierarchy1"/>
    <dgm:cxn modelId="{FA8C4CCA-2C53-48B5-85A4-8D85CC9BDF75}" type="presParOf" srcId="{A4D1C1BB-1729-4522-9928-6BB8B7EE63EB}" destId="{43B292DE-6265-4701-84CE-FD988AF934DC}" srcOrd="0" destOrd="0" presId="urn:microsoft.com/office/officeart/2005/8/layout/hierarchy1"/>
    <dgm:cxn modelId="{82C299FD-DDB3-4608-B4B8-1CACF367E2BA}" type="presParOf" srcId="{43B292DE-6265-4701-84CE-FD988AF934DC}" destId="{559A699F-39E5-4B5D-9304-519B8095E190}" srcOrd="0" destOrd="0" presId="urn:microsoft.com/office/officeart/2005/8/layout/hierarchy1"/>
    <dgm:cxn modelId="{2D560181-D6F4-4031-AA98-99501FEE9653}" type="presParOf" srcId="{43B292DE-6265-4701-84CE-FD988AF934DC}" destId="{A4FDEC2B-B004-4ADA-A3C6-6C624535CD3F}" srcOrd="1" destOrd="0" presId="urn:microsoft.com/office/officeart/2005/8/layout/hierarchy1"/>
    <dgm:cxn modelId="{BB9A19A3-6BF8-4334-8D67-D8F461148C98}" type="presParOf" srcId="{A4D1C1BB-1729-4522-9928-6BB8B7EE63EB}" destId="{14322860-637F-4AC6-845F-13550ED340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131EC-1945-4336-BFC7-5F62B8774AEB}">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30B77-0230-430E-AD93-9B33176E9F9D}">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The theme is war. ‘And youth stone dead’ </a:t>
          </a:r>
          <a:endParaRPr lang="en-US" sz="4300" kern="1200"/>
        </a:p>
      </dsp:txBody>
      <dsp:txXfrm>
        <a:off x="696297" y="538547"/>
        <a:ext cx="4171627" cy="2590157"/>
      </dsp:txXfrm>
    </dsp:sp>
    <dsp:sp modelId="{559A699F-39E5-4B5D-9304-519B8095E190}">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DEC2B-B004-4ADA-A3C6-6C624535CD3F}">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The overall tone is negative. ‘poor young chap’.</a:t>
          </a:r>
          <a:endParaRPr lang="en-US" sz="43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EF49-A498-4C2C-A02B-72CF300567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9AB9487-9830-4680-B45E-F2B938DDED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DE81845-28C7-41F9-99BC-1FCFF4A8B8E3}"/>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5" name="Footer Placeholder 4">
            <a:extLst>
              <a:ext uri="{FF2B5EF4-FFF2-40B4-BE49-F238E27FC236}">
                <a16:creationId xmlns:a16="http://schemas.microsoft.com/office/drawing/2014/main" id="{F46A51AC-6953-40FC-8610-58296B370FA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10B8FC1-F30D-4E70-881C-7113E75F9E15}"/>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29625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43B7-7B94-41BC-A554-011CE8F4374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5259E45-68D5-4A18-A116-292DADDCE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D7BF78F-8A14-4916-8AF5-9988B6254C9B}"/>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5" name="Footer Placeholder 4">
            <a:extLst>
              <a:ext uri="{FF2B5EF4-FFF2-40B4-BE49-F238E27FC236}">
                <a16:creationId xmlns:a16="http://schemas.microsoft.com/office/drawing/2014/main" id="{0364AF0A-3E3C-4EB5-8189-5893054B349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EFEFF1F-1E47-4143-84D1-B9F91DE86FA2}"/>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364408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FD16B2-12DE-4D6E-832F-065F9D4A03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23FF2E5-2B8E-41B0-A487-C96FC9669E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8075A0-CE2F-4311-B810-E26F60E4FD6C}"/>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5" name="Footer Placeholder 4">
            <a:extLst>
              <a:ext uri="{FF2B5EF4-FFF2-40B4-BE49-F238E27FC236}">
                <a16:creationId xmlns:a16="http://schemas.microsoft.com/office/drawing/2014/main" id="{2DA65675-558E-4BA3-920D-66EE1B81D33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8E25374-2305-4090-9EB3-F115552C575B}"/>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357521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C959-C26B-4779-B8BB-4B2A698A81C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12E585A-7FAE-418E-803B-2621ED5582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3AF32E1-F726-4530-BC47-F9C4F48F40B7}"/>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5" name="Footer Placeholder 4">
            <a:extLst>
              <a:ext uri="{FF2B5EF4-FFF2-40B4-BE49-F238E27FC236}">
                <a16:creationId xmlns:a16="http://schemas.microsoft.com/office/drawing/2014/main" id="{9E964E04-62E0-4A2F-A955-CC2C0DEBB06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EB34E44-7202-46BF-8CEE-1037726F037E}"/>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23286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0363-7B68-4C8C-9464-F5FAC2EB46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FDA8CEC-4D90-484A-B1D1-8051F0838F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6EFEB9-E675-42B0-B6C2-FC80442A59BB}"/>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5" name="Footer Placeholder 4">
            <a:extLst>
              <a:ext uri="{FF2B5EF4-FFF2-40B4-BE49-F238E27FC236}">
                <a16:creationId xmlns:a16="http://schemas.microsoft.com/office/drawing/2014/main" id="{D48E96B5-A3C9-40DB-BE7C-A2C4F203BC6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9905852-A995-4999-A8A4-EC30C3B170F2}"/>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175540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8D64-8738-47FD-B81B-14CD8E41242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E9A1668-23DF-4DC4-87A9-D5AB34514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39A0734-4F54-4CC4-A1D6-88D387F06E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FC7AD9F3-A8C4-4815-BFCC-E3108C13F399}"/>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6" name="Footer Placeholder 5">
            <a:extLst>
              <a:ext uri="{FF2B5EF4-FFF2-40B4-BE49-F238E27FC236}">
                <a16:creationId xmlns:a16="http://schemas.microsoft.com/office/drawing/2014/main" id="{E1C2C005-122B-4395-B960-C18ACB61BF1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024795D-846B-4FB9-946B-DBADBB5E4083}"/>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223515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BA17-5776-42C6-A71B-FDD163AF938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AE4EF2-FE49-4177-99BE-359D89A90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5F23A-22E6-42C2-AB22-E7470BE46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1F0C267-E0B7-4A9E-AC18-E38EB0B02D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33A68-0666-43CF-A590-0D48AEE97C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1C9AD09-EF06-4D6C-AB2E-E3453EC56165}"/>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8" name="Footer Placeholder 7">
            <a:extLst>
              <a:ext uri="{FF2B5EF4-FFF2-40B4-BE49-F238E27FC236}">
                <a16:creationId xmlns:a16="http://schemas.microsoft.com/office/drawing/2014/main" id="{08B95BCA-4492-4A06-B893-54D086FDB73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CE64D15-C919-4B51-AF69-4F0A441EDE12}"/>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347897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B651-0209-4403-9574-F26AFA61B3E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AC255E9-09EB-4D2D-A34F-09200CF70111}"/>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4" name="Footer Placeholder 3">
            <a:extLst>
              <a:ext uri="{FF2B5EF4-FFF2-40B4-BE49-F238E27FC236}">
                <a16:creationId xmlns:a16="http://schemas.microsoft.com/office/drawing/2014/main" id="{AB5273B2-1F95-4665-8870-A38F6B0A886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2BFBA82-8E77-434B-B1B2-F8B1A256BD99}"/>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276877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913BF-CDEB-426A-8679-F0A8CC10DCFD}"/>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3" name="Footer Placeholder 2">
            <a:extLst>
              <a:ext uri="{FF2B5EF4-FFF2-40B4-BE49-F238E27FC236}">
                <a16:creationId xmlns:a16="http://schemas.microsoft.com/office/drawing/2014/main" id="{85E69BA1-9927-41EA-85C7-0D854D33542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6141AA5-3DE4-45AF-A45E-BFDA99FB6165}"/>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320184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764B-D93D-45BE-BC02-3ED21A8E4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B8807F5-0AFD-4C15-9427-8962F1B2B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74999F6-3263-4318-B7F2-AB3CB0286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AF681-FF81-4960-82D8-A0F914631AF0}"/>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6" name="Footer Placeholder 5">
            <a:extLst>
              <a:ext uri="{FF2B5EF4-FFF2-40B4-BE49-F238E27FC236}">
                <a16:creationId xmlns:a16="http://schemas.microsoft.com/office/drawing/2014/main" id="{65084C74-9F8C-46C2-B2FD-5B750CA8E73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49246B5-C794-4B46-B38E-D99FA1612546}"/>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322198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A594-39A8-4145-9782-4760EFE11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42BEE4A-C41D-4103-A991-752A807F12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0E925DE-CEF4-4B3B-9959-23BC5750A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8E1A0-10BC-43EC-807D-9FADEC5DD637}"/>
              </a:ext>
            </a:extLst>
          </p:cNvPr>
          <p:cNvSpPr>
            <a:spLocks noGrp="1"/>
          </p:cNvSpPr>
          <p:nvPr>
            <p:ph type="dt" sz="half" idx="10"/>
          </p:nvPr>
        </p:nvSpPr>
        <p:spPr/>
        <p:txBody>
          <a:bodyPr/>
          <a:lstStyle/>
          <a:p>
            <a:fld id="{87F78612-BBC3-4899-90BF-916E7626A8DE}" type="datetimeFigureOut">
              <a:rPr lang="en-IE" smtClean="0"/>
              <a:t>11/05/2020</a:t>
            </a:fld>
            <a:endParaRPr lang="en-IE"/>
          </a:p>
        </p:txBody>
      </p:sp>
      <p:sp>
        <p:nvSpPr>
          <p:cNvPr id="6" name="Footer Placeholder 5">
            <a:extLst>
              <a:ext uri="{FF2B5EF4-FFF2-40B4-BE49-F238E27FC236}">
                <a16:creationId xmlns:a16="http://schemas.microsoft.com/office/drawing/2014/main" id="{982840A8-59C9-45A2-A72F-CEE9FFD53CA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1202ED6-F65A-4D96-AADD-6D78AF5E0A51}"/>
              </a:ext>
            </a:extLst>
          </p:cNvPr>
          <p:cNvSpPr>
            <a:spLocks noGrp="1"/>
          </p:cNvSpPr>
          <p:nvPr>
            <p:ph type="sldNum" sz="quarter" idx="12"/>
          </p:nvPr>
        </p:nvSpPr>
        <p:spPr/>
        <p:txBody>
          <a:bodyPr/>
          <a:lstStyle/>
          <a:p>
            <a:fld id="{8D5AEEC6-AE8A-4137-85B4-739ADFA634E3}" type="slidenum">
              <a:rPr lang="en-IE" smtClean="0"/>
              <a:t>‹#›</a:t>
            </a:fld>
            <a:endParaRPr lang="en-IE"/>
          </a:p>
        </p:txBody>
      </p:sp>
    </p:spTree>
    <p:extLst>
      <p:ext uri="{BB962C8B-B14F-4D97-AF65-F5344CB8AC3E}">
        <p14:creationId xmlns:p14="http://schemas.microsoft.com/office/powerpoint/2010/main" val="219454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419E2A-1D21-4A77-AC69-87AB7C50D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52BC2AA-F87E-4C7E-A514-2F36BD55B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1A5C6F6-896A-4A63-AAB8-44A19A0D0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78612-BBC3-4899-90BF-916E7626A8DE}" type="datetimeFigureOut">
              <a:rPr lang="en-IE" smtClean="0"/>
              <a:t>11/05/2020</a:t>
            </a:fld>
            <a:endParaRPr lang="en-IE"/>
          </a:p>
        </p:txBody>
      </p:sp>
      <p:sp>
        <p:nvSpPr>
          <p:cNvPr id="5" name="Footer Placeholder 4">
            <a:extLst>
              <a:ext uri="{FF2B5EF4-FFF2-40B4-BE49-F238E27FC236}">
                <a16:creationId xmlns:a16="http://schemas.microsoft.com/office/drawing/2014/main" id="{C39CEC8C-DD8E-4ED7-BEAF-3A4323454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71EBF98-EF5D-4CF1-AFF0-E6B020B574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AEEC6-AE8A-4137-85B4-739ADFA634E3}" type="slidenum">
              <a:rPr lang="en-IE" smtClean="0"/>
              <a:t>‹#›</a:t>
            </a:fld>
            <a:endParaRPr lang="en-IE"/>
          </a:p>
        </p:txBody>
      </p:sp>
    </p:spTree>
    <p:extLst>
      <p:ext uri="{BB962C8B-B14F-4D97-AF65-F5344CB8AC3E}">
        <p14:creationId xmlns:p14="http://schemas.microsoft.com/office/powerpoint/2010/main" val="141248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Military_camp_at_Bagram,_Afghanistan.jp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ile:American_World_War_II_senior_military_officials,_1945.JPE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locdepierre.com/spip.php?rubrique3"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rchive.org/details/morayshirerollof1921mora"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Two_Soldiers_Lying_on_Bedding_in_a_Tent,_1943_Art.IWMARTLD6598.jpg"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Red_coat_(military_unifor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B73C-7257-4CEE-B167-30E9A84399C4}"/>
              </a:ext>
            </a:extLst>
          </p:cNvPr>
          <p:cNvSpPr>
            <a:spLocks noGrp="1"/>
          </p:cNvSpPr>
          <p:nvPr>
            <p:ph type="ctrTitle"/>
          </p:nvPr>
        </p:nvSpPr>
        <p:spPr/>
        <p:txBody>
          <a:bodyPr/>
          <a:lstStyle/>
          <a:p>
            <a:r>
              <a:rPr lang="en-IE" dirty="0"/>
              <a:t>Base Details</a:t>
            </a:r>
          </a:p>
        </p:txBody>
      </p:sp>
      <p:sp>
        <p:nvSpPr>
          <p:cNvPr id="3" name="Subtitle 2">
            <a:extLst>
              <a:ext uri="{FF2B5EF4-FFF2-40B4-BE49-F238E27FC236}">
                <a16:creationId xmlns:a16="http://schemas.microsoft.com/office/drawing/2014/main" id="{35C1E1AA-3E2A-4913-9928-CC15D2609616}"/>
              </a:ext>
            </a:extLst>
          </p:cNvPr>
          <p:cNvSpPr>
            <a:spLocks noGrp="1"/>
          </p:cNvSpPr>
          <p:nvPr>
            <p:ph type="subTitle" idx="1"/>
          </p:nvPr>
        </p:nvSpPr>
        <p:spPr/>
        <p:txBody>
          <a:bodyPr>
            <a:normAutofit/>
          </a:bodyPr>
          <a:lstStyle/>
          <a:p>
            <a:r>
              <a:rPr lang="en-IE" sz="4400" dirty="0"/>
              <a:t>Siegfried Sassoon</a:t>
            </a:r>
          </a:p>
        </p:txBody>
      </p:sp>
    </p:spTree>
    <p:extLst>
      <p:ext uri="{BB962C8B-B14F-4D97-AF65-F5344CB8AC3E}">
        <p14:creationId xmlns:p14="http://schemas.microsoft.com/office/powerpoint/2010/main" val="30154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building with a mountain in the background&#10;&#10;Description automatically generated">
            <a:extLst>
              <a:ext uri="{FF2B5EF4-FFF2-40B4-BE49-F238E27FC236}">
                <a16:creationId xmlns:a16="http://schemas.microsoft.com/office/drawing/2014/main" id="{84DEA7E9-A548-4429-B253-7FFB26443F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72" r="5360"/>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D8DF50-B173-43AE-84C0-313C99FE0CE5}"/>
              </a:ext>
            </a:extLst>
          </p:cNvPr>
          <p:cNvSpPr>
            <a:spLocks noGrp="1"/>
          </p:cNvSpPr>
          <p:nvPr>
            <p:ph type="title"/>
          </p:nvPr>
        </p:nvSpPr>
        <p:spPr>
          <a:xfrm>
            <a:off x="371094" y="1161288"/>
            <a:ext cx="3438144" cy="1125728"/>
          </a:xfrm>
        </p:spPr>
        <p:txBody>
          <a:bodyPr anchor="b">
            <a:normAutofit/>
          </a:bodyPr>
          <a:lstStyle/>
          <a:p>
            <a:r>
              <a:rPr lang="en-IE" sz="2800"/>
              <a:t>Title</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BCE0E6B-79C0-4A80-993D-52D8CAEDCE31}"/>
              </a:ext>
            </a:extLst>
          </p:cNvPr>
          <p:cNvSpPr>
            <a:spLocks noGrp="1"/>
          </p:cNvSpPr>
          <p:nvPr>
            <p:ph idx="1"/>
          </p:nvPr>
        </p:nvSpPr>
        <p:spPr>
          <a:xfrm>
            <a:off x="0" y="2461768"/>
            <a:ext cx="4037428" cy="4552696"/>
          </a:xfrm>
        </p:spPr>
        <p:txBody>
          <a:bodyPr anchor="t">
            <a:normAutofit fontScale="92500" lnSpcReduction="10000"/>
          </a:bodyPr>
          <a:lstStyle/>
          <a:p>
            <a:r>
              <a:rPr lang="en-GB" dirty="0"/>
              <a:t> In the title, the word base represents a military base because the poem is about war. </a:t>
            </a:r>
          </a:p>
          <a:p>
            <a:r>
              <a:rPr lang="en-GB" dirty="0"/>
              <a:t> Base also means bottom. In this case, base represents the poorly treated soldiers. </a:t>
            </a:r>
          </a:p>
          <a:p>
            <a:r>
              <a:rPr lang="en-GB" dirty="0"/>
              <a:t> In the poem, the well of life of a major is compared to the horrific life of a World War I  soldier. </a:t>
            </a:r>
            <a:endParaRPr lang="en-IE" dirty="0"/>
          </a:p>
        </p:txBody>
      </p:sp>
      <p:sp>
        <p:nvSpPr>
          <p:cNvPr id="6" name="TextBox 5">
            <a:extLst>
              <a:ext uri="{FF2B5EF4-FFF2-40B4-BE49-F238E27FC236}">
                <a16:creationId xmlns:a16="http://schemas.microsoft.com/office/drawing/2014/main" id="{3841EE23-A84F-4869-9F05-F8BDC672DA04}"/>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en.wikipedia.org/wiki/File:Military_camp_at_Bagram,_Afghanistan.jpg">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48404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posing for a photo in front of a building&#10;&#10;Description automatically generated">
            <a:extLst>
              <a:ext uri="{FF2B5EF4-FFF2-40B4-BE49-F238E27FC236}">
                <a16:creationId xmlns:a16="http://schemas.microsoft.com/office/drawing/2014/main" id="{EE344A52-BAE0-4C4F-9D88-24766150CC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91" r="2511" b="-2"/>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E53C697-E157-4B7F-A731-2433B643C541}"/>
              </a:ext>
            </a:extLst>
          </p:cNvPr>
          <p:cNvSpPr>
            <a:spLocks noGrp="1"/>
          </p:cNvSpPr>
          <p:nvPr>
            <p:ph idx="1"/>
          </p:nvPr>
        </p:nvSpPr>
        <p:spPr>
          <a:xfrm>
            <a:off x="88011" y="0"/>
            <a:ext cx="4695004" cy="6203852"/>
          </a:xfrm>
        </p:spPr>
        <p:txBody>
          <a:bodyPr>
            <a:normAutofit/>
          </a:bodyPr>
          <a:lstStyle/>
          <a:p>
            <a:r>
              <a:rPr lang="en-GB" sz="2400" i="1" dirty="0"/>
              <a:t>Base Details</a:t>
            </a:r>
            <a:r>
              <a:rPr lang="en-GB" sz="2400" dirty="0"/>
              <a:t> is a short, scathing poem about the inadequacy of British leadership during the First World War, and an indictment of the same system that allowed underqualified men into positions where they commanded great numbers of troops. </a:t>
            </a:r>
          </a:p>
          <a:p>
            <a:r>
              <a:rPr lang="en-GB" sz="2400" dirty="0"/>
              <a:t>It is well worth remembering that higher ranks were only available to men of some means and money who could afford to buy the uniform; therefore, the British army was primarily composed of the poor at the bottom, and the rich at the top, where the rich were mostly useless at leading troops.</a:t>
            </a:r>
            <a:endParaRPr lang="en-IE" sz="2400" dirty="0"/>
          </a:p>
        </p:txBody>
      </p:sp>
      <p:sp>
        <p:nvSpPr>
          <p:cNvPr id="6" name="TextBox 5">
            <a:extLst>
              <a:ext uri="{FF2B5EF4-FFF2-40B4-BE49-F238E27FC236}">
                <a16:creationId xmlns:a16="http://schemas.microsoft.com/office/drawing/2014/main" id="{362022A0-BB8A-4564-849A-0C61EBB5EDC7}"/>
              </a:ext>
            </a:extLst>
          </p:cNvPr>
          <p:cNvSpPr txBox="1"/>
          <p:nvPr/>
        </p:nvSpPr>
        <p:spPr>
          <a:xfrm>
            <a:off x="9896179" y="6657945"/>
            <a:ext cx="2295821"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en.wikipedia.org/wiki/File:American_World_War_II_senior_military_officials,_1945.JPEG">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40836447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11C96F-26CD-4305-8C8C-45E6B5488D75}"/>
              </a:ext>
            </a:extLst>
          </p:cNvPr>
          <p:cNvSpPr>
            <a:spLocks noGrp="1"/>
          </p:cNvSpPr>
          <p:nvPr>
            <p:ph type="title"/>
          </p:nvPr>
        </p:nvSpPr>
        <p:spPr>
          <a:xfrm>
            <a:off x="655320" y="365125"/>
            <a:ext cx="9013052" cy="1623312"/>
          </a:xfrm>
        </p:spPr>
        <p:txBody>
          <a:bodyPr anchor="b">
            <a:normAutofit/>
          </a:bodyPr>
          <a:lstStyle/>
          <a:p>
            <a:r>
              <a:rPr lang="en-IE" sz="4000"/>
              <a:t>Analysis</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396CEC-44A7-41AD-8339-EF925672DB6E}"/>
              </a:ext>
            </a:extLst>
          </p:cNvPr>
          <p:cNvSpPr>
            <a:spLocks noGrp="1"/>
          </p:cNvSpPr>
          <p:nvPr>
            <p:ph idx="1"/>
          </p:nvPr>
        </p:nvSpPr>
        <p:spPr>
          <a:xfrm>
            <a:off x="98474" y="2353564"/>
            <a:ext cx="11873132" cy="4398928"/>
          </a:xfrm>
        </p:spPr>
        <p:txBody>
          <a:bodyPr>
            <a:normAutofit lnSpcReduction="10000"/>
          </a:bodyPr>
          <a:lstStyle/>
          <a:p>
            <a:r>
              <a:rPr lang="en-GB" dirty="0"/>
              <a:t>From the very start of </a:t>
            </a:r>
            <a:r>
              <a:rPr lang="en-GB" i="1" dirty="0"/>
              <a:t>Base Details</a:t>
            </a:r>
            <a:r>
              <a:rPr lang="en-GB" dirty="0"/>
              <a:t>, Sassoon makes no secrets about his opinion about the higher ranks. He opens with: ‘If I were fierce, and bald, and short of breath, / I’d live with scarlet Majors at the Base,’ – thus showing a distinct distance between the majors and the soldiers that they commanded. </a:t>
            </a:r>
          </a:p>
          <a:p>
            <a:r>
              <a:rPr lang="en-GB" dirty="0"/>
              <a:t>His description of fierce, bald, and short of breath, indicates an aging gentleman, while ‘scarlet’ could tie into the idea of drunkenness – it was considered a rich man’s game, in the 1900s, to drink as much as one could afford. </a:t>
            </a:r>
          </a:p>
          <a:p>
            <a:r>
              <a:rPr lang="en-GB" dirty="0"/>
              <a:t>It is probably likely that Sassoon had a specific general in mind when he wrote </a:t>
            </a:r>
            <a:r>
              <a:rPr lang="en-GB" i="1" dirty="0"/>
              <a:t>Base Details</a:t>
            </a:r>
            <a:r>
              <a:rPr lang="en-GB" dirty="0"/>
              <a:t>, though it would be difficult to tell due to the generalization of the ideas.</a:t>
            </a:r>
            <a:endParaRPr lang="en-IE" dirty="0"/>
          </a:p>
        </p:txBody>
      </p:sp>
    </p:spTree>
    <p:extLst>
      <p:ext uri="{BB962C8B-B14F-4D97-AF65-F5344CB8AC3E}">
        <p14:creationId xmlns:p14="http://schemas.microsoft.com/office/powerpoint/2010/main" val="31615685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08F23-8FDF-451F-A3B5-B85C3FA996BF}"/>
              </a:ext>
            </a:extLst>
          </p:cNvPr>
          <p:cNvSpPr>
            <a:spLocks noGrp="1"/>
          </p:cNvSpPr>
          <p:nvPr>
            <p:ph idx="1"/>
          </p:nvPr>
        </p:nvSpPr>
        <p:spPr>
          <a:xfrm>
            <a:off x="0" y="53079"/>
            <a:ext cx="6372665" cy="6604865"/>
          </a:xfrm>
        </p:spPr>
        <p:txBody>
          <a:bodyPr anchor="t">
            <a:normAutofit/>
          </a:bodyPr>
          <a:lstStyle/>
          <a:p>
            <a:r>
              <a:rPr lang="en-GB" sz="2400" dirty="0"/>
              <a:t>He continues with ‘And speed glum heroes up the line to death.’ </a:t>
            </a:r>
          </a:p>
          <a:p>
            <a:r>
              <a:rPr lang="en-GB" sz="2400" dirty="0"/>
              <a:t>Sassoon doesn’t believe in any glorified notion of Fate, in this poem; as far as he’s concerned, the majors are to blame for the death of the soldiers. They are no better than murderers and overgrown children playing at war – ‘puffy petulant face’ – while not quite aware of the huge sacrifices that involve the soldiers they are commanding. </a:t>
            </a:r>
          </a:p>
          <a:p>
            <a:r>
              <a:rPr lang="en-GB" sz="2400" dirty="0"/>
              <a:t>Note that while the war is going on, the Major is ‘guzzling and gulping in the best hotel’, usually miles away from the Front, unaware of the true nature of the war so long as they were set there in command.</a:t>
            </a:r>
            <a:endParaRPr lang="en-IE" sz="24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drawing of a person&#10;&#10;Description automatically generated">
            <a:extLst>
              <a:ext uri="{FF2B5EF4-FFF2-40B4-BE49-F238E27FC236}">
                <a16:creationId xmlns:a16="http://schemas.microsoft.com/office/drawing/2014/main" id="{CC135F95-555A-43A3-A4E2-3C1AD0961D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752" r="-2" b="22466"/>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7A081C2A-2B62-4538-A4A0-22F5A3BD919A}"/>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blocdepierre.com/spip.php?rubrique3">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26331631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receipt&#10;&#10;Description automatically generated">
            <a:extLst>
              <a:ext uri="{FF2B5EF4-FFF2-40B4-BE49-F238E27FC236}">
                <a16:creationId xmlns:a16="http://schemas.microsoft.com/office/drawing/2014/main" id="{E757E8F2-F941-4540-B1A0-ACB1E25ED2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060" y="887841"/>
            <a:ext cx="3425957" cy="5081836"/>
          </a:xfrm>
          <a:prstGeom prst="rect">
            <a:avLst/>
          </a:prstGeom>
        </p:spPr>
      </p:pic>
      <p:sp>
        <p:nvSpPr>
          <p:cNvPr id="3" name="Content Placeholder 2">
            <a:extLst>
              <a:ext uri="{FF2B5EF4-FFF2-40B4-BE49-F238E27FC236}">
                <a16:creationId xmlns:a16="http://schemas.microsoft.com/office/drawing/2014/main" id="{4F21C809-1B0C-4991-BD49-138FD6374474}"/>
              </a:ext>
            </a:extLst>
          </p:cNvPr>
          <p:cNvSpPr>
            <a:spLocks noGrp="1"/>
          </p:cNvSpPr>
          <p:nvPr>
            <p:ph idx="1"/>
          </p:nvPr>
        </p:nvSpPr>
        <p:spPr>
          <a:xfrm>
            <a:off x="4366145" y="562708"/>
            <a:ext cx="7182387" cy="6295291"/>
          </a:xfrm>
        </p:spPr>
        <p:txBody>
          <a:bodyPr>
            <a:normAutofit fontScale="92500"/>
          </a:bodyPr>
          <a:lstStyle/>
          <a:p>
            <a:r>
              <a:rPr lang="en-GB" dirty="0"/>
              <a:t>The ‘Roll of Honour’ was a list of names of the people who died while performing military service. The Roll of Honour, in this poem, takes on a manner much like a piece of engrossing fiction – their only comment to the names on the list is ‘poor chap’, and a realization that they knew him. </a:t>
            </a:r>
          </a:p>
          <a:p>
            <a:r>
              <a:rPr lang="en-GB" dirty="0"/>
              <a:t>Sassoon dehumanizes his soldiers through the reaction of the army to their dead. There is no emotion in </a:t>
            </a:r>
            <a:r>
              <a:rPr lang="en-GB" i="1" dirty="0"/>
              <a:t>Base Details</a:t>
            </a:r>
            <a:r>
              <a:rPr lang="en-GB" dirty="0"/>
              <a:t> – and through that lack of emotion, he shows how callously the Majors and the Generals and the higher ranking men treated the privates and the soldiers.</a:t>
            </a:r>
          </a:p>
          <a:p>
            <a:r>
              <a:rPr lang="en-GB" dirty="0"/>
              <a:t>Even the use of the word ‘scrap’ – when put into the context of a battle such as the Somme, or Ypres – shows a ridiculous lack of respect for human life.</a:t>
            </a:r>
            <a:endParaRPr lang="en-IE" dirty="0"/>
          </a:p>
        </p:txBody>
      </p:sp>
      <p:sp>
        <p:nvSpPr>
          <p:cNvPr id="6" name="TextBox 5">
            <a:extLst>
              <a:ext uri="{FF2B5EF4-FFF2-40B4-BE49-F238E27FC236}">
                <a16:creationId xmlns:a16="http://schemas.microsoft.com/office/drawing/2014/main" id="{36FA740F-BE59-4506-83F2-F9A218B3DDB1}"/>
              </a:ext>
            </a:extLst>
          </p:cNvPr>
          <p:cNvSpPr txBox="1"/>
          <p:nvPr/>
        </p:nvSpPr>
        <p:spPr>
          <a:xfrm>
            <a:off x="1477147" y="5769622"/>
            <a:ext cx="2428870"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archive.org/details/morayshirerollof1921mora">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E" sz="700">
              <a:solidFill>
                <a:srgbClr val="FFFFFF"/>
              </a:solidFill>
            </a:endParaRPr>
          </a:p>
        </p:txBody>
      </p:sp>
    </p:spTree>
    <p:extLst>
      <p:ext uri="{BB962C8B-B14F-4D97-AF65-F5344CB8AC3E}">
        <p14:creationId xmlns:p14="http://schemas.microsoft.com/office/powerpoint/2010/main" val="53680865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cat, sitting, standing, table&#10;&#10;Description automatically generated">
            <a:extLst>
              <a:ext uri="{FF2B5EF4-FFF2-40B4-BE49-F238E27FC236}">
                <a16:creationId xmlns:a16="http://schemas.microsoft.com/office/drawing/2014/main" id="{09230123-9A88-4030-BA58-737215335DC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52" r="11208" b="-2"/>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8625A89-3E15-492F-8F82-FEB56F672840}"/>
              </a:ext>
            </a:extLst>
          </p:cNvPr>
          <p:cNvSpPr>
            <a:spLocks noGrp="1"/>
          </p:cNvSpPr>
          <p:nvPr>
            <p:ph idx="1"/>
          </p:nvPr>
        </p:nvSpPr>
        <p:spPr>
          <a:xfrm>
            <a:off x="98474" y="112543"/>
            <a:ext cx="5064369" cy="6977574"/>
          </a:xfrm>
        </p:spPr>
        <p:txBody>
          <a:bodyPr>
            <a:normAutofit/>
          </a:bodyPr>
          <a:lstStyle/>
          <a:p>
            <a:r>
              <a:rPr lang="en-GB" dirty="0"/>
              <a:t>At the end, Sassoon bitterly describes how his soldier toddles on home – as unaffected by the war at its end as he was at the start – only to die in bed. The finality of the last line – ‘I’d toddle safely home—and die’ is shocking when compared to the rest of </a:t>
            </a:r>
            <a:r>
              <a:rPr lang="en-GB" i="1" dirty="0"/>
              <a:t>Base Details</a:t>
            </a:r>
            <a:r>
              <a:rPr lang="en-GB" dirty="0"/>
              <a:t>. </a:t>
            </a:r>
          </a:p>
          <a:p>
            <a:r>
              <a:rPr lang="en-GB" dirty="0"/>
              <a:t>It is such a selfish, sharp poem; such a bitter expression of human misery, hidden within the complete lack of emotion given to the combination of the higher ranks.</a:t>
            </a:r>
            <a:endParaRPr lang="en-IE" dirty="0"/>
          </a:p>
        </p:txBody>
      </p:sp>
      <p:sp>
        <p:nvSpPr>
          <p:cNvPr id="6" name="TextBox 5">
            <a:extLst>
              <a:ext uri="{FF2B5EF4-FFF2-40B4-BE49-F238E27FC236}">
                <a16:creationId xmlns:a16="http://schemas.microsoft.com/office/drawing/2014/main" id="{129B6715-3014-4204-A9C9-4CB62A7D123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commons.wikimedia.org/wiki/File:Two_Soldiers_Lying_on_Bedding_in_a_Tent,_1943_Art.IWMARTLD6598.jpg">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13996573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64580B-B24D-4448-B898-C13F15482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ess, shirt&#10;&#10;Description automatically generated">
            <a:extLst>
              <a:ext uri="{FF2B5EF4-FFF2-40B4-BE49-F238E27FC236}">
                <a16:creationId xmlns:a16="http://schemas.microsoft.com/office/drawing/2014/main" id="{68B639FE-482B-4A2C-9D24-8557CC7E82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59872" y="1881356"/>
            <a:ext cx="1934552" cy="3095285"/>
          </a:xfrm>
          <a:prstGeom prst="rect">
            <a:avLst/>
          </a:prstGeom>
        </p:spPr>
      </p:pic>
      <p:sp>
        <p:nvSpPr>
          <p:cNvPr id="13" name="Rectangle 12">
            <a:extLst>
              <a:ext uri="{FF2B5EF4-FFF2-40B4-BE49-F238E27FC236}">
                <a16:creationId xmlns:a16="http://schemas.microsoft.com/office/drawing/2014/main" id="{8CEBB63E-FF19-493F-9618-BFFB451D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5B5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716BA-1A8C-408D-B50A-3CFA8CF34671}"/>
              </a:ext>
            </a:extLst>
          </p:cNvPr>
          <p:cNvSpPr>
            <a:spLocks noGrp="1"/>
          </p:cNvSpPr>
          <p:nvPr>
            <p:ph type="title"/>
          </p:nvPr>
        </p:nvSpPr>
        <p:spPr>
          <a:xfrm>
            <a:off x="5189619" y="365125"/>
            <a:ext cx="6284626" cy="1984785"/>
          </a:xfrm>
        </p:spPr>
        <p:txBody>
          <a:bodyPr anchor="b">
            <a:normAutofit/>
          </a:bodyPr>
          <a:lstStyle/>
          <a:p>
            <a:r>
              <a:rPr lang="en-IE" sz="4000" dirty="0">
                <a:solidFill>
                  <a:srgbClr val="FFFFFF"/>
                </a:solidFill>
              </a:rPr>
              <a:t>Satire</a:t>
            </a:r>
          </a:p>
        </p:txBody>
      </p:sp>
      <p:sp>
        <p:nvSpPr>
          <p:cNvPr id="3" name="Content Placeholder 2">
            <a:extLst>
              <a:ext uri="{FF2B5EF4-FFF2-40B4-BE49-F238E27FC236}">
                <a16:creationId xmlns:a16="http://schemas.microsoft.com/office/drawing/2014/main" id="{15E233DC-3CDA-4E32-A412-89CCA4F75D00}"/>
              </a:ext>
            </a:extLst>
          </p:cNvPr>
          <p:cNvSpPr>
            <a:spLocks noGrp="1"/>
          </p:cNvSpPr>
          <p:nvPr>
            <p:ph idx="1"/>
          </p:nvPr>
        </p:nvSpPr>
        <p:spPr>
          <a:xfrm>
            <a:off x="5189619" y="2349910"/>
            <a:ext cx="6284626" cy="3210232"/>
          </a:xfrm>
        </p:spPr>
        <p:txBody>
          <a:bodyPr anchor="t">
            <a:noAutofit/>
          </a:bodyPr>
          <a:lstStyle/>
          <a:p>
            <a:r>
              <a:rPr lang="en-GB" sz="3200" dirty="0">
                <a:solidFill>
                  <a:srgbClr val="FFFFFF"/>
                </a:solidFill>
              </a:rPr>
              <a:t>This is a satirical poem.  </a:t>
            </a:r>
          </a:p>
          <a:p>
            <a:r>
              <a:rPr lang="en-GB" sz="3200" dirty="0">
                <a:solidFill>
                  <a:srgbClr val="FFFFFF"/>
                </a:solidFill>
              </a:rPr>
              <a:t>Satire is the use of humour, irony, exaggeration, or ridicule to expose and criticize people's stupidity or vices, particularly in the context of contemporary politics and other topical issues. </a:t>
            </a:r>
          </a:p>
          <a:p>
            <a:r>
              <a:rPr lang="en-GB" sz="3200" dirty="0">
                <a:solidFill>
                  <a:srgbClr val="FFFFFF"/>
                </a:solidFill>
              </a:rPr>
              <a:t>In this poem the Major is being ridiculed. </a:t>
            </a:r>
            <a:endParaRPr lang="en-IE" sz="3200" dirty="0">
              <a:solidFill>
                <a:srgbClr val="FFFFFF"/>
              </a:solidFill>
            </a:endParaRPr>
          </a:p>
        </p:txBody>
      </p:sp>
      <p:sp>
        <p:nvSpPr>
          <p:cNvPr id="6" name="TextBox 5">
            <a:extLst>
              <a:ext uri="{FF2B5EF4-FFF2-40B4-BE49-F238E27FC236}">
                <a16:creationId xmlns:a16="http://schemas.microsoft.com/office/drawing/2014/main" id="{D8E3DADF-33FD-494F-A121-08CA57892A75}"/>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en.wikipedia.org/wiki/Red_coat_(military_uniform)">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7489622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8674E3-373E-4ECE-B1AA-3C72450CC022}"/>
              </a:ext>
            </a:extLst>
          </p:cNvPr>
          <p:cNvSpPr>
            <a:spLocks noGrp="1"/>
          </p:cNvSpPr>
          <p:nvPr>
            <p:ph type="title"/>
          </p:nvPr>
        </p:nvSpPr>
        <p:spPr>
          <a:xfrm>
            <a:off x="1043631" y="809898"/>
            <a:ext cx="10173010" cy="1554480"/>
          </a:xfrm>
        </p:spPr>
        <p:txBody>
          <a:bodyPr anchor="ctr">
            <a:normAutofit/>
          </a:bodyPr>
          <a:lstStyle/>
          <a:p>
            <a:r>
              <a:rPr lang="en-IE" sz="4800"/>
              <a:t>Theme and Tone</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617EA2AE-9A08-4FF7-B69A-4997DE10D2AC}"/>
              </a:ext>
            </a:extLst>
          </p:cNvPr>
          <p:cNvGraphicFramePr>
            <a:graphicFrameLocks noGrp="1"/>
          </p:cNvGraphicFramePr>
          <p:nvPr>
            <p:ph idx="1"/>
            <p:extLst>
              <p:ext uri="{D42A27DB-BD31-4B8C-83A1-F6EECF244321}">
                <p14:modId xmlns:p14="http://schemas.microsoft.com/office/powerpoint/2010/main" val="128383960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440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Base Details</vt:lpstr>
      <vt:lpstr>Title</vt:lpstr>
      <vt:lpstr>PowerPoint Presentation</vt:lpstr>
      <vt:lpstr>Analysis</vt:lpstr>
      <vt:lpstr>PowerPoint Presentation</vt:lpstr>
      <vt:lpstr>PowerPoint Presentation</vt:lpstr>
      <vt:lpstr>PowerPoint Presentation</vt:lpstr>
      <vt:lpstr>Satire</vt:lpstr>
      <vt:lpstr>Theme and Tone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 Details</dc:title>
  <dc:creator>ciara deasy</dc:creator>
  <cp:lastModifiedBy>ciara deasy</cp:lastModifiedBy>
  <cp:revision>1</cp:revision>
  <dcterms:created xsi:type="dcterms:W3CDTF">2020-05-11T19:20:40Z</dcterms:created>
  <dcterms:modified xsi:type="dcterms:W3CDTF">2020-05-11T19:21:13Z</dcterms:modified>
</cp:coreProperties>
</file>