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D4BC1-664D-40D7-BC1B-5D768B1E3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700826BA-B729-4D5E-B0C4-33BDFECEC5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BF477B54-25ED-4BDA-994A-6AC2C1DC6F33}"/>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5" name="Footer Placeholder 4">
            <a:extLst>
              <a:ext uri="{FF2B5EF4-FFF2-40B4-BE49-F238E27FC236}">
                <a16:creationId xmlns:a16="http://schemas.microsoft.com/office/drawing/2014/main" id="{CF023500-01FA-45D5-9952-5EEFE301578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7585E6C-2547-4C84-BCE0-36E2D08BA54E}"/>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390272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008A4-5678-4933-9076-250BA2C3CE15}"/>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12FFE3C-BB0E-452C-9813-FF03A516D9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A311B35-C3BA-4DA7-95C8-A0B39FB6D30C}"/>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5" name="Footer Placeholder 4">
            <a:extLst>
              <a:ext uri="{FF2B5EF4-FFF2-40B4-BE49-F238E27FC236}">
                <a16:creationId xmlns:a16="http://schemas.microsoft.com/office/drawing/2014/main" id="{64776194-27A2-4AFE-93F6-6E948FDB521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036B976-B3FB-4147-AF3D-8028653328A9}"/>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134817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64B97D-4DA2-4050-8C2F-4B5C399EB2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B5B6C84-494C-48D9-8FA8-0A111705CE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7DB2031-57A7-43B2-92FE-ED943E778CEC}"/>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5" name="Footer Placeholder 4">
            <a:extLst>
              <a:ext uri="{FF2B5EF4-FFF2-40B4-BE49-F238E27FC236}">
                <a16:creationId xmlns:a16="http://schemas.microsoft.com/office/drawing/2014/main" id="{32DC3682-1BAE-466D-962C-48877A96056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5A78E51-58DE-489C-9C2B-7CF93CB376A6}"/>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389714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ED98-7684-453F-9D13-86D269C8503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4587F25-C86F-40BC-8498-D0DADA583A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984FE89-E903-4DA5-B99A-C4346F6980FA}"/>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5" name="Footer Placeholder 4">
            <a:extLst>
              <a:ext uri="{FF2B5EF4-FFF2-40B4-BE49-F238E27FC236}">
                <a16:creationId xmlns:a16="http://schemas.microsoft.com/office/drawing/2014/main" id="{EF70EAEB-152D-4CFC-8027-7DC01F9BEF1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6C69FB6-E5B1-4069-868B-6386E8AD50EB}"/>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37943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CCAB9-B94C-456A-BCE5-51F1CF39E7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6D611F53-F6D9-4868-AE71-D9AB6EC8AA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B878F6-2B44-458E-9E8A-AFDE930B5DA7}"/>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5" name="Footer Placeholder 4">
            <a:extLst>
              <a:ext uri="{FF2B5EF4-FFF2-40B4-BE49-F238E27FC236}">
                <a16:creationId xmlns:a16="http://schemas.microsoft.com/office/drawing/2014/main" id="{EAE5D120-95DB-4853-A724-68A7C84A28E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6122334-C3CB-4CC3-A68C-9A413782F492}"/>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245870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8EFBB-220B-4B77-B1D2-71ADA5242283}"/>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6D7A616-B44B-472E-A54E-9F1F81E302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7BB56859-EDE2-461F-8618-219BB2E5D6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CDA7424A-99EC-46A6-A3B5-C38B3ED85A62}"/>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6" name="Footer Placeholder 5">
            <a:extLst>
              <a:ext uri="{FF2B5EF4-FFF2-40B4-BE49-F238E27FC236}">
                <a16:creationId xmlns:a16="http://schemas.microsoft.com/office/drawing/2014/main" id="{914CF31D-6553-4302-8766-00533A1F508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A3482928-B2FB-4F0E-9A41-3A947AD7238B}"/>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115888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1519-2241-46E8-9366-2F36D8AD6D52}"/>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8493838-EC33-49A5-8576-55A1DAF5BE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8B1450-39DB-4BD7-95EF-2330FF2191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EE81483-D1AA-4FBF-95B6-F935812756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98A636-B299-4909-83BC-98FF204361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C4D8D43B-EE25-461A-9644-4444DB4B0607}"/>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8" name="Footer Placeholder 7">
            <a:extLst>
              <a:ext uri="{FF2B5EF4-FFF2-40B4-BE49-F238E27FC236}">
                <a16:creationId xmlns:a16="http://schemas.microsoft.com/office/drawing/2014/main" id="{FCA0FE06-372F-40F2-8680-E4E30D90DA7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3F13DC18-2940-4F1C-B28B-48000BDFD5DE}"/>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55544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D376E-E7BA-421B-9E92-B01051819B6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477ADB14-178F-4369-87DF-AE6BE03D1658}"/>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4" name="Footer Placeholder 3">
            <a:extLst>
              <a:ext uri="{FF2B5EF4-FFF2-40B4-BE49-F238E27FC236}">
                <a16:creationId xmlns:a16="http://schemas.microsoft.com/office/drawing/2014/main" id="{967CD248-6556-43CA-A839-AC05CD894B65}"/>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593BD74F-861C-4D5F-8952-A6B1F31D38DB}"/>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129741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92B011-6E83-461A-B047-7AF4B82EA982}"/>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3" name="Footer Placeholder 2">
            <a:extLst>
              <a:ext uri="{FF2B5EF4-FFF2-40B4-BE49-F238E27FC236}">
                <a16:creationId xmlns:a16="http://schemas.microsoft.com/office/drawing/2014/main" id="{6EB65046-59F9-4FD2-8A50-5E85256F6FAE}"/>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A75EA096-22B5-46A5-A452-7BE1B47A3C85}"/>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1942963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466CB-C475-41F6-ADB6-B7998B0EF2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CF4FC578-3DC3-445F-88C0-E54DE47DE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A23912A0-BD51-41D1-B2C5-B5CE2FCF85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0D04CF-3A0B-41A4-B673-AE39B8DEA210}"/>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6" name="Footer Placeholder 5">
            <a:extLst>
              <a:ext uri="{FF2B5EF4-FFF2-40B4-BE49-F238E27FC236}">
                <a16:creationId xmlns:a16="http://schemas.microsoft.com/office/drawing/2014/main" id="{7108EB47-10D2-4E06-9D35-92622B49D25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73B7B03-4D00-4A47-8089-734D6EE924C0}"/>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2042876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FD605-2F9D-416F-8997-D811D3AFB4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D6EE72A8-65EE-4F47-91E2-733F52FAC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9884DEF2-5955-4E70-A6E2-6F6D0C0A36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C6CD3D-3A97-493A-B56D-C41E59843BE6}"/>
              </a:ext>
            </a:extLst>
          </p:cNvPr>
          <p:cNvSpPr>
            <a:spLocks noGrp="1"/>
          </p:cNvSpPr>
          <p:nvPr>
            <p:ph type="dt" sz="half" idx="10"/>
          </p:nvPr>
        </p:nvSpPr>
        <p:spPr/>
        <p:txBody>
          <a:bodyPr/>
          <a:lstStyle/>
          <a:p>
            <a:fld id="{EEA6B36E-BE76-481E-A53D-103E8CE92B4F}" type="datetimeFigureOut">
              <a:rPr lang="en-IE" smtClean="0"/>
              <a:t>31/03/2020</a:t>
            </a:fld>
            <a:endParaRPr lang="en-IE"/>
          </a:p>
        </p:txBody>
      </p:sp>
      <p:sp>
        <p:nvSpPr>
          <p:cNvPr id="6" name="Footer Placeholder 5">
            <a:extLst>
              <a:ext uri="{FF2B5EF4-FFF2-40B4-BE49-F238E27FC236}">
                <a16:creationId xmlns:a16="http://schemas.microsoft.com/office/drawing/2014/main" id="{DDA38DA0-485C-4411-B34A-46DE354E67E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FD59273-EEFC-4DA0-BE90-1C8F7E391F16}"/>
              </a:ext>
            </a:extLst>
          </p:cNvPr>
          <p:cNvSpPr>
            <a:spLocks noGrp="1"/>
          </p:cNvSpPr>
          <p:nvPr>
            <p:ph type="sldNum" sz="quarter" idx="12"/>
          </p:nvPr>
        </p:nvSpPr>
        <p:spPr/>
        <p:txBody>
          <a:bodyPr/>
          <a:lstStyle/>
          <a:p>
            <a:fld id="{0F72418C-7F4B-4140-A602-662AFDC61501}" type="slidenum">
              <a:rPr lang="en-IE" smtClean="0"/>
              <a:t>‹#›</a:t>
            </a:fld>
            <a:endParaRPr lang="en-IE"/>
          </a:p>
        </p:txBody>
      </p:sp>
    </p:spTree>
    <p:extLst>
      <p:ext uri="{BB962C8B-B14F-4D97-AF65-F5344CB8AC3E}">
        <p14:creationId xmlns:p14="http://schemas.microsoft.com/office/powerpoint/2010/main" val="160861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40612E-2026-48A9-8F45-2367256747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F860F02-44A6-4F9A-8D02-6327197358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3CFE7C7-9C22-4741-AEF8-6B15D9FB6F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6B36E-BE76-481E-A53D-103E8CE92B4F}" type="datetimeFigureOut">
              <a:rPr lang="en-IE" smtClean="0"/>
              <a:t>31/03/2020</a:t>
            </a:fld>
            <a:endParaRPr lang="en-IE"/>
          </a:p>
        </p:txBody>
      </p:sp>
      <p:sp>
        <p:nvSpPr>
          <p:cNvPr id="5" name="Footer Placeholder 4">
            <a:extLst>
              <a:ext uri="{FF2B5EF4-FFF2-40B4-BE49-F238E27FC236}">
                <a16:creationId xmlns:a16="http://schemas.microsoft.com/office/drawing/2014/main" id="{2D14F840-A399-46B6-ADB8-A3451AA74C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9C520B8-29A3-4068-BC47-3F213CFAB7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2418C-7F4B-4140-A602-662AFDC61501}" type="slidenum">
              <a:rPr lang="en-IE" smtClean="0"/>
              <a:t>‹#›</a:t>
            </a:fld>
            <a:endParaRPr lang="en-IE"/>
          </a:p>
        </p:txBody>
      </p:sp>
    </p:spTree>
    <p:extLst>
      <p:ext uri="{BB962C8B-B14F-4D97-AF65-F5344CB8AC3E}">
        <p14:creationId xmlns:p14="http://schemas.microsoft.com/office/powerpoint/2010/main" val="1153043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5DCD-BBE2-49ED-AAEF-12D624629824}"/>
              </a:ext>
            </a:extLst>
          </p:cNvPr>
          <p:cNvSpPr>
            <a:spLocks noGrp="1"/>
          </p:cNvSpPr>
          <p:nvPr>
            <p:ph type="ctrTitle"/>
          </p:nvPr>
        </p:nvSpPr>
        <p:spPr/>
        <p:txBody>
          <a:bodyPr/>
          <a:lstStyle/>
          <a:p>
            <a:r>
              <a:rPr lang="en-IE" dirty="0"/>
              <a:t>Aunt Jennifer’s Tigers</a:t>
            </a:r>
          </a:p>
        </p:txBody>
      </p:sp>
      <p:sp>
        <p:nvSpPr>
          <p:cNvPr id="3" name="Subtitle 2">
            <a:extLst>
              <a:ext uri="{FF2B5EF4-FFF2-40B4-BE49-F238E27FC236}">
                <a16:creationId xmlns:a16="http://schemas.microsoft.com/office/drawing/2014/main" id="{18BE0CCE-A2F0-4EEF-8949-2D92EF1B37B3}"/>
              </a:ext>
            </a:extLst>
          </p:cNvPr>
          <p:cNvSpPr>
            <a:spLocks noGrp="1"/>
          </p:cNvSpPr>
          <p:nvPr>
            <p:ph type="subTitle" idx="1"/>
          </p:nvPr>
        </p:nvSpPr>
        <p:spPr/>
        <p:txBody>
          <a:bodyPr/>
          <a:lstStyle/>
          <a:p>
            <a:r>
              <a:rPr lang="en-IE" dirty="0"/>
              <a:t>Adrienne Rich </a:t>
            </a:r>
          </a:p>
        </p:txBody>
      </p:sp>
    </p:spTree>
    <p:extLst>
      <p:ext uri="{BB962C8B-B14F-4D97-AF65-F5344CB8AC3E}">
        <p14:creationId xmlns:p14="http://schemas.microsoft.com/office/powerpoint/2010/main" val="2126189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750D94-CE51-4157-9542-5919DCA26D11}"/>
              </a:ext>
            </a:extLst>
          </p:cNvPr>
          <p:cNvSpPr>
            <a:spLocks noGrp="1"/>
          </p:cNvSpPr>
          <p:nvPr>
            <p:ph idx="1"/>
          </p:nvPr>
        </p:nvSpPr>
        <p:spPr>
          <a:xfrm>
            <a:off x="0" y="0"/>
            <a:ext cx="12059478" cy="6679096"/>
          </a:xfrm>
        </p:spPr>
        <p:txBody>
          <a:bodyPr>
            <a:normAutofit fontScale="92500" lnSpcReduction="10000"/>
          </a:bodyPr>
          <a:lstStyle/>
          <a:p>
            <a:r>
              <a:rPr lang="en-GB" b="1" dirty="0"/>
              <a:t>The world of art is happier than the real world/Dream versus Reality</a:t>
            </a:r>
            <a:br>
              <a:rPr lang="en-GB" dirty="0"/>
            </a:br>
            <a:r>
              <a:rPr lang="en-GB" dirty="0"/>
              <a:t>Aunt Jennifer’s hobby is making designs and pictures from wool. Jennifer produces wool tapestries that she places on panels. The creatures she places there are free and proud, the opposite to herself. She is ‘ringed’ or mastered in marriage and therefore she is not free, but controlled.  It seems that she creates a happier looking world than the one she lives in. She makes precise and brightly coloured pictures like the sharp yellow tigers of the poem, pictured against a green background. These bright contrasting colours are probably much more vivid than Jennifer’s everyday world. Her artistic work will live on after she dies, as, according to the poet, her tigers will ‘go on prancing’. The figures she creates are stronger and happier than she is. They are proud and ‘prance’ about, unlike their creator, who is nervous and fears her husband. The word ‘prance’ or parade contrasts sharply with ‘fluttering’, meaning trembling. The tigers do not fear the men the aunt places under some trees in her tapestry. Therefore, the imaginary tigers produced by Aunt Jennifer live a type of proud and free life that she can only dream about. It is a ‘chivalric’ world, one where gentlemen treat women with great respect. Yet this is also a false world, as real tigers live out a battle for survival of the fittest, where the strongest dominate. Perhaps Aunt Jennifer uses art as an escape from her troubles. In her artwork Jennifer imagines the kind of life she would have liked.</a:t>
            </a:r>
            <a:endParaRPr lang="en-IE" dirty="0"/>
          </a:p>
        </p:txBody>
      </p:sp>
    </p:spTree>
    <p:extLst>
      <p:ext uri="{BB962C8B-B14F-4D97-AF65-F5344CB8AC3E}">
        <p14:creationId xmlns:p14="http://schemas.microsoft.com/office/powerpoint/2010/main" val="3599848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77A7F-F911-4DC2-B9E0-DB429D272F3B}"/>
              </a:ext>
            </a:extLst>
          </p:cNvPr>
          <p:cNvSpPr>
            <a:spLocks noGrp="1"/>
          </p:cNvSpPr>
          <p:nvPr>
            <p:ph type="title"/>
          </p:nvPr>
        </p:nvSpPr>
        <p:spPr/>
        <p:txBody>
          <a:bodyPr/>
          <a:lstStyle/>
          <a:p>
            <a:r>
              <a:rPr lang="en-IE" dirty="0"/>
              <a:t>Poetic Techniques:</a:t>
            </a:r>
          </a:p>
        </p:txBody>
      </p:sp>
      <p:sp>
        <p:nvSpPr>
          <p:cNvPr id="3" name="Content Placeholder 2">
            <a:extLst>
              <a:ext uri="{FF2B5EF4-FFF2-40B4-BE49-F238E27FC236}">
                <a16:creationId xmlns:a16="http://schemas.microsoft.com/office/drawing/2014/main" id="{BCB66F93-683B-453F-94BA-5ADEEAE0F2EC}"/>
              </a:ext>
            </a:extLst>
          </p:cNvPr>
          <p:cNvSpPr>
            <a:spLocks noGrp="1"/>
          </p:cNvSpPr>
          <p:nvPr>
            <p:ph idx="1"/>
          </p:nvPr>
        </p:nvSpPr>
        <p:spPr>
          <a:xfrm>
            <a:off x="318053" y="1404730"/>
            <a:ext cx="11035748" cy="4772233"/>
          </a:xfrm>
        </p:spPr>
        <p:txBody>
          <a:bodyPr>
            <a:normAutofit fontScale="62500" lnSpcReduction="20000"/>
          </a:bodyPr>
          <a:lstStyle/>
          <a:p>
            <a:r>
              <a:rPr lang="en-GB" b="1" dirty="0"/>
              <a:t>REPITITION: </a:t>
            </a:r>
            <a:r>
              <a:rPr lang="en-GB" dirty="0"/>
              <a:t>'prance' to emphasis the pride and freedom of tigers 'ringed' echoes 'wedding band.'</a:t>
            </a:r>
          </a:p>
          <a:p>
            <a:r>
              <a:rPr lang="en-GB" b="1" dirty="0"/>
              <a:t>ASSONANCE: </a:t>
            </a:r>
            <a:r>
              <a:rPr lang="en-GB" dirty="0"/>
              <a:t>'</a:t>
            </a:r>
            <a:r>
              <a:rPr lang="en-GB" dirty="0" err="1"/>
              <a:t>i</a:t>
            </a:r>
            <a:r>
              <a:rPr lang="en-GB" dirty="0"/>
              <a:t>' sound creates sad and mournful effect</a:t>
            </a:r>
          </a:p>
          <a:p>
            <a:r>
              <a:rPr lang="en-GB" b="1" dirty="0"/>
              <a:t>ALLITERATION: </a:t>
            </a:r>
            <a:r>
              <a:rPr lang="en-GB" dirty="0"/>
              <a:t>'p' in 'prancing proud' emphasises the feeling of confidence</a:t>
            </a:r>
            <a:r>
              <a:rPr lang="en-GB" b="1" dirty="0"/>
              <a:t> </a:t>
            </a:r>
          </a:p>
          <a:p>
            <a:r>
              <a:rPr lang="en-GB" b="1" dirty="0"/>
              <a:t>Imagery</a:t>
            </a:r>
            <a:r>
              <a:rPr lang="en-GB" dirty="0"/>
              <a:t> The main images are of Aunt Jennifer as a fearful wife and, secondly, the magnificent tigers she creates in her panel. Images of precious substances run through the poem: ‘topaz’, ‘ivory’ and the gold of ‘wedding band’.</a:t>
            </a:r>
          </a:p>
          <a:p>
            <a:r>
              <a:rPr lang="en-GB" b="1" dirty="0"/>
              <a:t>Metaphor</a:t>
            </a:r>
            <a:r>
              <a:rPr lang="en-GB" dirty="0"/>
              <a:t> The poet compares the yellow stripes of the tigers to a precious stone, topaz.</a:t>
            </a:r>
          </a:p>
          <a:p>
            <a:r>
              <a:rPr lang="en-GB" b="1" dirty="0"/>
              <a:t>Contrast</a:t>
            </a:r>
            <a:r>
              <a:rPr lang="en-GB" dirty="0"/>
              <a:t> [difference] The main contrasts are between nervous Aunt Jennifer and her confident tigers. Another contrast is between the strong yellow and green colours. The words ‘prancing’ and ‘fluttering’ contrast as well.</a:t>
            </a:r>
          </a:p>
          <a:p>
            <a:r>
              <a:rPr lang="en-GB" b="1" dirty="0"/>
              <a:t>Mood/Atmosphere</a:t>
            </a:r>
            <a:r>
              <a:rPr lang="en-GB" dirty="0"/>
              <a:t> Fear is the main atmosphere in Aunt Jennifer’s life of ‘ordeals’ where her fingers tremble and show terror.  An air of freedom and confidence dominates the atmosphere in her artistic creations. The men beneath the tree create an atmosphere of mystery.  The image of Aunt Jennifer’s corpse from the future is a bit eerie or creepy.</a:t>
            </a:r>
          </a:p>
          <a:p>
            <a:r>
              <a:rPr lang="en-GB" b="1" dirty="0"/>
              <a:t>Hyperbole</a:t>
            </a:r>
            <a:r>
              <a:rPr lang="en-GB" dirty="0"/>
              <a:t> [Exaggeration]  The poet exaggerates the weight of her husband’s wedding ring to make a point about how dominating he is.  </a:t>
            </a:r>
          </a:p>
          <a:p>
            <a:r>
              <a:rPr lang="en-GB" b="1" dirty="0"/>
              <a:t>Paradox</a:t>
            </a:r>
            <a:r>
              <a:rPr lang="en-GB" dirty="0"/>
              <a:t> [apparent contradiction]   Here a trembling and ‘mastered’ woman creates free and confident creatures in her artistic endeavours. ‘Fluttering’ fingers produce something that has ‘certainty’.</a:t>
            </a:r>
          </a:p>
          <a:p>
            <a:r>
              <a:rPr lang="en-GB" b="1" dirty="0"/>
              <a:t>Tone</a:t>
            </a:r>
            <a:r>
              <a:rPr lang="en-GB" dirty="0"/>
              <a:t> The tone appears to be positive and cheerful when the poet describes the tigers. See the comment on sibilance below. The tone becomes sad and even creepy at times in describing the life of Aunt Jennifer.</a:t>
            </a:r>
          </a:p>
          <a:p>
            <a:endParaRPr lang="en-GB" dirty="0"/>
          </a:p>
          <a:p>
            <a:endParaRPr lang="en-IE" dirty="0"/>
          </a:p>
        </p:txBody>
      </p:sp>
    </p:spTree>
    <p:extLst>
      <p:ext uri="{BB962C8B-B14F-4D97-AF65-F5344CB8AC3E}">
        <p14:creationId xmlns:p14="http://schemas.microsoft.com/office/powerpoint/2010/main" val="77766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028EE-B982-4683-9098-7EE5A4FD5465}"/>
              </a:ext>
            </a:extLst>
          </p:cNvPr>
          <p:cNvSpPr>
            <a:spLocks noGrp="1"/>
          </p:cNvSpPr>
          <p:nvPr>
            <p:ph type="title"/>
          </p:nvPr>
        </p:nvSpPr>
        <p:spPr/>
        <p:txBody>
          <a:bodyPr/>
          <a:lstStyle/>
          <a:p>
            <a:r>
              <a:rPr lang="en-IE" dirty="0"/>
              <a:t>Background:</a:t>
            </a:r>
          </a:p>
        </p:txBody>
      </p:sp>
      <p:sp>
        <p:nvSpPr>
          <p:cNvPr id="3" name="Content Placeholder 2">
            <a:extLst>
              <a:ext uri="{FF2B5EF4-FFF2-40B4-BE49-F238E27FC236}">
                <a16:creationId xmlns:a16="http://schemas.microsoft.com/office/drawing/2014/main" id="{F991B8A6-5BA2-4BC5-A858-4D299F82A187}"/>
              </a:ext>
            </a:extLst>
          </p:cNvPr>
          <p:cNvSpPr>
            <a:spLocks noGrp="1"/>
          </p:cNvSpPr>
          <p:nvPr>
            <p:ph idx="1"/>
          </p:nvPr>
        </p:nvSpPr>
        <p:spPr/>
        <p:txBody>
          <a:bodyPr/>
          <a:lstStyle/>
          <a:p>
            <a:r>
              <a:rPr lang="en-GB" dirty="0"/>
              <a:t>Rich aged 21</a:t>
            </a:r>
          </a:p>
          <a:p>
            <a:r>
              <a:rPr lang="en-GB" dirty="0"/>
              <a:t>Tiger (powerful) assumed male</a:t>
            </a:r>
          </a:p>
          <a:p>
            <a:r>
              <a:rPr lang="en-GB" dirty="0"/>
              <a:t>Perfect stanza formation and rhyming</a:t>
            </a:r>
          </a:p>
          <a:p>
            <a:r>
              <a:rPr lang="en-GB" dirty="0"/>
              <a:t>Strict iambic pentameter</a:t>
            </a:r>
          </a:p>
          <a:p>
            <a:r>
              <a:rPr lang="en-GB" dirty="0"/>
              <a:t>Conventional but there is a feminist quality</a:t>
            </a:r>
          </a:p>
          <a:p>
            <a:r>
              <a:rPr lang="en-GB" dirty="0"/>
              <a:t>Aunt and Uncle are fictional but this does not diminish the power or impact of the poem</a:t>
            </a:r>
          </a:p>
          <a:p>
            <a:endParaRPr lang="en-IE" dirty="0"/>
          </a:p>
        </p:txBody>
      </p:sp>
    </p:spTree>
    <p:extLst>
      <p:ext uri="{BB962C8B-B14F-4D97-AF65-F5344CB8AC3E}">
        <p14:creationId xmlns:p14="http://schemas.microsoft.com/office/powerpoint/2010/main" val="4185149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D1F47-8BCF-45BB-9A8A-F992A477E33B}"/>
              </a:ext>
            </a:extLst>
          </p:cNvPr>
          <p:cNvSpPr>
            <a:spLocks noGrp="1"/>
          </p:cNvSpPr>
          <p:nvPr>
            <p:ph type="title"/>
          </p:nvPr>
        </p:nvSpPr>
        <p:spPr/>
        <p:txBody>
          <a:bodyPr/>
          <a:lstStyle/>
          <a:p>
            <a:r>
              <a:rPr lang="en-IE" dirty="0"/>
              <a:t>Brief Summary:</a:t>
            </a:r>
          </a:p>
        </p:txBody>
      </p:sp>
      <p:sp>
        <p:nvSpPr>
          <p:cNvPr id="3" name="Content Placeholder 2">
            <a:extLst>
              <a:ext uri="{FF2B5EF4-FFF2-40B4-BE49-F238E27FC236}">
                <a16:creationId xmlns:a16="http://schemas.microsoft.com/office/drawing/2014/main" id="{FCC18A04-148D-4098-AFA9-89690C4B85DB}"/>
              </a:ext>
            </a:extLst>
          </p:cNvPr>
          <p:cNvSpPr>
            <a:spLocks noGrp="1"/>
          </p:cNvSpPr>
          <p:nvPr>
            <p:ph idx="1"/>
          </p:nvPr>
        </p:nvSpPr>
        <p:spPr/>
        <p:txBody>
          <a:bodyPr>
            <a:normAutofit fontScale="85000" lnSpcReduction="20000"/>
          </a:bodyPr>
          <a:lstStyle/>
          <a:p>
            <a:r>
              <a:rPr lang="en-GB" dirty="0"/>
              <a:t>Cleverly uses strict iambic pentameter metre to mirror the confined constrictions of the aunt's marriage</a:t>
            </a:r>
          </a:p>
          <a:p>
            <a:r>
              <a:rPr lang="en-GB" dirty="0"/>
              <a:t>Commentary on how women artists experience the restraints of traditional roles (e.g. wife, mother, homemaker)</a:t>
            </a:r>
          </a:p>
          <a:p>
            <a:r>
              <a:rPr lang="en-GB" dirty="0"/>
              <a:t>Marriage is where women sacrifice their creative abilities. They become repressed and overcome by the male </a:t>
            </a:r>
            <a:r>
              <a:rPr lang="en-GB" dirty="0" err="1"/>
              <a:t>dominient</a:t>
            </a:r>
            <a:r>
              <a:rPr lang="en-GB" dirty="0"/>
              <a:t> power. Women accepted this in the 1950's.</a:t>
            </a:r>
          </a:p>
          <a:p>
            <a:r>
              <a:rPr lang="en-GB" dirty="0"/>
              <a:t>'Aunt Jennifer,' oppressed and repressed in a patriarchal male-dominated marriage, creates an alternate world</a:t>
            </a:r>
          </a:p>
          <a:p>
            <a:r>
              <a:rPr lang="en-GB" dirty="0"/>
              <a:t>This unhappy woman whose 'fingers fluttering through wool' are the only expression of her personality, as she create the antithesis of her situation, the proud 'tigers' which 'prance across a screen.'</a:t>
            </a:r>
          </a:p>
          <a:p>
            <a:r>
              <a:rPr lang="en-GB" dirty="0"/>
              <a:t>They are unlike the oppressed aunt, who is cowed beneath 'the massive weight of uncle's wedding band.'</a:t>
            </a:r>
          </a:p>
          <a:p>
            <a:endParaRPr lang="en-IE" dirty="0"/>
          </a:p>
        </p:txBody>
      </p:sp>
    </p:spTree>
    <p:extLst>
      <p:ext uri="{BB962C8B-B14F-4D97-AF65-F5344CB8AC3E}">
        <p14:creationId xmlns:p14="http://schemas.microsoft.com/office/powerpoint/2010/main" val="338313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FCAB4-7B76-4A17-BB5A-914BA10F0F7D}"/>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B269C4C1-19D5-4970-BBDA-0EF26745315F}"/>
              </a:ext>
            </a:extLst>
          </p:cNvPr>
          <p:cNvSpPr>
            <a:spLocks noGrp="1"/>
          </p:cNvSpPr>
          <p:nvPr>
            <p:ph idx="1"/>
          </p:nvPr>
        </p:nvSpPr>
        <p:spPr/>
        <p:txBody>
          <a:bodyPr>
            <a:normAutofit fontScale="92500" lnSpcReduction="20000"/>
          </a:bodyPr>
          <a:lstStyle/>
          <a:p>
            <a:r>
              <a:rPr lang="en-GB" dirty="0"/>
              <a:t>The dominance of her husband is suggested by the capitalisation of 'Uncle.' - a symbol of a patriarchal society.</a:t>
            </a:r>
          </a:p>
          <a:p>
            <a:r>
              <a:rPr lang="en-GB" dirty="0"/>
              <a:t>The tigers are everything the aunt is not. They are symbols of power, they lead independent lives.</a:t>
            </a:r>
          </a:p>
          <a:p>
            <a:r>
              <a:rPr lang="en-GB" dirty="0"/>
              <a:t>This poem is making a stark statement about power and powerlessness.</a:t>
            </a:r>
          </a:p>
          <a:p>
            <a:r>
              <a:rPr lang="en-GB" dirty="0"/>
              <a:t>Even though the aunt in death seems to be subjugated, her hands are 'terrified,' her creation of the exotic tigers will live on, 'proud and unafraid.'</a:t>
            </a:r>
          </a:p>
          <a:p>
            <a:r>
              <a:rPr lang="en-GB" dirty="0"/>
              <a:t>This reminds me of Aung San Suu Kyi, the quiet heroine in Burma, with her fragile beauty, who is an image of resistance against domination.</a:t>
            </a:r>
          </a:p>
          <a:p>
            <a:r>
              <a:rPr lang="en-GB" dirty="0"/>
              <a:t>The hands that fluttered and found 'even the ivory needle hard to pull' paradoxically made possible the very opposite - an image of certain power and pride.</a:t>
            </a:r>
          </a:p>
          <a:p>
            <a:endParaRPr lang="en-IE" dirty="0"/>
          </a:p>
        </p:txBody>
      </p:sp>
    </p:spTree>
    <p:extLst>
      <p:ext uri="{BB962C8B-B14F-4D97-AF65-F5344CB8AC3E}">
        <p14:creationId xmlns:p14="http://schemas.microsoft.com/office/powerpoint/2010/main" val="203828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266F9-BF36-4BF6-BB23-993A6F18B329}"/>
              </a:ext>
            </a:extLst>
          </p:cNvPr>
          <p:cNvSpPr>
            <a:spLocks noGrp="1"/>
          </p:cNvSpPr>
          <p:nvPr>
            <p:ph type="title"/>
          </p:nvPr>
        </p:nvSpPr>
        <p:spPr/>
        <p:txBody>
          <a:bodyPr/>
          <a:lstStyle/>
          <a:p>
            <a:r>
              <a:rPr lang="en-IE" dirty="0"/>
              <a:t>In More Detail</a:t>
            </a:r>
            <a:br>
              <a:rPr lang="en-IE" dirty="0"/>
            </a:br>
            <a:r>
              <a:rPr lang="en-IE" dirty="0"/>
              <a:t>Stanza 1:</a:t>
            </a:r>
          </a:p>
        </p:txBody>
      </p:sp>
      <p:sp>
        <p:nvSpPr>
          <p:cNvPr id="3" name="Content Placeholder 2">
            <a:extLst>
              <a:ext uri="{FF2B5EF4-FFF2-40B4-BE49-F238E27FC236}">
                <a16:creationId xmlns:a16="http://schemas.microsoft.com/office/drawing/2014/main" id="{E8835024-6DEB-47A7-B9A5-4E6FB9321106}"/>
              </a:ext>
            </a:extLst>
          </p:cNvPr>
          <p:cNvSpPr>
            <a:spLocks noGrp="1"/>
          </p:cNvSpPr>
          <p:nvPr>
            <p:ph idx="1"/>
          </p:nvPr>
        </p:nvSpPr>
        <p:spPr/>
        <p:txBody>
          <a:bodyPr>
            <a:normAutofit lnSpcReduction="10000"/>
          </a:bodyPr>
          <a:lstStyle/>
          <a:p>
            <a:r>
              <a:rPr lang="en-GB" dirty="0"/>
              <a:t>Rich describes the artificial world which has been created by her Aunt Jennifer. In this artificial world, these tigers are symbols off freedom, strength and confidence. They are powerful figures who are very self-possessed, and who are admirable. This portrayal is made very clear in the poet’s register. In almost every line, there are words which indicate the powerful nobility of these animals. Words such as “prance”, “bright topaz denizens”, “pace” and “sleek chivalric certainty” all reinforce the dignity of these creatures. There is a striking image in this stanza, in line three; she notes that the tigers do not fear men in the world that she has created. Of course, this is a hint of contrast with the reality of Aunt Jennifer’s world. Indeed, it is almost as if the men crouch beneath the tree in fear of the tigers. </a:t>
            </a:r>
            <a:endParaRPr lang="en-IE" dirty="0"/>
          </a:p>
        </p:txBody>
      </p:sp>
    </p:spTree>
    <p:extLst>
      <p:ext uri="{BB962C8B-B14F-4D97-AF65-F5344CB8AC3E}">
        <p14:creationId xmlns:p14="http://schemas.microsoft.com/office/powerpoint/2010/main" val="397224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FA06D-72BD-4EA2-94D0-05BE178B11D9}"/>
              </a:ext>
            </a:extLst>
          </p:cNvPr>
          <p:cNvSpPr>
            <a:spLocks noGrp="1"/>
          </p:cNvSpPr>
          <p:nvPr>
            <p:ph type="title"/>
          </p:nvPr>
        </p:nvSpPr>
        <p:spPr/>
        <p:txBody>
          <a:bodyPr/>
          <a:lstStyle/>
          <a:p>
            <a:r>
              <a:rPr lang="en-IE" dirty="0"/>
              <a:t>Stanza 2:</a:t>
            </a:r>
          </a:p>
        </p:txBody>
      </p:sp>
      <p:sp>
        <p:nvSpPr>
          <p:cNvPr id="3" name="Content Placeholder 2">
            <a:extLst>
              <a:ext uri="{FF2B5EF4-FFF2-40B4-BE49-F238E27FC236}">
                <a16:creationId xmlns:a16="http://schemas.microsoft.com/office/drawing/2014/main" id="{E27CE919-055A-4443-AB8F-40A8BF6A005C}"/>
              </a:ext>
            </a:extLst>
          </p:cNvPr>
          <p:cNvSpPr>
            <a:spLocks noGrp="1"/>
          </p:cNvSpPr>
          <p:nvPr>
            <p:ph idx="1"/>
          </p:nvPr>
        </p:nvSpPr>
        <p:spPr>
          <a:xfrm>
            <a:off x="159026" y="1338470"/>
            <a:ext cx="12032974" cy="5367130"/>
          </a:xfrm>
        </p:spPr>
        <p:txBody>
          <a:bodyPr>
            <a:normAutofit/>
          </a:bodyPr>
          <a:lstStyle/>
          <a:p>
            <a:r>
              <a:rPr lang="en-GB" dirty="0"/>
              <a:t>In the second stanza, Rich creates a very clear contrast by describing the harsh reality of Aunt Jennifer’s world. It is a world in which she is completely powerless, a world in which she has been subjugated by her husband. Rich’s feminism is clearly coming to the fore here. In the first line, Rich uses the alliterative “fingers fluttering” to throw emphasis onto how weak and fragile aunt Jennifer is. This is reinforced in the second line of the stanza, when it is revealed that the aunt finds it difficult to carry out the simple act of embroidery. Of course, it is also worth </a:t>
            </a:r>
            <a:r>
              <a:rPr lang="en-GB" dirty="0" err="1"/>
              <a:t>noticind</a:t>
            </a:r>
            <a:r>
              <a:rPr lang="en-GB" dirty="0"/>
              <a:t> that Rich chooses to portray the aunt at a task that is traditionally perceived as a feminine task (perhaps a comment on the whole notion of gender stereotyping and gender politics). </a:t>
            </a:r>
            <a:endParaRPr lang="en-IE" dirty="0"/>
          </a:p>
        </p:txBody>
      </p:sp>
    </p:spTree>
    <p:extLst>
      <p:ext uri="{BB962C8B-B14F-4D97-AF65-F5344CB8AC3E}">
        <p14:creationId xmlns:p14="http://schemas.microsoft.com/office/powerpoint/2010/main" val="50413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01B2-F86D-4517-ABEA-56A8916F2E84}"/>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8A5F17AD-CC0C-4DBC-B90D-02D3A4B1FB1F}"/>
              </a:ext>
            </a:extLst>
          </p:cNvPr>
          <p:cNvSpPr>
            <a:spLocks noGrp="1"/>
          </p:cNvSpPr>
          <p:nvPr>
            <p:ph idx="1"/>
          </p:nvPr>
        </p:nvSpPr>
        <p:spPr/>
        <p:txBody>
          <a:bodyPr>
            <a:normAutofit fontScale="92500" lnSpcReduction="10000"/>
          </a:bodyPr>
          <a:lstStyle/>
          <a:p>
            <a:r>
              <a:rPr lang="en-GB" dirty="0"/>
              <a:t>The use of the word “ivory” is also noteworthy. It has been traditionally regarded as a symbol of imperialism, and is associated with the male hunter preying on a hapless victim. Is Rich subtly implying that aunt Jennifer herself is a trophy wife for this powerful figure? </a:t>
            </a:r>
            <a:br>
              <a:rPr lang="en-GB" dirty="0"/>
            </a:br>
            <a:r>
              <a:rPr lang="en-GB" dirty="0"/>
              <a:t>In the last two lines of the stanza, we are presented with a new image of the wedding ring, which again throws light on the very one-sided relationship in which aunt Jennifer finds herself. It is clear from the way in which Rich describes the wearing of the wedding ring that she felt that her aunt suffered in this marriage. </a:t>
            </a:r>
            <a:br>
              <a:rPr lang="en-GB" dirty="0"/>
            </a:br>
            <a:r>
              <a:rPr lang="en-GB" dirty="0"/>
              <a:t>It is note-worthy that the wedding band worn by aunt Jennifer is referred to as the property of her husband:</a:t>
            </a:r>
            <a:br>
              <a:rPr lang="en-GB" dirty="0"/>
            </a:br>
            <a:r>
              <a:rPr lang="en-GB" b="1" i="1" dirty="0"/>
              <a:t>“</a:t>
            </a:r>
            <a:r>
              <a:rPr lang="en-GB" i="1" dirty="0"/>
              <a:t>Uncle’s wedding band</a:t>
            </a:r>
            <a:r>
              <a:rPr lang="en-GB" b="1" i="1" dirty="0"/>
              <a:t>”</a:t>
            </a:r>
            <a:br>
              <a:rPr lang="en-GB" dirty="0"/>
            </a:br>
            <a:r>
              <a:rPr lang="en-GB" dirty="0"/>
              <a:t>It is almost as if aunt Jennifer is the property of the uncle.</a:t>
            </a:r>
            <a:endParaRPr lang="en-IE" dirty="0"/>
          </a:p>
        </p:txBody>
      </p:sp>
    </p:spTree>
    <p:extLst>
      <p:ext uri="{BB962C8B-B14F-4D97-AF65-F5344CB8AC3E}">
        <p14:creationId xmlns:p14="http://schemas.microsoft.com/office/powerpoint/2010/main" val="1532783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2ED58-1061-4E8B-873D-59980DB1D3F4}"/>
              </a:ext>
            </a:extLst>
          </p:cNvPr>
          <p:cNvSpPr>
            <a:spLocks noGrp="1"/>
          </p:cNvSpPr>
          <p:nvPr>
            <p:ph type="title"/>
          </p:nvPr>
        </p:nvSpPr>
        <p:spPr/>
        <p:txBody>
          <a:bodyPr/>
          <a:lstStyle/>
          <a:p>
            <a:r>
              <a:rPr lang="en-IE" dirty="0"/>
              <a:t>Stanza 3:</a:t>
            </a:r>
          </a:p>
        </p:txBody>
      </p:sp>
      <p:sp>
        <p:nvSpPr>
          <p:cNvPr id="3" name="Content Placeholder 2">
            <a:extLst>
              <a:ext uri="{FF2B5EF4-FFF2-40B4-BE49-F238E27FC236}">
                <a16:creationId xmlns:a16="http://schemas.microsoft.com/office/drawing/2014/main" id="{5E938184-C3BD-4552-B6FE-0B0FF880082E}"/>
              </a:ext>
            </a:extLst>
          </p:cNvPr>
          <p:cNvSpPr>
            <a:spLocks noGrp="1"/>
          </p:cNvSpPr>
          <p:nvPr>
            <p:ph idx="1"/>
          </p:nvPr>
        </p:nvSpPr>
        <p:spPr/>
        <p:txBody>
          <a:bodyPr>
            <a:normAutofit fontScale="92500" lnSpcReduction="20000"/>
          </a:bodyPr>
          <a:lstStyle/>
          <a:p>
            <a:r>
              <a:rPr lang="en-GB" dirty="0"/>
              <a:t>In an example of almost perfect poetic symmetry (in keeping with her adherence to the more traditional and patriarchal forms of poetry writing), Rich fuses the worlds together in the last stanza. This gives even greater emphasis to the dramatic contrasts that exist between these worlds. </a:t>
            </a:r>
            <a:br>
              <a:rPr lang="en-GB" dirty="0"/>
            </a:br>
            <a:r>
              <a:rPr lang="en-GB" dirty="0"/>
              <a:t>The reader is presented with a very bleak image of the aunt’s future. Even in death, there will be no freedom for her. She will still have to wear her wedding band, which is a symbol of her husband’s control over her. The use of words such as “dead”, “terrified”, “ordeals” and “mastered” all reinforce the image of a dreadfully poor existence for aunt Jennifer. </a:t>
            </a:r>
            <a:br>
              <a:rPr lang="en-GB" dirty="0"/>
            </a:br>
            <a:r>
              <a:rPr lang="en-GB" dirty="0"/>
              <a:t>The tigers with all of their self-confidence and certainty have been immortalised on the embroidered screen. At first glance, this may seem to offer a glimmer of hope and optimism, but it offers cold comfort to most readers. One is always aware that it is an artificial world, a world to which the aunt could only escape for a few fleeting moments, but the reader is always conscious of the cruel, harsh reality of aunt Jennifer’s life.</a:t>
            </a:r>
            <a:endParaRPr lang="en-IE" dirty="0"/>
          </a:p>
        </p:txBody>
      </p:sp>
    </p:spTree>
    <p:extLst>
      <p:ext uri="{BB962C8B-B14F-4D97-AF65-F5344CB8AC3E}">
        <p14:creationId xmlns:p14="http://schemas.microsoft.com/office/powerpoint/2010/main" val="2062030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0C622-940C-4C1F-A55D-E2B2C10EAFFA}"/>
              </a:ext>
            </a:extLst>
          </p:cNvPr>
          <p:cNvSpPr>
            <a:spLocks noGrp="1"/>
          </p:cNvSpPr>
          <p:nvPr>
            <p:ph type="title"/>
          </p:nvPr>
        </p:nvSpPr>
        <p:spPr/>
        <p:txBody>
          <a:bodyPr/>
          <a:lstStyle/>
          <a:p>
            <a:r>
              <a:rPr lang="en-IE" dirty="0"/>
              <a:t>Themes:</a:t>
            </a:r>
          </a:p>
        </p:txBody>
      </p:sp>
      <p:sp>
        <p:nvSpPr>
          <p:cNvPr id="3" name="Content Placeholder 2">
            <a:extLst>
              <a:ext uri="{FF2B5EF4-FFF2-40B4-BE49-F238E27FC236}">
                <a16:creationId xmlns:a16="http://schemas.microsoft.com/office/drawing/2014/main" id="{1B991274-23CC-4069-B68F-9169E5F5B311}"/>
              </a:ext>
            </a:extLst>
          </p:cNvPr>
          <p:cNvSpPr>
            <a:spLocks noGrp="1"/>
          </p:cNvSpPr>
          <p:nvPr>
            <p:ph idx="1"/>
          </p:nvPr>
        </p:nvSpPr>
        <p:spPr>
          <a:xfrm>
            <a:off x="344557" y="1825624"/>
            <a:ext cx="11009243" cy="4866723"/>
          </a:xfrm>
        </p:spPr>
        <p:txBody>
          <a:bodyPr>
            <a:normAutofit fontScale="92500" lnSpcReduction="10000"/>
          </a:bodyPr>
          <a:lstStyle/>
          <a:p>
            <a:r>
              <a:rPr lang="en-GB" b="1" dirty="0"/>
              <a:t>1.</a:t>
            </a:r>
            <a:r>
              <a:rPr lang="en-GB" dirty="0"/>
              <a:t> </a:t>
            </a:r>
            <a:r>
              <a:rPr lang="en-GB" b="1" dirty="0"/>
              <a:t>Marriage is unequal due to male domination/Inequality</a:t>
            </a:r>
            <a:br>
              <a:rPr lang="en-GB" dirty="0"/>
            </a:br>
            <a:r>
              <a:rPr lang="en-GB" dirty="0"/>
              <a:t>The woman at the centre of the poem, Aunt Jennifer, is a nervous and fearful wife. She lacks inner conviction or ‘certainty’, unlike the tigers she portrays. Aunt Jennifer is ‘mastered’ in her life. She lives a life of inequality. She is so nervous that her fingers ‘flutter’ through the wool she is using in her tapestry or panel. The poet portrays the marriage of Jennifer as an unhappy one for her. Aunt Jennifer feels the burden of duty and obedience. This is shown by the symbol of the wedding ring that she wears. It is described as her husband’s property: ‘Uncle’s wedding band’. It ‘sits heavily’ on her hand because he dominates her life. Her life with her husband is described as a life of ‘ordeals’.  It is shown that Jennifer is terrified in her marriage. Her husband may be fiercer to her than the tigers she produces in her artwork.  The poem therefore provides a negative picture of marriage. The poem is probably saying that the ‘Uncle’ or husband is behaving like a tiger, and the tigers are ‘chivalric’ like the husband should be. Each world is the reverse of what it should be.</a:t>
            </a:r>
            <a:endParaRPr lang="en-IE" dirty="0"/>
          </a:p>
        </p:txBody>
      </p:sp>
    </p:spTree>
    <p:extLst>
      <p:ext uri="{BB962C8B-B14F-4D97-AF65-F5344CB8AC3E}">
        <p14:creationId xmlns:p14="http://schemas.microsoft.com/office/powerpoint/2010/main" val="1436240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1896</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Aunt Jennifer’s Tigers</vt:lpstr>
      <vt:lpstr>Background:</vt:lpstr>
      <vt:lpstr>Brief Summary:</vt:lpstr>
      <vt:lpstr>PowerPoint Presentation</vt:lpstr>
      <vt:lpstr>In More Detail Stanza 1:</vt:lpstr>
      <vt:lpstr>Stanza 2:</vt:lpstr>
      <vt:lpstr>PowerPoint Presentation</vt:lpstr>
      <vt:lpstr>Stanza 3:</vt:lpstr>
      <vt:lpstr>Themes:</vt:lpstr>
      <vt:lpstr>PowerPoint Presentation</vt:lpstr>
      <vt:lpstr>Poetic Techniques: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Aunt Jennifer’s Tigers</dc:title>
  <dc:creator>Ciara Deasy</dc:creator>
  <cp:lastModifiedBy>Ciara Deasy</cp:lastModifiedBy>
  <cp:revision>3</cp:revision>
  <dcterms:created xsi:type="dcterms:W3CDTF">2020-02-03T19:43:32Z</dcterms:created>
  <dcterms:modified xsi:type="dcterms:W3CDTF">2020-03-31T15:30:27Z</dcterms:modified>
</cp:coreProperties>
</file>