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D8DA2A89-8A88-4DF6-B908-11ACE0A92A3A}" type="datetimeFigureOut">
              <a:rPr lang="en-IE" smtClean="0"/>
              <a:t>23/11/2018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DB3574E-2285-44AE-BBEB-4D8FB8A9B89E}" type="slidenum">
              <a:rPr lang="en-IE" smtClean="0"/>
              <a:t>‹#›</a:t>
            </a:fld>
            <a:endParaRPr lang="en-IE"/>
          </a:p>
        </p:txBody>
      </p:sp>
    </p:spTree>
    <p:extLst>
      <p:ext uri="{BB962C8B-B14F-4D97-AF65-F5344CB8AC3E}">
        <p14:creationId xmlns:p14="http://schemas.microsoft.com/office/powerpoint/2010/main" val="1479766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D8DA2A89-8A88-4DF6-B908-11ACE0A92A3A}" type="datetimeFigureOut">
              <a:rPr lang="en-IE" smtClean="0"/>
              <a:t>23/11/2018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DB3574E-2285-44AE-BBEB-4D8FB8A9B89E}" type="slidenum">
              <a:rPr lang="en-IE" smtClean="0"/>
              <a:t>‹#›</a:t>
            </a:fld>
            <a:endParaRPr lang="en-IE"/>
          </a:p>
        </p:txBody>
      </p:sp>
    </p:spTree>
    <p:extLst>
      <p:ext uri="{BB962C8B-B14F-4D97-AF65-F5344CB8AC3E}">
        <p14:creationId xmlns:p14="http://schemas.microsoft.com/office/powerpoint/2010/main" val="2008355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D8DA2A89-8A88-4DF6-B908-11ACE0A92A3A}" type="datetimeFigureOut">
              <a:rPr lang="en-IE" smtClean="0"/>
              <a:t>23/11/2018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DB3574E-2285-44AE-BBEB-4D8FB8A9B89E}" type="slidenum">
              <a:rPr lang="en-IE" smtClean="0"/>
              <a:t>‹#›</a:t>
            </a:fld>
            <a:endParaRPr lang="en-IE"/>
          </a:p>
        </p:txBody>
      </p:sp>
    </p:spTree>
    <p:extLst>
      <p:ext uri="{BB962C8B-B14F-4D97-AF65-F5344CB8AC3E}">
        <p14:creationId xmlns:p14="http://schemas.microsoft.com/office/powerpoint/2010/main" val="3365020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D8DA2A89-8A88-4DF6-B908-11ACE0A92A3A}" type="datetimeFigureOut">
              <a:rPr lang="en-IE" smtClean="0"/>
              <a:t>23/11/2018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DB3574E-2285-44AE-BBEB-4D8FB8A9B89E}" type="slidenum">
              <a:rPr lang="en-IE" smtClean="0"/>
              <a:t>‹#›</a:t>
            </a:fld>
            <a:endParaRPr lang="en-IE"/>
          </a:p>
        </p:txBody>
      </p:sp>
    </p:spTree>
    <p:extLst>
      <p:ext uri="{BB962C8B-B14F-4D97-AF65-F5344CB8AC3E}">
        <p14:creationId xmlns:p14="http://schemas.microsoft.com/office/powerpoint/2010/main" val="3613148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8DA2A89-8A88-4DF6-B908-11ACE0A92A3A}" type="datetimeFigureOut">
              <a:rPr lang="en-IE" smtClean="0"/>
              <a:t>23/11/2018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DB3574E-2285-44AE-BBEB-4D8FB8A9B89E}" type="slidenum">
              <a:rPr lang="en-IE" smtClean="0"/>
              <a:t>‹#›</a:t>
            </a:fld>
            <a:endParaRPr lang="en-IE"/>
          </a:p>
        </p:txBody>
      </p:sp>
    </p:spTree>
    <p:extLst>
      <p:ext uri="{BB962C8B-B14F-4D97-AF65-F5344CB8AC3E}">
        <p14:creationId xmlns:p14="http://schemas.microsoft.com/office/powerpoint/2010/main" val="1202737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D8DA2A89-8A88-4DF6-B908-11ACE0A92A3A}" type="datetimeFigureOut">
              <a:rPr lang="en-IE" smtClean="0"/>
              <a:t>23/11/2018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DB3574E-2285-44AE-BBEB-4D8FB8A9B89E}" type="slidenum">
              <a:rPr lang="en-IE" smtClean="0"/>
              <a:t>‹#›</a:t>
            </a:fld>
            <a:endParaRPr lang="en-IE"/>
          </a:p>
        </p:txBody>
      </p:sp>
    </p:spTree>
    <p:extLst>
      <p:ext uri="{BB962C8B-B14F-4D97-AF65-F5344CB8AC3E}">
        <p14:creationId xmlns:p14="http://schemas.microsoft.com/office/powerpoint/2010/main" val="3643958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D8DA2A89-8A88-4DF6-B908-11ACE0A92A3A}" type="datetimeFigureOut">
              <a:rPr lang="en-IE" smtClean="0"/>
              <a:t>23/11/2018</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2DB3574E-2285-44AE-BBEB-4D8FB8A9B89E}" type="slidenum">
              <a:rPr lang="en-IE" smtClean="0"/>
              <a:t>‹#›</a:t>
            </a:fld>
            <a:endParaRPr lang="en-IE"/>
          </a:p>
        </p:txBody>
      </p:sp>
    </p:spTree>
    <p:extLst>
      <p:ext uri="{BB962C8B-B14F-4D97-AF65-F5344CB8AC3E}">
        <p14:creationId xmlns:p14="http://schemas.microsoft.com/office/powerpoint/2010/main" val="1719286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D8DA2A89-8A88-4DF6-B908-11ACE0A92A3A}" type="datetimeFigureOut">
              <a:rPr lang="en-IE" smtClean="0"/>
              <a:t>23/11/2018</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2DB3574E-2285-44AE-BBEB-4D8FB8A9B89E}" type="slidenum">
              <a:rPr lang="en-IE" smtClean="0"/>
              <a:t>‹#›</a:t>
            </a:fld>
            <a:endParaRPr lang="en-IE"/>
          </a:p>
        </p:txBody>
      </p:sp>
    </p:spTree>
    <p:extLst>
      <p:ext uri="{BB962C8B-B14F-4D97-AF65-F5344CB8AC3E}">
        <p14:creationId xmlns:p14="http://schemas.microsoft.com/office/powerpoint/2010/main" val="2431237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DA2A89-8A88-4DF6-B908-11ACE0A92A3A}" type="datetimeFigureOut">
              <a:rPr lang="en-IE" smtClean="0"/>
              <a:t>23/11/2018</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2DB3574E-2285-44AE-BBEB-4D8FB8A9B89E}" type="slidenum">
              <a:rPr lang="en-IE" smtClean="0"/>
              <a:t>‹#›</a:t>
            </a:fld>
            <a:endParaRPr lang="en-IE"/>
          </a:p>
        </p:txBody>
      </p:sp>
    </p:spTree>
    <p:extLst>
      <p:ext uri="{BB962C8B-B14F-4D97-AF65-F5344CB8AC3E}">
        <p14:creationId xmlns:p14="http://schemas.microsoft.com/office/powerpoint/2010/main" val="4226387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8DA2A89-8A88-4DF6-B908-11ACE0A92A3A}" type="datetimeFigureOut">
              <a:rPr lang="en-IE" smtClean="0"/>
              <a:t>23/11/2018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DB3574E-2285-44AE-BBEB-4D8FB8A9B89E}" type="slidenum">
              <a:rPr lang="en-IE" smtClean="0"/>
              <a:t>‹#›</a:t>
            </a:fld>
            <a:endParaRPr lang="en-IE"/>
          </a:p>
        </p:txBody>
      </p:sp>
    </p:spTree>
    <p:extLst>
      <p:ext uri="{BB962C8B-B14F-4D97-AF65-F5344CB8AC3E}">
        <p14:creationId xmlns:p14="http://schemas.microsoft.com/office/powerpoint/2010/main" val="3466140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8DA2A89-8A88-4DF6-B908-11ACE0A92A3A}" type="datetimeFigureOut">
              <a:rPr lang="en-IE" smtClean="0"/>
              <a:t>23/11/2018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DB3574E-2285-44AE-BBEB-4D8FB8A9B89E}" type="slidenum">
              <a:rPr lang="en-IE" smtClean="0"/>
              <a:t>‹#›</a:t>
            </a:fld>
            <a:endParaRPr lang="en-IE"/>
          </a:p>
        </p:txBody>
      </p:sp>
    </p:spTree>
    <p:extLst>
      <p:ext uri="{BB962C8B-B14F-4D97-AF65-F5344CB8AC3E}">
        <p14:creationId xmlns:p14="http://schemas.microsoft.com/office/powerpoint/2010/main" val="211190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9000"/>
            <a:lum/>
          </a:blip>
          <a:srcRect/>
          <a:stretch>
            <a:fillRect t="-77000" b="-7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DA2A89-8A88-4DF6-B908-11ACE0A92A3A}" type="datetimeFigureOut">
              <a:rPr lang="en-IE" smtClean="0"/>
              <a:t>23/11/2018</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B3574E-2285-44AE-BBEB-4D8FB8A9B89E}" type="slidenum">
              <a:rPr lang="en-IE" smtClean="0"/>
              <a:t>‹#›</a:t>
            </a:fld>
            <a:endParaRPr lang="en-IE"/>
          </a:p>
        </p:txBody>
      </p:sp>
    </p:spTree>
    <p:extLst>
      <p:ext uri="{BB962C8B-B14F-4D97-AF65-F5344CB8AC3E}">
        <p14:creationId xmlns:p14="http://schemas.microsoft.com/office/powerpoint/2010/main" val="2329663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420413"/>
            <a:ext cx="7441324" cy="1155646"/>
          </a:xfrm>
        </p:spPr>
        <p:txBody>
          <a:bodyPr/>
          <a:lstStyle/>
          <a:p>
            <a:r>
              <a:rPr lang="en-IE" dirty="0" smtClean="0"/>
              <a:t>A Doll’s House</a:t>
            </a:r>
            <a:endParaRPr lang="en-IE" dirty="0"/>
          </a:p>
        </p:txBody>
      </p:sp>
      <p:sp>
        <p:nvSpPr>
          <p:cNvPr id="3" name="Subtitle 2"/>
          <p:cNvSpPr>
            <a:spLocks noGrp="1"/>
          </p:cNvSpPr>
          <p:nvPr>
            <p:ph type="subTitle" idx="1"/>
          </p:nvPr>
        </p:nvSpPr>
        <p:spPr>
          <a:xfrm>
            <a:off x="1124607" y="1476074"/>
            <a:ext cx="9144000" cy="1655762"/>
          </a:xfrm>
        </p:spPr>
        <p:txBody>
          <a:bodyPr/>
          <a:lstStyle/>
          <a:p>
            <a:r>
              <a:rPr lang="en-IE" dirty="0" smtClean="0"/>
              <a:t>Henrik Ibsen</a:t>
            </a:r>
          </a:p>
          <a:p>
            <a:r>
              <a:rPr lang="en-IE" dirty="0" smtClean="0"/>
              <a:t>General Vision and Viewpoint</a:t>
            </a:r>
            <a:endParaRPr lang="en-IE"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11061" y="2453044"/>
            <a:ext cx="5538951" cy="4154214"/>
          </a:xfrm>
          <a:prstGeom prst="rect">
            <a:avLst/>
          </a:prstGeom>
        </p:spPr>
      </p:pic>
    </p:spTree>
    <p:extLst>
      <p:ext uri="{BB962C8B-B14F-4D97-AF65-F5344CB8AC3E}">
        <p14:creationId xmlns:p14="http://schemas.microsoft.com/office/powerpoint/2010/main" val="238793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lnSpcReduction="10000"/>
          </a:bodyPr>
          <a:lstStyle/>
          <a:p>
            <a:r>
              <a:rPr lang="en-IE" dirty="0" smtClean="0"/>
              <a:t>Nora suggests how Helmer’s professional role is determined by consideration of how others will view his decisions: “A barrister’s profession is such an uncertain thing, especially if he won’t undertake unsavoury cases; and naturally </a:t>
            </a:r>
            <a:r>
              <a:rPr lang="en-IE" dirty="0" err="1" smtClean="0"/>
              <a:t>Torvald</a:t>
            </a:r>
            <a:r>
              <a:rPr lang="en-IE" dirty="0" smtClean="0"/>
              <a:t> has never been willing to do that.” </a:t>
            </a:r>
          </a:p>
          <a:p>
            <a:r>
              <a:rPr lang="en-IE" dirty="0" smtClean="0"/>
              <a:t>The quote suggests her husband is aware that others will turn on him should he make a decision they do not approve of, reinforced later when Helmer admits this could very well occur if his co-workers believe him to be influenced by his wife: “Do you suppose I am going to make myself ridiculous before my whole staff, to let people think that I am a man to be swayed by all sorts of outside influence?”</a:t>
            </a:r>
            <a:endParaRPr lang="en-IE" dirty="0"/>
          </a:p>
        </p:txBody>
      </p:sp>
    </p:spTree>
    <p:extLst>
      <p:ext uri="{BB962C8B-B14F-4D97-AF65-F5344CB8AC3E}">
        <p14:creationId xmlns:p14="http://schemas.microsoft.com/office/powerpoint/2010/main" val="1191070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His reasoning is due to the gender divide that leads to a societal belief that women should retain inferior positions, as Helmer believes he will be ridiculed and rejected by the patriarchy if he is shown to allow a woman to influence his viewpoint. </a:t>
            </a:r>
          </a:p>
          <a:p>
            <a:endParaRPr lang="en-IE" dirty="0" smtClean="0"/>
          </a:p>
        </p:txBody>
      </p:sp>
    </p:spTree>
    <p:extLst>
      <p:ext uri="{BB962C8B-B14F-4D97-AF65-F5344CB8AC3E}">
        <p14:creationId xmlns:p14="http://schemas.microsoft.com/office/powerpoint/2010/main" val="3940558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5. Relationships and their effect </a:t>
            </a:r>
            <a:endParaRPr lang="en-IE" dirty="0"/>
          </a:p>
        </p:txBody>
      </p:sp>
      <p:sp>
        <p:nvSpPr>
          <p:cNvPr id="3" name="Content Placeholder 2"/>
          <p:cNvSpPr>
            <a:spLocks noGrp="1"/>
          </p:cNvSpPr>
          <p:nvPr>
            <p:ph idx="1"/>
          </p:nvPr>
        </p:nvSpPr>
        <p:spPr/>
        <p:txBody>
          <a:bodyPr/>
          <a:lstStyle/>
          <a:p>
            <a:r>
              <a:rPr lang="en-IE" dirty="0" smtClean="0"/>
              <a:t>Relationships in the text are not wholly loving, but rather circumstantial and brought about for reasons other than the search for emotional connection. </a:t>
            </a:r>
          </a:p>
          <a:p>
            <a:r>
              <a:rPr lang="en-IE" dirty="0" smtClean="0"/>
              <a:t>Individuals are shown to be willing to use unions with others to pursue other agendas; the outlook on life is generally bleak as the very basis of such bonds is for two individuals to want to spend time with each other, with the lack of this desire reinforcing the hollow nature of relationships in the drama. </a:t>
            </a:r>
            <a:endParaRPr lang="en-IE" dirty="0"/>
          </a:p>
        </p:txBody>
      </p:sp>
    </p:spTree>
    <p:extLst>
      <p:ext uri="{BB962C8B-B14F-4D97-AF65-F5344CB8AC3E}">
        <p14:creationId xmlns:p14="http://schemas.microsoft.com/office/powerpoint/2010/main" val="536031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Mrs. Linde is an emphatic example of this, introduced with the revelation of her marriage formation. She admits to Nora that she only married her husband due to financial constraints, as this would allow her to provide some level of comfort for the family she was in charge of: “My mother was alive then, and was bedridden and helpless, and I had to provide for my two younger brothers; so I did not think I was justified in refusing his offer.” </a:t>
            </a:r>
            <a:endParaRPr lang="en-IE" dirty="0"/>
          </a:p>
        </p:txBody>
      </p:sp>
    </p:spTree>
    <p:extLst>
      <p:ext uri="{BB962C8B-B14F-4D97-AF65-F5344CB8AC3E}">
        <p14:creationId xmlns:p14="http://schemas.microsoft.com/office/powerpoint/2010/main" val="2268709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lnSpcReduction="10000"/>
          </a:bodyPr>
          <a:lstStyle/>
          <a:p>
            <a:r>
              <a:rPr lang="en-IE" dirty="0" smtClean="0"/>
              <a:t> The quote indicates the relationship was not </a:t>
            </a:r>
            <a:r>
              <a:rPr lang="en-IE" dirty="0" err="1" smtClean="0"/>
              <a:t>centered</a:t>
            </a:r>
            <a:r>
              <a:rPr lang="en-IE" dirty="0" smtClean="0"/>
              <a:t> on or concerned with love in the slightest, which is bleakly echoed later when she seeks out another relationship with </a:t>
            </a:r>
            <a:r>
              <a:rPr lang="en-IE" dirty="0" err="1" smtClean="0"/>
              <a:t>Krogstad</a:t>
            </a:r>
            <a:r>
              <a:rPr lang="en-IE" dirty="0" smtClean="0"/>
              <a:t> near the end. </a:t>
            </a:r>
          </a:p>
          <a:p>
            <a:r>
              <a:rPr lang="en-IE" dirty="0" smtClean="0"/>
              <a:t>Her reasoning for this union is that both could escape loneliness as a result: “Nils, how would it be if we two shipwrecked people could join forces?… Two on the same piece of wreckage would stand a better chance than each of their own.” </a:t>
            </a:r>
          </a:p>
          <a:p>
            <a:r>
              <a:rPr lang="en-IE" dirty="0" smtClean="0"/>
              <a:t>Her view of relationship formation matches earlier in the drama, which indicates that relationships do not alter at the end: indeed, this is reinforced by Nora exiting her loveless marriage at the close. </a:t>
            </a:r>
          </a:p>
          <a:p>
            <a:r>
              <a:rPr lang="en-IE" dirty="0" smtClean="0"/>
              <a:t> </a:t>
            </a:r>
            <a:endParaRPr lang="en-IE" dirty="0"/>
          </a:p>
        </p:txBody>
      </p:sp>
    </p:spTree>
    <p:extLst>
      <p:ext uri="{BB962C8B-B14F-4D97-AF65-F5344CB8AC3E}">
        <p14:creationId xmlns:p14="http://schemas.microsoft.com/office/powerpoint/2010/main" val="2195652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6. Key Moment</a:t>
            </a:r>
            <a:endParaRPr lang="en-IE" dirty="0"/>
          </a:p>
        </p:txBody>
      </p:sp>
      <p:sp>
        <p:nvSpPr>
          <p:cNvPr id="3" name="Content Placeholder 2"/>
          <p:cNvSpPr>
            <a:spLocks noGrp="1"/>
          </p:cNvSpPr>
          <p:nvPr>
            <p:ph idx="1"/>
          </p:nvPr>
        </p:nvSpPr>
        <p:spPr/>
        <p:txBody>
          <a:bodyPr/>
          <a:lstStyle/>
          <a:p>
            <a:r>
              <a:rPr lang="en-IE" dirty="0" smtClean="0"/>
              <a:t>The moment when Nora rejects her entire family so as to escape her husband can be seen to create a dark outlook on life, as it reveals how difficult and trying the protagonist’s situation has become. Such is the depth of the oppression experienced that Nora can only escape her confining position by removing herself from all aspects of life, which thus requires rejecting her children, suggesting true independence from a previous painful experience requires total severance from this life.  </a:t>
            </a:r>
          </a:p>
          <a:p>
            <a:r>
              <a:rPr lang="en-IE" dirty="0" smtClean="0"/>
              <a:t> </a:t>
            </a:r>
            <a:endParaRPr lang="en-IE" dirty="0"/>
          </a:p>
        </p:txBody>
      </p:sp>
    </p:spTree>
    <p:extLst>
      <p:ext uri="{BB962C8B-B14F-4D97-AF65-F5344CB8AC3E}">
        <p14:creationId xmlns:p14="http://schemas.microsoft.com/office/powerpoint/2010/main" val="31478138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fontScale="92500" lnSpcReduction="10000"/>
          </a:bodyPr>
          <a:lstStyle/>
          <a:p>
            <a:r>
              <a:rPr lang="en-IE" dirty="0" smtClean="0"/>
              <a:t>Helmer’s attempt to have his wife focus on the familial realm rather than the marital union can be seen as an exploitative attempt to retain control over his wife, thus confirming he has not changed his ways: “To part - to part from you! No, Nora, no; I can’t grasp the thought…. But can we not live here, as brother and sister?” </a:t>
            </a:r>
          </a:p>
          <a:p>
            <a:r>
              <a:rPr lang="en-IE" dirty="0" smtClean="0"/>
              <a:t>Such a suspect action can be seen to reinforce the need for Nora to escape this world, and as a result it is not wholly poignant that she leaves both her husband and children, as we realize that if Nora remains for the latter’s sake she will never truly enjoy independence from a partner who is still showing a desire for control and dominance in the household she inhabits: “You know very well that wouldn’t last long. Goodbye </a:t>
            </a:r>
            <a:r>
              <a:rPr lang="en-IE" dirty="0" err="1" smtClean="0"/>
              <a:t>Torvald</a:t>
            </a:r>
            <a:r>
              <a:rPr lang="en-IE" dirty="0" smtClean="0"/>
              <a:t>. No, I won’t go to the children. I know they are in better hands than mine. As I now am, I can be nothing to them.” </a:t>
            </a:r>
          </a:p>
          <a:p>
            <a:endParaRPr lang="en-IE" dirty="0"/>
          </a:p>
        </p:txBody>
      </p:sp>
    </p:spTree>
    <p:extLst>
      <p:ext uri="{BB962C8B-B14F-4D97-AF65-F5344CB8AC3E}">
        <p14:creationId xmlns:p14="http://schemas.microsoft.com/office/powerpoint/2010/main" val="42133197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7. Resolution (close of text)</a:t>
            </a:r>
            <a:endParaRPr lang="en-IE" dirty="0"/>
          </a:p>
        </p:txBody>
      </p:sp>
      <p:sp>
        <p:nvSpPr>
          <p:cNvPr id="3" name="Content Placeholder 2"/>
          <p:cNvSpPr>
            <a:spLocks noGrp="1"/>
          </p:cNvSpPr>
          <p:nvPr>
            <p:ph idx="1"/>
          </p:nvPr>
        </p:nvSpPr>
        <p:spPr/>
        <p:txBody>
          <a:bodyPr/>
          <a:lstStyle/>
          <a:p>
            <a:r>
              <a:rPr lang="en-IE" dirty="0" smtClean="0"/>
              <a:t>The close of the text creates an optimistic outlook, as Nora finally challenges her husband who has oppressed her for the entirety of her marriage. </a:t>
            </a:r>
          </a:p>
          <a:p>
            <a:r>
              <a:rPr lang="en-IE" dirty="0" smtClean="0"/>
              <a:t>She no longer hides her actions, desires and </a:t>
            </a:r>
            <a:r>
              <a:rPr lang="en-IE" dirty="0" err="1" smtClean="0"/>
              <a:t>mindset</a:t>
            </a:r>
            <a:r>
              <a:rPr lang="en-IE" dirty="0" smtClean="0"/>
              <a:t> in secret, as was the case earlier in the drama when she took the secret loan but refused to tell anyone - including her husband - about this, so as to preserve his reputation: in doing so she also ensured the patriarchal society she inhabited was </a:t>
            </a:r>
            <a:r>
              <a:rPr lang="en-IE" dirty="0" err="1" smtClean="0"/>
              <a:t>was</a:t>
            </a:r>
            <a:r>
              <a:rPr lang="en-IE" dirty="0" smtClean="0"/>
              <a:t> not challenged but reinforced. </a:t>
            </a:r>
          </a:p>
          <a:p>
            <a:r>
              <a:rPr lang="en-IE" dirty="0" smtClean="0"/>
              <a:t> </a:t>
            </a:r>
            <a:endParaRPr lang="en-IE" dirty="0"/>
          </a:p>
        </p:txBody>
      </p:sp>
    </p:spTree>
    <p:extLst>
      <p:ext uri="{BB962C8B-B14F-4D97-AF65-F5344CB8AC3E}">
        <p14:creationId xmlns:p14="http://schemas.microsoft.com/office/powerpoint/2010/main" val="3980040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Nora’s willingness to attack her husband is a polar opposite to earlier when she sought to ensure he retained his high-standing position in society. </a:t>
            </a:r>
          </a:p>
          <a:p>
            <a:r>
              <a:rPr lang="en-IE" dirty="0" smtClean="0"/>
              <a:t>Now she asserts her independence by ripping his character to shreds, calling him out as an overpowering and oppressive controller: </a:t>
            </a:r>
          </a:p>
          <a:p>
            <a:r>
              <a:rPr lang="en-IE" dirty="0" smtClean="0"/>
              <a:t>“When your terror was over - not for what threatened me, but for yourself - when there was nothing more to fear - then it seemed to you as though nothing had happened. I was your lark again, your doll, just as before - whom you would take twice as much care of in future, because she was so weak and fragile.”</a:t>
            </a:r>
            <a:endParaRPr lang="en-IE" dirty="0"/>
          </a:p>
        </p:txBody>
      </p:sp>
    </p:spTree>
    <p:extLst>
      <p:ext uri="{BB962C8B-B14F-4D97-AF65-F5344CB8AC3E}">
        <p14:creationId xmlns:p14="http://schemas.microsoft.com/office/powerpoint/2010/main" val="2965822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Her doing so is symbolic, as it marks a reversal from earlier where Nora’s attempt to preserve her husband’s reputation relied on her acceptance of a lowly position: now roles are reversed, as the protagonist’s rise is dependent on Helmer’s decline. </a:t>
            </a:r>
          </a:p>
          <a:p>
            <a:r>
              <a:rPr lang="en-IE" dirty="0" smtClean="0"/>
              <a:t>He loses control over his wife, who rejects her familial duties to exert entire independence: “What do you consider my most sacred duties?… your duties to your husband your children… I have other duties just as sacred… Duties to myself.” </a:t>
            </a:r>
          </a:p>
          <a:p>
            <a:pPr marL="0" indent="0">
              <a:buNone/>
            </a:pPr>
            <a:endParaRPr lang="en-IE" dirty="0"/>
          </a:p>
        </p:txBody>
      </p:sp>
    </p:spTree>
    <p:extLst>
      <p:ext uri="{BB962C8B-B14F-4D97-AF65-F5344CB8AC3E}">
        <p14:creationId xmlns:p14="http://schemas.microsoft.com/office/powerpoint/2010/main" val="2852015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1. Beginning of ADH (Hope/Despair)</a:t>
            </a:r>
            <a:endParaRPr lang="en-IE" dirty="0"/>
          </a:p>
        </p:txBody>
      </p:sp>
      <p:sp>
        <p:nvSpPr>
          <p:cNvPr id="3" name="Content Placeholder 2"/>
          <p:cNvSpPr>
            <a:spLocks noGrp="1"/>
          </p:cNvSpPr>
          <p:nvPr>
            <p:ph idx="1"/>
          </p:nvPr>
        </p:nvSpPr>
        <p:spPr/>
        <p:txBody>
          <a:bodyPr>
            <a:normAutofit/>
          </a:bodyPr>
          <a:lstStyle/>
          <a:p>
            <a:r>
              <a:rPr lang="en-IE" dirty="0" smtClean="0"/>
              <a:t>The drama begins with a bleak view of life as a gender hierarchy forces women into inferior positions, presenting a world where individuals are not judged according to their worth, performance, attributes or character, but rather perceived according to gender. </a:t>
            </a:r>
          </a:p>
          <a:p>
            <a:r>
              <a:rPr lang="en-IE" dirty="0" smtClean="0"/>
              <a:t>A depressing view of life is created as certain individuals are immediately forced into constrained existences due to a factor beyond their control.</a:t>
            </a:r>
          </a:p>
          <a:p>
            <a:r>
              <a:rPr lang="en-IE" dirty="0" smtClean="0"/>
              <a:t> This reinforces how such an existence cannot be escaped (at the beginning of the drama)</a:t>
            </a:r>
            <a:endParaRPr lang="en-IE" dirty="0"/>
          </a:p>
        </p:txBody>
      </p:sp>
    </p:spTree>
    <p:extLst>
      <p:ext uri="{BB962C8B-B14F-4D97-AF65-F5344CB8AC3E}">
        <p14:creationId xmlns:p14="http://schemas.microsoft.com/office/powerpoint/2010/main" val="1276910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Nora introduces this with the secret loan she has attained to assist her husband in a time of need. According to the aforementioned culture of this world she should not do so, as a husband was expected to care for the family and not be dependent any other, especially his wife. </a:t>
            </a:r>
          </a:p>
          <a:p>
            <a:r>
              <a:rPr lang="en-IE" dirty="0" smtClean="0"/>
              <a:t>By taking the secret loan Nora has thus contravened societal conventions, and thus is in a place to challenge the culture of this place; however, she bleakly decides to hide her action, which shows recognition and acceptance of the culture that seeks to elevate men to a </a:t>
            </a:r>
            <a:r>
              <a:rPr lang="en-IE" dirty="0" err="1" smtClean="0"/>
              <a:t>highstanding</a:t>
            </a:r>
            <a:r>
              <a:rPr lang="en-IE" dirty="0" smtClean="0"/>
              <a:t> position in society. </a:t>
            </a:r>
            <a:endParaRPr lang="en-IE" dirty="0"/>
          </a:p>
        </p:txBody>
      </p:sp>
    </p:spTree>
    <p:extLst>
      <p:ext uri="{BB962C8B-B14F-4D97-AF65-F5344CB8AC3E}">
        <p14:creationId xmlns:p14="http://schemas.microsoft.com/office/powerpoint/2010/main" val="1180283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Her decision to hide the loan, and thus retain her husband’s reputation, is thus bleak as she has the opportunity to oppose the world that downgrades her but fails to do so, implying a belief that she should not act inappropriately, thus revealing one reason for why the difficult </a:t>
            </a:r>
          </a:p>
          <a:p>
            <a:r>
              <a:rPr lang="en-IE" dirty="0" smtClean="0"/>
              <a:t>situation of women cannot be escaped from at present: “How painful and humiliating it would be for </a:t>
            </a:r>
            <a:r>
              <a:rPr lang="en-IE" dirty="0" err="1" smtClean="0"/>
              <a:t>Torvald</a:t>
            </a:r>
            <a:r>
              <a:rPr lang="en-IE" dirty="0" smtClean="0"/>
              <a:t>, with his manly independence, to know that he owed me anything!” </a:t>
            </a:r>
            <a:endParaRPr lang="en-IE" dirty="0"/>
          </a:p>
        </p:txBody>
      </p:sp>
    </p:spTree>
    <p:extLst>
      <p:ext uri="{BB962C8B-B14F-4D97-AF65-F5344CB8AC3E}">
        <p14:creationId xmlns:p14="http://schemas.microsoft.com/office/powerpoint/2010/main" val="137811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2. World of the text - is it conducive to a certain </a:t>
            </a:r>
            <a:r>
              <a:rPr lang="en-IE" dirty="0" err="1" smtClean="0"/>
              <a:t>mindset</a:t>
            </a:r>
            <a:r>
              <a:rPr lang="en-IE" dirty="0" smtClean="0"/>
              <a:t>, optimistic or pessimistic? </a:t>
            </a:r>
            <a:endParaRPr lang="en-IE" dirty="0"/>
          </a:p>
        </p:txBody>
      </p:sp>
      <p:sp>
        <p:nvSpPr>
          <p:cNvPr id="3" name="Content Placeholder 2"/>
          <p:cNvSpPr>
            <a:spLocks noGrp="1"/>
          </p:cNvSpPr>
          <p:nvPr>
            <p:ph idx="1"/>
          </p:nvPr>
        </p:nvSpPr>
        <p:spPr/>
        <p:txBody>
          <a:bodyPr/>
          <a:lstStyle/>
          <a:p>
            <a:r>
              <a:rPr lang="en-IE" dirty="0" smtClean="0"/>
              <a:t>The aforementioned overbearing gender dichotomy causes females to presume their inferior positions should be accepted, and by the same token males believe in the worth of their superior roles. </a:t>
            </a:r>
          </a:p>
          <a:p>
            <a:r>
              <a:rPr lang="en-IE" dirty="0" smtClean="0"/>
              <a:t>The presentation of life is once more depressing as a result, as individuals judge others based on ultimately irrelevant factors, presenting a superficial world with a distorted ranking system that awards individuals with a warped </a:t>
            </a:r>
            <a:r>
              <a:rPr lang="en-IE" dirty="0" err="1" smtClean="0"/>
              <a:t>mindset</a:t>
            </a:r>
            <a:r>
              <a:rPr lang="en-IE" dirty="0" smtClean="0"/>
              <a:t> and punishes those who have done nothing to deserve this. </a:t>
            </a:r>
          </a:p>
        </p:txBody>
      </p:sp>
    </p:spTree>
    <p:extLst>
      <p:ext uri="{BB962C8B-B14F-4D97-AF65-F5344CB8AC3E}">
        <p14:creationId xmlns:p14="http://schemas.microsoft.com/office/powerpoint/2010/main" val="2448354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lnSpcReduction="10000"/>
          </a:bodyPr>
          <a:lstStyle/>
          <a:p>
            <a:r>
              <a:rPr lang="en-IE" dirty="0" smtClean="0"/>
              <a:t>Such a muddled worldview is seen with Helmer, who treats his wife with disdain based purely on his belief of her inferiority due to gender. All aspects of their marriage are framed with this viewpoint, such as when he limits her spending due to his generalized belief that women cannot be trusted with money and should have their financial activity monitored: “That is like a woman… you know what I think about that. No debt, no borrowing.” </a:t>
            </a:r>
          </a:p>
          <a:p>
            <a:r>
              <a:rPr lang="en-IE" dirty="0" smtClean="0"/>
              <a:t>His comment is ironic as Nora’s financial affairs have recently benefited him, and such mistaken ignorance merely reinforces his warped </a:t>
            </a:r>
            <a:r>
              <a:rPr lang="en-IE" dirty="0" err="1" smtClean="0"/>
              <a:t>mindset</a:t>
            </a:r>
            <a:r>
              <a:rPr lang="en-IE" dirty="0" smtClean="0"/>
              <a:t> that wrongly judges his wife in such a generalized manner.  </a:t>
            </a:r>
          </a:p>
        </p:txBody>
      </p:sp>
    </p:spTree>
    <p:extLst>
      <p:ext uri="{BB962C8B-B14F-4D97-AF65-F5344CB8AC3E}">
        <p14:creationId xmlns:p14="http://schemas.microsoft.com/office/powerpoint/2010/main" val="2726143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3. How individuals respond to such a world </a:t>
            </a:r>
            <a:endParaRPr lang="en-IE" dirty="0"/>
          </a:p>
        </p:txBody>
      </p:sp>
      <p:sp>
        <p:nvSpPr>
          <p:cNvPr id="3" name="Content Placeholder 2"/>
          <p:cNvSpPr>
            <a:spLocks noGrp="1"/>
          </p:cNvSpPr>
          <p:nvPr>
            <p:ph idx="1"/>
          </p:nvPr>
        </p:nvSpPr>
        <p:spPr/>
        <p:txBody>
          <a:bodyPr/>
          <a:lstStyle/>
          <a:p>
            <a:r>
              <a:rPr lang="en-IE" dirty="0" smtClean="0"/>
              <a:t>As said, those who are oppressed in the world of the text, namely the female community, accept their lot and are unwilling to challenge the opposite sex and overriding culture of this space. </a:t>
            </a:r>
          </a:p>
          <a:p>
            <a:r>
              <a:rPr lang="en-IE" dirty="0" smtClean="0"/>
              <a:t>This creates a dark viewpoint as individuals do not seek to overcome such wrongs but rather attempt to fashion an acceptable living experience within such an immoral framework, thus reinforcing a world where those in charge and with influence can act inappropriately without any threat to their position. </a:t>
            </a:r>
          </a:p>
        </p:txBody>
      </p:sp>
    </p:spTree>
    <p:extLst>
      <p:ext uri="{BB962C8B-B14F-4D97-AF65-F5344CB8AC3E}">
        <p14:creationId xmlns:p14="http://schemas.microsoft.com/office/powerpoint/2010/main" val="3448768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3910" y="501321"/>
            <a:ext cx="10515600" cy="4351338"/>
          </a:xfrm>
        </p:spPr>
        <p:txBody>
          <a:bodyPr>
            <a:normAutofit fontScale="92500" lnSpcReduction="10000"/>
          </a:bodyPr>
          <a:lstStyle/>
          <a:p>
            <a:r>
              <a:rPr lang="en-IE" dirty="0" smtClean="0"/>
              <a:t>Nora represents this with her dreams, which are restricted to conform to the cultural demands of the world she inhabits. </a:t>
            </a:r>
          </a:p>
          <a:p>
            <a:r>
              <a:rPr lang="en-IE" dirty="0" smtClean="0"/>
              <a:t>She can imagine being saved but only by a member of the opposite sex, thus showing how she subscribes to the restrictions of her existence, even in a fantasy scenario: “Many a time I was at my wits’ end… I used to sit here and imagine that a rich old gentleman had fallen in love with me… that he had died; and that when his will was opened it contained… the instruction: “The lovely Mrs. Nora Helmer is to have all I possess paid over to her at once in cash.” </a:t>
            </a:r>
          </a:p>
          <a:p>
            <a:r>
              <a:rPr lang="en-IE" dirty="0" smtClean="0"/>
              <a:t>Her unwillingness to even consider alternatives to the way of life in a make-believe scenario reinforces how Helmer’s position of dominance will not be threatened for some time, especially not in reality. </a:t>
            </a:r>
          </a:p>
          <a:p>
            <a:endParaRPr lang="en-IE" dirty="0"/>
          </a:p>
        </p:txBody>
      </p:sp>
    </p:spTree>
    <p:extLst>
      <p:ext uri="{BB962C8B-B14F-4D97-AF65-F5344CB8AC3E}">
        <p14:creationId xmlns:p14="http://schemas.microsoft.com/office/powerpoint/2010/main" val="747861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4. Support of others (or lack thereof)</a:t>
            </a:r>
            <a:endParaRPr lang="en-IE" dirty="0"/>
          </a:p>
        </p:txBody>
      </p:sp>
      <p:sp>
        <p:nvSpPr>
          <p:cNvPr id="3" name="Content Placeholder 2"/>
          <p:cNvSpPr>
            <a:spLocks noGrp="1"/>
          </p:cNvSpPr>
          <p:nvPr>
            <p:ph idx="1"/>
          </p:nvPr>
        </p:nvSpPr>
        <p:spPr/>
        <p:txBody>
          <a:bodyPr/>
          <a:lstStyle/>
          <a:p>
            <a:r>
              <a:rPr lang="en-IE" dirty="0" smtClean="0"/>
              <a:t>There is a distinct lack of support for others in the text, even amongst the male community who profit as a result of females being relegated to positions of inferiority, both in marriage and general. </a:t>
            </a:r>
          </a:p>
          <a:p>
            <a:r>
              <a:rPr lang="en-IE" dirty="0" smtClean="0"/>
              <a:t>The result is a dark outlook as we view a fragmented society where members are willing to turn on each other, reinforcing the depressing view of the world introduced by the initial gender divide, now worsening as members on the controlling side reject each other.  </a:t>
            </a:r>
          </a:p>
          <a:p>
            <a:pPr marL="0" indent="0">
              <a:buNone/>
            </a:pPr>
            <a:endParaRPr lang="en-IE" dirty="0"/>
          </a:p>
        </p:txBody>
      </p:sp>
    </p:spTree>
    <p:extLst>
      <p:ext uri="{BB962C8B-B14F-4D97-AF65-F5344CB8AC3E}">
        <p14:creationId xmlns:p14="http://schemas.microsoft.com/office/powerpoint/2010/main" val="42058258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1936</Words>
  <Application>Microsoft Office PowerPoint</Application>
  <PresentationFormat>Widescreen</PresentationFormat>
  <Paragraphs>50</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A Doll’s House</vt:lpstr>
      <vt:lpstr>1. Beginning of ADH (Hope/Despair)</vt:lpstr>
      <vt:lpstr>PowerPoint Presentation</vt:lpstr>
      <vt:lpstr>PowerPoint Presentation</vt:lpstr>
      <vt:lpstr>2. World of the text - is it conducive to a certain mindset, optimistic or pessimistic? </vt:lpstr>
      <vt:lpstr>PowerPoint Presentation</vt:lpstr>
      <vt:lpstr>3. How individuals respond to such a world </vt:lpstr>
      <vt:lpstr>PowerPoint Presentation</vt:lpstr>
      <vt:lpstr>4. Support of others (or lack thereof)</vt:lpstr>
      <vt:lpstr>PowerPoint Presentation</vt:lpstr>
      <vt:lpstr>PowerPoint Presentation</vt:lpstr>
      <vt:lpstr>5. Relationships and their effect </vt:lpstr>
      <vt:lpstr>PowerPoint Presentation</vt:lpstr>
      <vt:lpstr>PowerPoint Presentation</vt:lpstr>
      <vt:lpstr>6. Key Moment</vt:lpstr>
      <vt:lpstr>PowerPoint Presentation</vt:lpstr>
      <vt:lpstr>7. Resolution (close of text)</vt:lpstr>
      <vt:lpstr>PowerPoint Presentation</vt:lpstr>
      <vt:lpstr>PowerPoint Presentation</vt:lpstr>
    </vt:vector>
  </TitlesOfParts>
  <Company>CMETB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Doll’s House</dc:title>
  <dc:creator>Ciara Deasy</dc:creator>
  <cp:lastModifiedBy>Ciara Deasy</cp:lastModifiedBy>
  <cp:revision>3</cp:revision>
  <dcterms:created xsi:type="dcterms:W3CDTF">2018-11-23T09:30:34Z</dcterms:created>
  <dcterms:modified xsi:type="dcterms:W3CDTF">2018-11-23T09:37:16Z</dcterms:modified>
</cp:coreProperties>
</file>