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0BBDD70-FC9E-4AE3-A078-35BD074FF451}" type="datetimeFigureOut">
              <a:rPr lang="en-IE" smtClean="0"/>
              <a:t>24/04/2013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399573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BBDD70-FC9E-4AE3-A078-35BD074FF451}" type="datetimeFigureOut">
              <a:rPr lang="en-IE" smtClean="0"/>
              <a:t>24/04/2013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386402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BBDD70-FC9E-4AE3-A078-35BD074FF451}" type="datetimeFigureOut">
              <a:rPr lang="en-IE" smtClean="0"/>
              <a:t>24/04/2013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308349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BBDD70-FC9E-4AE3-A078-35BD074FF451}" type="datetimeFigureOut">
              <a:rPr lang="en-IE" smtClean="0"/>
              <a:t>24/04/2013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172537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BDD70-FC9E-4AE3-A078-35BD074FF451}" type="datetimeFigureOut">
              <a:rPr lang="en-IE" smtClean="0"/>
              <a:t>24/04/2013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1051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0BBDD70-FC9E-4AE3-A078-35BD074FF451}" type="datetimeFigureOut">
              <a:rPr lang="en-IE" smtClean="0"/>
              <a:t>24/04/2013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389843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0BBDD70-FC9E-4AE3-A078-35BD074FF451}" type="datetimeFigureOut">
              <a:rPr lang="en-IE" smtClean="0"/>
              <a:t>24/04/2013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372379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0BBDD70-FC9E-4AE3-A078-35BD074FF451}" type="datetimeFigureOut">
              <a:rPr lang="en-IE" smtClean="0"/>
              <a:t>24/04/2013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248091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BDD70-FC9E-4AE3-A078-35BD074FF451}" type="datetimeFigureOut">
              <a:rPr lang="en-IE" smtClean="0"/>
              <a:t>24/04/2013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343588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BDD70-FC9E-4AE3-A078-35BD074FF451}" type="datetimeFigureOut">
              <a:rPr lang="en-IE" smtClean="0"/>
              <a:t>24/04/2013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262813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BDD70-FC9E-4AE3-A078-35BD074FF451}" type="datetimeFigureOut">
              <a:rPr lang="en-IE" smtClean="0"/>
              <a:t>24/04/2013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33131CF-347D-4B8E-A4FD-0BD7BFD163C1}" type="slidenum">
              <a:rPr lang="en-IE" smtClean="0"/>
              <a:t>‹#›</a:t>
            </a:fld>
            <a:endParaRPr lang="en-IE"/>
          </a:p>
        </p:txBody>
      </p:sp>
    </p:spTree>
    <p:extLst>
      <p:ext uri="{BB962C8B-B14F-4D97-AF65-F5344CB8AC3E}">
        <p14:creationId xmlns:p14="http://schemas.microsoft.com/office/powerpoint/2010/main" val="181256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BDD70-FC9E-4AE3-A078-35BD074FF451}" type="datetimeFigureOut">
              <a:rPr lang="en-IE" smtClean="0"/>
              <a:t>24/04/2013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131CF-347D-4B8E-A4FD-0BD7BFD163C1}" type="slidenum">
              <a:rPr lang="en-IE" smtClean="0"/>
              <a:t>‹#›</a:t>
            </a:fld>
            <a:endParaRPr lang="en-IE"/>
          </a:p>
        </p:txBody>
      </p:sp>
    </p:spTree>
    <p:extLst>
      <p:ext uri="{BB962C8B-B14F-4D97-AF65-F5344CB8AC3E}">
        <p14:creationId xmlns:p14="http://schemas.microsoft.com/office/powerpoint/2010/main" val="346200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 Call</a:t>
            </a:r>
            <a:endParaRPr lang="en-IE" dirty="0"/>
          </a:p>
        </p:txBody>
      </p:sp>
      <p:sp>
        <p:nvSpPr>
          <p:cNvPr id="3" name="Subtitle 2"/>
          <p:cNvSpPr>
            <a:spLocks noGrp="1"/>
          </p:cNvSpPr>
          <p:nvPr>
            <p:ph type="subTitle" idx="1"/>
          </p:nvPr>
        </p:nvSpPr>
        <p:spPr/>
        <p:txBody>
          <a:bodyPr/>
          <a:lstStyle/>
          <a:p>
            <a:r>
              <a:rPr lang="en-IE" dirty="0" smtClean="0"/>
              <a:t>Seamus Heaney</a:t>
            </a:r>
            <a:endParaRPr lang="en-IE" dirty="0"/>
          </a:p>
        </p:txBody>
      </p:sp>
    </p:spTree>
    <p:extLst>
      <p:ext uri="{BB962C8B-B14F-4D97-AF65-F5344CB8AC3E}">
        <p14:creationId xmlns:p14="http://schemas.microsoft.com/office/powerpoint/2010/main" val="675958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Assonance on long vowel sounds ‘</a:t>
            </a:r>
            <a:r>
              <a:rPr lang="en-IE" dirty="0" err="1" smtClean="0"/>
              <a:t>ee</a:t>
            </a:r>
            <a:r>
              <a:rPr lang="en-IE" dirty="0" smtClean="0"/>
              <a:t>’, ‘ay</a:t>
            </a:r>
            <a:r>
              <a:rPr lang="en-IE" dirty="0" smtClean="0"/>
              <a:t>’, </a:t>
            </a:r>
            <a:r>
              <a:rPr lang="en-IE" dirty="0" smtClean="0"/>
              <a:t>‘o’ etc. slow down the pace of the poem and enhance </a:t>
            </a:r>
            <a:r>
              <a:rPr lang="en-IE" dirty="0" smtClean="0"/>
              <a:t>the </a:t>
            </a:r>
            <a:r>
              <a:rPr lang="en-IE" dirty="0" smtClean="0"/>
              <a:t>atmosphere of reflection </a:t>
            </a:r>
            <a:r>
              <a:rPr lang="en-IE" smtClean="0"/>
              <a:t>and </a:t>
            </a:r>
            <a:r>
              <a:rPr lang="en-IE" smtClean="0"/>
              <a:t>calm.</a:t>
            </a:r>
            <a:endParaRPr lang="en-IE" dirty="0" smtClean="0"/>
          </a:p>
          <a:p>
            <a:endParaRPr lang="en-IE" dirty="0"/>
          </a:p>
        </p:txBody>
      </p:sp>
    </p:spTree>
    <p:extLst>
      <p:ext uri="{BB962C8B-B14F-4D97-AF65-F5344CB8AC3E}">
        <p14:creationId xmlns:p14="http://schemas.microsoft.com/office/powerpoint/2010/main" val="878573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An ordinary phone call to his father, who is weeding in the garden, becomes an intense meditation on life, goodness, ageing, and death.</a:t>
            </a:r>
            <a:endParaRPr lang="en-IE" dirty="0"/>
          </a:p>
        </p:txBody>
      </p:sp>
    </p:spTree>
    <p:extLst>
      <p:ext uri="{BB962C8B-B14F-4D97-AF65-F5344CB8AC3E}">
        <p14:creationId xmlns:p14="http://schemas.microsoft.com/office/powerpoint/2010/main" val="3243088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As readers, we get a sense that we are somehow eavesdropping on a private call, not knowing the identities of the individuals referred to in the woman’s comments.</a:t>
            </a:r>
          </a:p>
          <a:p>
            <a:endParaRPr lang="en-IE" dirty="0"/>
          </a:p>
          <a:p>
            <a:r>
              <a:rPr lang="en-IE" dirty="0" smtClean="0"/>
              <a:t>The tone of the opening is conversational and intimate, reflecting the ordinariness of the event.</a:t>
            </a:r>
            <a:endParaRPr lang="en-IE" dirty="0"/>
          </a:p>
        </p:txBody>
      </p:sp>
    </p:spTree>
    <p:extLst>
      <p:ext uri="{BB962C8B-B14F-4D97-AF65-F5344CB8AC3E}">
        <p14:creationId xmlns:p14="http://schemas.microsoft.com/office/powerpoint/2010/main" val="305109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portrait of his father is that of a gentle, caring individual, who is “rueful” at having to destroy the weeds but who sees the necessity of having to do it and is “pleased” with the outcome.</a:t>
            </a:r>
          </a:p>
          <a:p>
            <a:pPr marL="0" indent="0">
              <a:buNone/>
            </a:pPr>
            <a:endParaRPr lang="en-IE" dirty="0"/>
          </a:p>
        </p:txBody>
      </p:sp>
    </p:spTree>
    <p:extLst>
      <p:ext uri="{BB962C8B-B14F-4D97-AF65-F5344CB8AC3E}">
        <p14:creationId xmlns:p14="http://schemas.microsoft.com/office/powerpoint/2010/main" val="3751972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Long vowel </a:t>
            </a:r>
            <a:r>
              <a:rPr lang="en-IE" dirty="0" smtClean="0"/>
              <a:t>sounds </a:t>
            </a:r>
            <a:r>
              <a:rPr lang="en-IE" dirty="0" smtClean="0"/>
              <a:t>slow down the pace of the lines and allow the reader to closely observe the gardener as he works. </a:t>
            </a:r>
          </a:p>
          <a:p>
            <a:endParaRPr lang="en-IE" dirty="0"/>
          </a:p>
          <a:p>
            <a:r>
              <a:rPr lang="en-IE" dirty="0" smtClean="0"/>
              <a:t>The ellipsis </a:t>
            </a:r>
            <a:r>
              <a:rPr lang="en-IE" b="1" dirty="0" smtClean="0"/>
              <a:t>(…)</a:t>
            </a:r>
            <a:r>
              <a:rPr lang="en-IE" dirty="0" smtClean="0"/>
              <a:t> at the end of the stanza signals a shift in the focus of the </a:t>
            </a:r>
            <a:r>
              <a:rPr lang="en-IE" dirty="0" smtClean="0"/>
              <a:t>poem</a:t>
            </a:r>
            <a:endParaRPr lang="en-IE" dirty="0"/>
          </a:p>
        </p:txBody>
      </p:sp>
    </p:spTree>
    <p:extLst>
      <p:ext uri="{BB962C8B-B14F-4D97-AF65-F5344CB8AC3E}">
        <p14:creationId xmlns:p14="http://schemas.microsoft.com/office/powerpoint/2010/main" val="352973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Despite the “calm”, a sombre note is introduced in the use of the word “grave” and reminds us that as time ticks away, the seasons of life change for all living things and death calls each of us eventually to the “grave”.</a:t>
            </a:r>
            <a:endParaRPr lang="en-IE" dirty="0"/>
          </a:p>
        </p:txBody>
      </p:sp>
    </p:spTree>
    <p:extLst>
      <p:ext uri="{BB962C8B-B14F-4D97-AF65-F5344CB8AC3E}">
        <p14:creationId xmlns:p14="http://schemas.microsoft.com/office/powerpoint/2010/main" val="491910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Heaney now finds himself reflecting </a:t>
            </a:r>
            <a:r>
              <a:rPr lang="en-IE" dirty="0" smtClean="0"/>
              <a:t>on </a:t>
            </a:r>
            <a:r>
              <a:rPr lang="en-IE" dirty="0" smtClean="0"/>
              <a:t>how death calls each individual from life.</a:t>
            </a:r>
          </a:p>
          <a:p>
            <a:r>
              <a:rPr lang="en-IE" dirty="0" smtClean="0"/>
              <a:t>However, the call of death here is </a:t>
            </a:r>
            <a:r>
              <a:rPr lang="en-IE" dirty="0" smtClean="0"/>
              <a:t>not </a:t>
            </a:r>
            <a:r>
              <a:rPr lang="en-IE" dirty="0" smtClean="0"/>
              <a:t>seen in a modern setting as something terrifying or intimidating.</a:t>
            </a:r>
          </a:p>
          <a:p>
            <a:r>
              <a:rPr lang="en-IE" dirty="0" smtClean="0"/>
              <a:t>Instead it is as gentle as a “little weed-root break” or a personal call from someone loved and known.</a:t>
            </a:r>
            <a:endParaRPr lang="en-IE" dirty="0"/>
          </a:p>
        </p:txBody>
      </p:sp>
    </p:spTree>
    <p:extLst>
      <p:ext uri="{BB962C8B-B14F-4D97-AF65-F5344CB8AC3E}">
        <p14:creationId xmlns:p14="http://schemas.microsoft.com/office/powerpoint/2010/main" val="3615573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The word “nearly” could suggest that there is a lack of emotional communication between father and son.</a:t>
            </a:r>
          </a:p>
          <a:p>
            <a:r>
              <a:rPr lang="en-IE" dirty="0" smtClean="0"/>
              <a:t>Perhaps it is saying that love is not something that can be expressed in words or through conversation, because there is no need to verbalise that which is experienced and felt.</a:t>
            </a:r>
            <a:endParaRPr lang="en-IE" dirty="0"/>
          </a:p>
        </p:txBody>
      </p:sp>
    </p:spTree>
    <p:extLst>
      <p:ext uri="{BB962C8B-B14F-4D97-AF65-F5344CB8AC3E}">
        <p14:creationId xmlns:p14="http://schemas.microsoft.com/office/powerpoint/2010/main" val="663724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107504" y="1600200"/>
            <a:ext cx="8579296" cy="5069160"/>
          </a:xfrm>
        </p:spPr>
        <p:txBody>
          <a:bodyPr>
            <a:normAutofit/>
          </a:bodyPr>
          <a:lstStyle/>
          <a:p>
            <a:r>
              <a:rPr lang="en-IE" dirty="0" smtClean="0"/>
              <a:t>The tone of the  poem is both celebratory and elegiac.</a:t>
            </a:r>
          </a:p>
          <a:p>
            <a:r>
              <a:rPr lang="en-IE" dirty="0" smtClean="0"/>
              <a:t>The poem moves from a description of an ordinary, specific experience to a meditation of universal themes.</a:t>
            </a:r>
          </a:p>
          <a:p>
            <a:r>
              <a:rPr lang="en-IE" dirty="0" smtClean="0"/>
              <a:t>Notice words such as ‘So’, ‘Then’ and ‘Next’, giving a sense of sequence to the narrative.</a:t>
            </a:r>
          </a:p>
        </p:txBody>
      </p:sp>
    </p:spTree>
    <p:extLst>
      <p:ext uri="{BB962C8B-B14F-4D97-AF65-F5344CB8AC3E}">
        <p14:creationId xmlns:p14="http://schemas.microsoft.com/office/powerpoint/2010/main" val="3684930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409</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dc:title>
  <dc:creator>Ciara</dc:creator>
  <cp:lastModifiedBy>Ciara</cp:lastModifiedBy>
  <cp:revision>10</cp:revision>
  <dcterms:created xsi:type="dcterms:W3CDTF">2013-04-22T11:14:56Z</dcterms:created>
  <dcterms:modified xsi:type="dcterms:W3CDTF">2013-04-24T08:44:29Z</dcterms:modified>
</cp:coreProperties>
</file>